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notesSlides/notesSlide3.xml" ContentType="application/vnd.openxmlformats-officedocument.presentationml.notesSlide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7" r:id="rId2"/>
  </p:sldMasterIdLst>
  <p:notesMasterIdLst>
    <p:notesMasterId r:id="rId13"/>
  </p:notesMasterIdLst>
  <p:handoutMasterIdLst>
    <p:handoutMasterId r:id="rId14"/>
  </p:handoutMasterIdLst>
  <p:sldIdLst>
    <p:sldId id="265" r:id="rId3"/>
    <p:sldId id="338" r:id="rId4"/>
    <p:sldId id="365" r:id="rId5"/>
    <p:sldId id="366" r:id="rId6"/>
    <p:sldId id="367" r:id="rId7"/>
    <p:sldId id="355" r:id="rId8"/>
    <p:sldId id="368" r:id="rId9"/>
    <p:sldId id="370" r:id="rId10"/>
    <p:sldId id="369" r:id="rId11"/>
    <p:sldId id="371" r:id="rId12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BF11C032-56EB-4C38-97B7-8DC6B6A2A051}">
          <p14:sldIdLst>
            <p14:sldId id="265"/>
            <p14:sldId id="338"/>
            <p14:sldId id="365"/>
            <p14:sldId id="366"/>
            <p14:sldId id="367"/>
            <p14:sldId id="355"/>
            <p14:sldId id="368"/>
            <p14:sldId id="370"/>
            <p14:sldId id="369"/>
            <p14:sldId id="37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F6FF"/>
    <a:srgbClr val="F6F9FC"/>
    <a:srgbClr val="D9D9D9"/>
    <a:srgbClr val="E6E6E6"/>
    <a:srgbClr val="E2E2E2"/>
    <a:srgbClr val="EDF3F9"/>
    <a:srgbClr val="FFCC66"/>
    <a:srgbClr val="EBF8FF"/>
    <a:srgbClr val="ECFAFA"/>
    <a:srgbClr val="F9F9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44" autoAdjust="0"/>
    <p:restoredTop sz="94743" autoAdjust="0"/>
  </p:normalViewPr>
  <p:slideViewPr>
    <p:cSldViewPr>
      <p:cViewPr varScale="1">
        <p:scale>
          <a:sx n="107" d="100"/>
          <a:sy n="107" d="100"/>
        </p:scale>
        <p:origin x="-179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2669660598630156E-2"/>
          <c:y val="0.14661594924746824"/>
          <c:w val="0.85885715660851591"/>
          <c:h val="0.6571535211417395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индекс производства продукции сельского хозяйства, %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 w="9525" cap="flat" cmpd="sng" algn="ctr">
              <a:solidFill>
                <a:schemeClr val="accent1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txPr>
              <a:bodyPr/>
              <a:lstStyle/>
              <a:p>
                <a:pPr>
                  <a:defRPr b="1">
                    <a:solidFill>
                      <a:schemeClr val="accent1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100.9</c:v>
                </c:pt>
                <c:pt idx="1">
                  <c:v>103.8</c:v>
                </c:pt>
                <c:pt idx="2">
                  <c:v>99.1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индекс производства продукции животноводства, %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hade val="51000"/>
                    <a:satMod val="130000"/>
                  </a:schemeClr>
                </a:gs>
                <a:gs pos="80000">
                  <a:schemeClr val="accent6">
                    <a:shade val="93000"/>
                    <a:satMod val="130000"/>
                  </a:schemeClr>
                </a:gs>
                <a:gs pos="100000">
                  <a:schemeClr val="accent6">
                    <a:shade val="94000"/>
                    <a:satMod val="135000"/>
                  </a:schemeClr>
                </a:gs>
              </a:gsLst>
              <a:lin ang="16200000" scaled="0"/>
            </a:gradFill>
            <a:ln w="9525" cap="flat" cmpd="sng" algn="ctr">
              <a:solidFill>
                <a:schemeClr val="accent6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txPr>
              <a:bodyPr/>
              <a:lstStyle/>
              <a:p>
                <a:pPr>
                  <a:defRPr b="1">
                    <a:solidFill>
                      <a:schemeClr val="accent6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98.4</c:v>
                </c:pt>
                <c:pt idx="1">
                  <c:v>101.7</c:v>
                </c:pt>
                <c:pt idx="2">
                  <c:v>98.8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индекс производства продукции растениеводства, %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 w="9525" cap="flat" cmpd="sng" algn="ctr">
              <a:solidFill>
                <a:schemeClr val="accent3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txPr>
              <a:bodyPr/>
              <a:lstStyle/>
              <a:p>
                <a:pPr>
                  <a:defRPr b="1">
                    <a:solidFill>
                      <a:schemeClr val="accent3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</c:numCache>
            </c:num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103.8</c:v>
                </c:pt>
                <c:pt idx="1">
                  <c:v>106.4</c:v>
                </c:pt>
                <c:pt idx="2">
                  <c:v>99.6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8"/>
        <c:axId val="279036288"/>
        <c:axId val="280215552"/>
      </c:barChart>
      <c:lineChart>
        <c:grouping val="standard"/>
        <c:varyColors val="0"/>
        <c:ser>
          <c:idx val="3"/>
          <c:order val="3"/>
          <c:tx>
            <c:strRef>
              <c:f>Лист1!$E$1</c:f>
              <c:strCache>
                <c:ptCount val="1"/>
                <c:pt idx="0">
                  <c:v>производство продукции сельского хозяйства (в фактических ценах), млрд. руб.</c:v>
                </c:pt>
              </c:strCache>
            </c:strRef>
          </c:tx>
          <c:spPr>
            <a:ln w="50800">
              <a:solidFill>
                <a:srgbClr val="FF0000"/>
              </a:solidFill>
              <a:prstDash val="sysDot"/>
              <a:headEnd type="oval"/>
              <a:tailEnd type="oval"/>
            </a:ln>
          </c:spPr>
          <c:marker>
            <c:symbol val="circle"/>
            <c:size val="10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dLbls>
            <c:txPr>
              <a:bodyPr/>
              <a:lstStyle/>
              <a:p>
                <a:pPr>
                  <a:defRPr b="1">
                    <a:solidFill>
                      <a:srgbClr val="C00000"/>
                    </a:solidFill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</c:numCache>
            </c:numRef>
          </c:cat>
          <c:val>
            <c:numRef>
              <c:f>Лист1!$E$2:$E$4</c:f>
              <c:numCache>
                <c:formatCode>General</c:formatCode>
                <c:ptCount val="3"/>
                <c:pt idx="0">
                  <c:v>168.8</c:v>
                </c:pt>
                <c:pt idx="1">
                  <c:v>157.30000000000001</c:v>
                </c:pt>
                <c:pt idx="2">
                  <c:v>152.19999999999999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80557056"/>
        <c:axId val="280218240"/>
      </c:lineChart>
      <c:catAx>
        <c:axId val="2790362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80215552"/>
        <c:crossesAt val="100"/>
        <c:auto val="1"/>
        <c:lblAlgn val="ctr"/>
        <c:lblOffset val="100"/>
        <c:noMultiLvlLbl val="0"/>
      </c:catAx>
      <c:valAx>
        <c:axId val="280215552"/>
        <c:scaling>
          <c:orientation val="minMax"/>
          <c:max val="130"/>
          <c:min val="90"/>
        </c:scaling>
        <c:delete val="0"/>
        <c:axPos val="l"/>
        <c:majorGridlines>
          <c:spPr>
            <a:ln>
              <a:solidFill>
                <a:schemeClr val="tx2">
                  <a:lumMod val="20000"/>
                  <a:lumOff val="80000"/>
                </a:schemeClr>
              </a:solidFill>
              <a:prstDash val="dash"/>
            </a:ln>
          </c:spPr>
        </c:majorGridlines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 baseline="0"/>
            </a:pPr>
            <a:endParaRPr lang="ru-RU"/>
          </a:p>
        </c:txPr>
        <c:crossAx val="279036288"/>
        <c:crosses val="autoZero"/>
        <c:crossBetween val="between"/>
        <c:majorUnit val="20"/>
        <c:minorUnit val="10"/>
      </c:valAx>
      <c:valAx>
        <c:axId val="280218240"/>
        <c:scaling>
          <c:orientation val="minMax"/>
          <c:min val="50"/>
        </c:scaling>
        <c:delete val="0"/>
        <c:axPos val="r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 baseline="0"/>
            </a:pPr>
            <a:endParaRPr lang="ru-RU"/>
          </a:p>
        </c:txPr>
        <c:crossAx val="280557056"/>
        <c:crosses val="max"/>
        <c:crossBetween val="between"/>
        <c:majorUnit val="50"/>
        <c:minorUnit val="4"/>
      </c:valAx>
      <c:catAx>
        <c:axId val="2805570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80218240"/>
        <c:crossesAt val="50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noFill/>
  </c:spPr>
  <c:txPr>
    <a:bodyPr/>
    <a:lstStyle/>
    <a:p>
      <a:pPr>
        <a:defRPr sz="1400">
          <a:solidFill>
            <a:srgbClr val="00206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>
        <c:manualLayout>
          <c:layoutTarget val="inner"/>
          <c:xMode val="edge"/>
          <c:yMode val="edge"/>
          <c:x val="3.9683090767692476E-2"/>
          <c:y val="0.10070853950700634"/>
          <c:w val="0.94311020546045921"/>
          <c:h val="0.5586921965935408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участников программы, ед.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 w="9525" cap="flat" cmpd="sng" algn="ctr">
              <a:solidFill>
                <a:schemeClr val="accent3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threePt" dir="t"/>
            </a:scene3d>
          </c:spPr>
          <c:invertIfNegative val="0"/>
          <c:dLbls>
            <c:dLbl>
              <c:idx val="5"/>
              <c:layout>
                <c:manualLayout>
                  <c:x val="0"/>
                  <c:y val="8.05019412257496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69</c:v>
                </c:pt>
                <c:pt idx="1">
                  <c:v>75</c:v>
                </c:pt>
                <c:pt idx="2">
                  <c:v>65</c:v>
                </c:pt>
                <c:pt idx="3">
                  <c:v>129</c:v>
                </c:pt>
                <c:pt idx="4">
                  <c:v>114</c:v>
                </c:pt>
                <c:pt idx="5">
                  <c:v>22</c:v>
                </c:pt>
                <c:pt idx="6">
                  <c:v>46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axId val="119812864"/>
        <c:axId val="119814400"/>
      </c:barChart>
      <c:lineChart>
        <c:grouping val="standard"/>
        <c:varyColors val="0"/>
        <c:ser>
          <c:idx val="1"/>
          <c:order val="1"/>
          <c:tx>
            <c:strRef>
              <c:f>Лист1!$C$1</c:f>
              <c:strCache>
                <c:ptCount val="1"/>
                <c:pt idx="0">
                  <c:v>государственная поддержка, млн руб.</c:v>
                </c:pt>
              </c:strCache>
            </c:strRef>
          </c:tx>
          <c:spPr>
            <a:ln>
              <a:solidFill>
                <a:srgbClr val="FF0000"/>
              </a:solidFill>
              <a:prstDash val="sysDot"/>
            </a:ln>
          </c:spPr>
          <c:marker>
            <c:symbol val="circle"/>
            <c:size val="10"/>
          </c:marker>
          <c:dLbls>
            <c:txPr>
              <a:bodyPr/>
              <a:lstStyle/>
              <a:p>
                <a:pPr>
                  <a:defRPr b="1">
                    <a:solidFill>
                      <a:schemeClr val="accent2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81</c:v>
                </c:pt>
                <c:pt idx="1">
                  <c:v>95</c:v>
                </c:pt>
                <c:pt idx="2">
                  <c:v>85</c:v>
                </c:pt>
                <c:pt idx="3">
                  <c:v>172</c:v>
                </c:pt>
                <c:pt idx="4">
                  <c:v>161</c:v>
                </c:pt>
                <c:pt idx="5">
                  <c:v>52.6</c:v>
                </c:pt>
                <c:pt idx="6">
                  <c:v>228.9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9812864"/>
        <c:axId val="119814400"/>
      </c:lineChart>
      <c:catAx>
        <c:axId val="119812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399" b="1">
                <a:solidFill>
                  <a:schemeClr val="tx1">
                    <a:lumMod val="50000"/>
                    <a:lumOff val="50000"/>
                  </a:schemeClr>
                </a:solidFill>
              </a:defRPr>
            </a:pPr>
            <a:endParaRPr lang="ru-RU"/>
          </a:p>
        </c:txPr>
        <c:crossAx val="119814400"/>
        <c:crosses val="autoZero"/>
        <c:auto val="1"/>
        <c:lblAlgn val="ctr"/>
        <c:lblOffset val="100"/>
        <c:noMultiLvlLbl val="0"/>
      </c:catAx>
      <c:valAx>
        <c:axId val="11981440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19812864"/>
        <c:crosses val="autoZero"/>
        <c:crossBetween val="between"/>
      </c:valAx>
      <c:spPr>
        <a:noFill/>
        <a:ln w="25377">
          <a:noFill/>
        </a:ln>
      </c:spPr>
    </c:plotArea>
    <c:legend>
      <c:legendPos val="r"/>
      <c:layout>
        <c:manualLayout>
          <c:xMode val="edge"/>
          <c:yMode val="edge"/>
          <c:x val="0.17136174684294336"/>
          <c:y val="0.81077853211505024"/>
          <c:w val="0.69327346318772065"/>
          <c:h val="0.17431004817128584"/>
        </c:manualLayout>
      </c:layout>
      <c:overlay val="0"/>
      <c:txPr>
        <a:bodyPr/>
        <a:lstStyle/>
        <a:p>
          <a:pPr>
            <a:defRPr sz="11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599">
          <a:solidFill>
            <a:srgbClr val="00206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>
        <c:manualLayout>
          <c:layoutTarget val="inner"/>
          <c:xMode val="edge"/>
          <c:yMode val="edge"/>
          <c:x val="2.8056141910158129E-2"/>
          <c:y val="2.7863703226812687E-2"/>
          <c:w val="0.97194385808984185"/>
          <c:h val="0.619800926748549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участников программы, ед.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 w="9525" cap="flat" cmpd="sng" algn="ctr">
              <a:solidFill>
                <a:schemeClr val="accent1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/>
              <a:lightRig rig="threePt" dir="t"/>
            </a:scene3d>
          </c:spPr>
          <c:invertIfNegative val="0"/>
          <c:dLbls>
            <c:dLbl>
              <c:idx val="0"/>
              <c:layout>
                <c:manualLayout>
                  <c:x val="2.004008016032064E-3"/>
                  <c:y val="0.10296966882002305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8.0160320641282558E-3"/>
                  <c:y val="9.343992692138561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004008016032064E-3"/>
                  <c:y val="0.1081607544037670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"/>
                  <c:y val="0.10296966882002305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0"/>
                  <c:y val="0.11075629719563909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 anchor="b" anchorCtr="1"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34</c:v>
                </c:pt>
                <c:pt idx="1">
                  <c:v>29</c:v>
                </c:pt>
                <c:pt idx="2">
                  <c:v>36</c:v>
                </c:pt>
                <c:pt idx="3">
                  <c:v>68</c:v>
                </c:pt>
                <c:pt idx="4">
                  <c:v>34</c:v>
                </c:pt>
                <c:pt idx="5">
                  <c:v>37</c:v>
                </c:pt>
                <c:pt idx="6">
                  <c:v>51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20799232"/>
        <c:axId val="120800768"/>
      </c:barChart>
      <c:lineChart>
        <c:grouping val="standard"/>
        <c:varyColors val="0"/>
        <c:ser>
          <c:idx val="1"/>
          <c:order val="1"/>
          <c:tx>
            <c:strRef>
              <c:f>Лист1!$C$1</c:f>
              <c:strCache>
                <c:ptCount val="1"/>
                <c:pt idx="0">
                  <c:v>государственная поддержка, млн руб.</c:v>
                </c:pt>
              </c:strCache>
            </c:strRef>
          </c:tx>
          <c:spPr>
            <a:ln>
              <a:solidFill>
                <a:srgbClr val="FE3C00"/>
              </a:solidFill>
              <a:prstDash val="sysDot"/>
            </a:ln>
          </c:spPr>
          <c:marker>
            <c:symbol val="circle"/>
            <c:size val="10"/>
            <c:spPr>
              <a:solidFill>
                <a:srgbClr val="FE3C00"/>
              </a:solidFill>
              <a:ln>
                <a:solidFill>
                  <a:schemeClr val="accent4">
                    <a:lumMod val="75000"/>
                  </a:schemeClr>
                </a:solidFill>
                <a:prstDash val="sysDash"/>
              </a:ln>
            </c:spPr>
          </c:marker>
          <c:dLbls>
            <c:txPr>
              <a:bodyPr/>
              <a:lstStyle/>
              <a:p>
                <a:pPr>
                  <a:defRPr b="1">
                    <a:solidFill>
                      <a:schemeClr val="accent2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82</c:v>
                </c:pt>
                <c:pt idx="1">
                  <c:v>94</c:v>
                </c:pt>
                <c:pt idx="2">
                  <c:v>88</c:v>
                </c:pt>
                <c:pt idx="3">
                  <c:v>194</c:v>
                </c:pt>
                <c:pt idx="4">
                  <c:v>141</c:v>
                </c:pt>
                <c:pt idx="5">
                  <c:v>207.6</c:v>
                </c:pt>
                <c:pt idx="6">
                  <c:v>121.3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0799232"/>
        <c:axId val="120800768"/>
      </c:lineChart>
      <c:catAx>
        <c:axId val="120799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 b="1">
                <a:solidFill>
                  <a:schemeClr val="tx1">
                    <a:lumMod val="50000"/>
                    <a:lumOff val="50000"/>
                  </a:schemeClr>
                </a:solidFill>
              </a:defRPr>
            </a:pPr>
            <a:endParaRPr lang="ru-RU"/>
          </a:p>
        </c:txPr>
        <c:crossAx val="120800768"/>
        <c:crosses val="autoZero"/>
        <c:auto val="1"/>
        <c:lblAlgn val="ctr"/>
        <c:lblOffset val="100"/>
        <c:noMultiLvlLbl val="0"/>
      </c:catAx>
      <c:valAx>
        <c:axId val="12080076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20799232"/>
        <c:crosses val="autoZero"/>
        <c:crossBetween val="between"/>
      </c:valAx>
      <c:spPr>
        <a:noFill/>
        <a:ln w="25404">
          <a:noFill/>
        </a:ln>
      </c:spPr>
    </c:plotArea>
    <c:legend>
      <c:legendPos val="r"/>
      <c:layout>
        <c:manualLayout>
          <c:xMode val="edge"/>
          <c:yMode val="edge"/>
          <c:x val="0.18174508387956895"/>
          <c:y val="0.81874990430197769"/>
          <c:w val="0.6711711711711712"/>
          <c:h val="0.17672787069243018"/>
        </c:manualLayout>
      </c:layout>
      <c:overlay val="0"/>
      <c:txPr>
        <a:bodyPr/>
        <a:lstStyle/>
        <a:p>
          <a:pPr>
            <a:defRPr sz="105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600">
          <a:solidFill>
            <a:srgbClr val="00206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>
        <c:manualLayout>
          <c:layoutTarget val="inner"/>
          <c:xMode val="edge"/>
          <c:yMode val="edge"/>
          <c:x val="3.9683090767692476E-2"/>
          <c:y val="0.10070853950700634"/>
          <c:w val="0.94311020546045921"/>
          <c:h val="0.5586921965935408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участников программы, ед.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hade val="51000"/>
                    <a:satMod val="130000"/>
                  </a:schemeClr>
                </a:gs>
                <a:gs pos="80000">
                  <a:schemeClr val="accent5">
                    <a:shade val="93000"/>
                    <a:satMod val="130000"/>
                  </a:schemeClr>
                </a:gs>
                <a:gs pos="100000">
                  <a:schemeClr val="accent5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5"/>
              <c:layout>
                <c:manualLayout>
                  <c:x val="0"/>
                  <c:y val="8.05019412257496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69</c:v>
                </c:pt>
                <c:pt idx="1">
                  <c:v>75</c:v>
                </c:pt>
                <c:pt idx="2">
                  <c:v>65</c:v>
                </c:pt>
                <c:pt idx="3">
                  <c:v>129</c:v>
                </c:pt>
                <c:pt idx="4">
                  <c:v>114</c:v>
                </c:pt>
                <c:pt idx="5">
                  <c:v>22</c:v>
                </c:pt>
                <c:pt idx="6">
                  <c:v>46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axId val="120163328"/>
        <c:axId val="121164544"/>
      </c:barChart>
      <c:lineChart>
        <c:grouping val="standard"/>
        <c:varyColors val="0"/>
        <c:ser>
          <c:idx val="1"/>
          <c:order val="1"/>
          <c:tx>
            <c:strRef>
              <c:f>Лист1!$C$1</c:f>
              <c:strCache>
                <c:ptCount val="1"/>
                <c:pt idx="0">
                  <c:v>государственная поддержка, млн руб.</c:v>
                </c:pt>
              </c:strCache>
            </c:strRef>
          </c:tx>
          <c:spPr>
            <a:ln>
              <a:solidFill>
                <a:srgbClr val="FF0000"/>
              </a:solidFill>
              <a:prstDash val="sysDot"/>
            </a:ln>
          </c:spPr>
          <c:marker>
            <c:symbol val="circle"/>
            <c:size val="10"/>
          </c:marker>
          <c:dLbls>
            <c:txPr>
              <a:bodyPr/>
              <a:lstStyle/>
              <a:p>
                <a:pPr>
                  <a:defRPr b="1">
                    <a:solidFill>
                      <a:schemeClr val="accent2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81</c:v>
                </c:pt>
                <c:pt idx="1">
                  <c:v>95</c:v>
                </c:pt>
                <c:pt idx="2">
                  <c:v>85</c:v>
                </c:pt>
                <c:pt idx="3">
                  <c:v>172</c:v>
                </c:pt>
                <c:pt idx="4">
                  <c:v>161</c:v>
                </c:pt>
                <c:pt idx="5">
                  <c:v>52.6</c:v>
                </c:pt>
                <c:pt idx="6">
                  <c:v>228.9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0163328"/>
        <c:axId val="121164544"/>
      </c:lineChart>
      <c:catAx>
        <c:axId val="120163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399" b="1">
                <a:solidFill>
                  <a:schemeClr val="tx1">
                    <a:lumMod val="50000"/>
                    <a:lumOff val="50000"/>
                  </a:schemeClr>
                </a:solidFill>
              </a:defRPr>
            </a:pPr>
            <a:endParaRPr lang="ru-RU"/>
          </a:p>
        </c:txPr>
        <c:crossAx val="121164544"/>
        <c:crosses val="autoZero"/>
        <c:auto val="1"/>
        <c:lblAlgn val="ctr"/>
        <c:lblOffset val="100"/>
        <c:noMultiLvlLbl val="0"/>
      </c:catAx>
      <c:valAx>
        <c:axId val="12116454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20163328"/>
        <c:crosses val="autoZero"/>
        <c:crossBetween val="between"/>
      </c:valAx>
      <c:spPr>
        <a:noFill/>
        <a:ln w="25377">
          <a:noFill/>
        </a:ln>
      </c:spPr>
    </c:plotArea>
    <c:legend>
      <c:legendPos val="r"/>
      <c:layout>
        <c:manualLayout>
          <c:xMode val="edge"/>
          <c:yMode val="edge"/>
          <c:x val="0.17136174684294336"/>
          <c:y val="0.81077853211505024"/>
          <c:w val="0.69327346318772065"/>
          <c:h val="0.17431004817128584"/>
        </c:manualLayout>
      </c:layout>
      <c:overlay val="0"/>
      <c:txPr>
        <a:bodyPr/>
        <a:lstStyle/>
        <a:p>
          <a:pPr>
            <a:defRPr sz="11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599">
          <a:solidFill>
            <a:srgbClr val="00206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>
        <c:manualLayout>
          <c:layoutTarget val="inner"/>
          <c:xMode val="edge"/>
          <c:yMode val="edge"/>
          <c:x val="2.8056141910158129E-2"/>
          <c:y val="2.7863703226812687E-2"/>
          <c:w val="0.97194385808984185"/>
          <c:h val="0.619800926748549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участников программы, ед.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hade val="51000"/>
                    <a:satMod val="130000"/>
                  </a:schemeClr>
                </a:gs>
                <a:gs pos="80000">
                  <a:schemeClr val="accent6">
                    <a:shade val="93000"/>
                    <a:satMod val="130000"/>
                  </a:schemeClr>
                </a:gs>
                <a:gs pos="100000">
                  <a:schemeClr val="accent6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2.004008016032064E-3"/>
                  <c:y val="0.10296966882002305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8.0160320641282558E-3"/>
                  <c:y val="9.343992692138561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004008016032064E-3"/>
                  <c:y val="0.1081607544037670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"/>
                  <c:y val="0.10296966882002305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0"/>
                  <c:y val="0.11075629719563909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 anchor="b" anchorCtr="1"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34</c:v>
                </c:pt>
                <c:pt idx="1">
                  <c:v>29</c:v>
                </c:pt>
                <c:pt idx="2">
                  <c:v>36</c:v>
                </c:pt>
                <c:pt idx="3">
                  <c:v>68</c:v>
                </c:pt>
                <c:pt idx="4">
                  <c:v>34</c:v>
                </c:pt>
                <c:pt idx="5">
                  <c:v>37</c:v>
                </c:pt>
                <c:pt idx="6">
                  <c:v>51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21190656"/>
        <c:axId val="121241600"/>
      </c:barChart>
      <c:lineChart>
        <c:grouping val="standard"/>
        <c:varyColors val="0"/>
        <c:ser>
          <c:idx val="1"/>
          <c:order val="1"/>
          <c:tx>
            <c:strRef>
              <c:f>Лист1!$C$1</c:f>
              <c:strCache>
                <c:ptCount val="1"/>
                <c:pt idx="0">
                  <c:v>государственная поддержка, млн руб.</c:v>
                </c:pt>
              </c:strCache>
            </c:strRef>
          </c:tx>
          <c:spPr>
            <a:ln>
              <a:solidFill>
                <a:srgbClr val="FE3C00"/>
              </a:solidFill>
              <a:prstDash val="sysDot"/>
            </a:ln>
          </c:spPr>
          <c:marker>
            <c:symbol val="circle"/>
            <c:size val="10"/>
            <c:spPr>
              <a:solidFill>
                <a:srgbClr val="FE3C00"/>
              </a:solidFill>
              <a:ln>
                <a:solidFill>
                  <a:schemeClr val="accent4">
                    <a:lumMod val="75000"/>
                  </a:schemeClr>
                </a:solidFill>
                <a:prstDash val="sysDash"/>
              </a:ln>
            </c:spPr>
          </c:marker>
          <c:dLbls>
            <c:txPr>
              <a:bodyPr/>
              <a:lstStyle/>
              <a:p>
                <a:pPr>
                  <a:defRPr b="1">
                    <a:solidFill>
                      <a:schemeClr val="accent2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82</c:v>
                </c:pt>
                <c:pt idx="1">
                  <c:v>94</c:v>
                </c:pt>
                <c:pt idx="2">
                  <c:v>88</c:v>
                </c:pt>
                <c:pt idx="3">
                  <c:v>194</c:v>
                </c:pt>
                <c:pt idx="4">
                  <c:v>141</c:v>
                </c:pt>
                <c:pt idx="5">
                  <c:v>207.6</c:v>
                </c:pt>
                <c:pt idx="6">
                  <c:v>121.3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1190656"/>
        <c:axId val="121241600"/>
      </c:lineChart>
      <c:catAx>
        <c:axId val="121190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 b="1">
                <a:solidFill>
                  <a:schemeClr val="tx1">
                    <a:lumMod val="50000"/>
                    <a:lumOff val="50000"/>
                  </a:schemeClr>
                </a:solidFill>
              </a:defRPr>
            </a:pPr>
            <a:endParaRPr lang="ru-RU"/>
          </a:p>
        </c:txPr>
        <c:crossAx val="121241600"/>
        <c:crosses val="autoZero"/>
        <c:auto val="1"/>
        <c:lblAlgn val="ctr"/>
        <c:lblOffset val="100"/>
        <c:noMultiLvlLbl val="0"/>
      </c:catAx>
      <c:valAx>
        <c:axId val="12124160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21190656"/>
        <c:crosses val="autoZero"/>
        <c:crossBetween val="between"/>
      </c:valAx>
      <c:spPr>
        <a:noFill/>
        <a:ln w="25404">
          <a:noFill/>
        </a:ln>
      </c:spPr>
    </c:plotArea>
    <c:legend>
      <c:legendPos val="r"/>
      <c:layout>
        <c:manualLayout>
          <c:xMode val="edge"/>
          <c:yMode val="edge"/>
          <c:x val="0.18174508387956895"/>
          <c:y val="0.81874990430197769"/>
          <c:w val="0.6711711711711712"/>
          <c:h val="0.17672787069243018"/>
        </c:manualLayout>
      </c:layout>
      <c:overlay val="0"/>
      <c:txPr>
        <a:bodyPr/>
        <a:lstStyle/>
        <a:p>
          <a:pPr>
            <a:defRPr sz="105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600">
          <a:solidFill>
            <a:srgbClr val="00206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>
        <c:manualLayout>
          <c:layoutTarget val="inner"/>
          <c:xMode val="edge"/>
          <c:yMode val="edge"/>
          <c:x val="3.9683090767692476E-2"/>
          <c:y val="0.10070853950700634"/>
          <c:w val="0.94311020546045921"/>
          <c:h val="0.5586921965935408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участников программы, ед.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hade val="51000"/>
                    <a:satMod val="130000"/>
                  </a:schemeClr>
                </a:gs>
                <a:gs pos="80000">
                  <a:schemeClr val="accent5">
                    <a:shade val="93000"/>
                    <a:satMod val="130000"/>
                  </a:schemeClr>
                </a:gs>
                <a:gs pos="100000">
                  <a:schemeClr val="accent5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5"/>
              <c:layout>
                <c:manualLayout>
                  <c:x val="0"/>
                  <c:y val="8.05019412257496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69</c:v>
                </c:pt>
                <c:pt idx="1">
                  <c:v>75</c:v>
                </c:pt>
                <c:pt idx="2">
                  <c:v>65</c:v>
                </c:pt>
                <c:pt idx="3">
                  <c:v>129</c:v>
                </c:pt>
                <c:pt idx="4">
                  <c:v>114</c:v>
                </c:pt>
                <c:pt idx="5">
                  <c:v>22</c:v>
                </c:pt>
                <c:pt idx="6">
                  <c:v>46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axId val="121366016"/>
        <c:axId val="121367552"/>
      </c:barChart>
      <c:lineChart>
        <c:grouping val="standard"/>
        <c:varyColors val="0"/>
        <c:ser>
          <c:idx val="1"/>
          <c:order val="1"/>
          <c:tx>
            <c:strRef>
              <c:f>Лист1!$C$1</c:f>
              <c:strCache>
                <c:ptCount val="1"/>
                <c:pt idx="0">
                  <c:v>государственная поддержка, млн руб.</c:v>
                </c:pt>
              </c:strCache>
            </c:strRef>
          </c:tx>
          <c:spPr>
            <a:ln>
              <a:solidFill>
                <a:srgbClr val="FF0000"/>
              </a:solidFill>
              <a:prstDash val="sysDot"/>
            </a:ln>
          </c:spPr>
          <c:marker>
            <c:symbol val="circle"/>
            <c:size val="10"/>
          </c:marker>
          <c:dLbls>
            <c:txPr>
              <a:bodyPr/>
              <a:lstStyle/>
              <a:p>
                <a:pPr>
                  <a:defRPr b="1">
                    <a:solidFill>
                      <a:schemeClr val="accent2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81</c:v>
                </c:pt>
                <c:pt idx="1">
                  <c:v>95</c:v>
                </c:pt>
                <c:pt idx="2">
                  <c:v>85</c:v>
                </c:pt>
                <c:pt idx="3">
                  <c:v>172</c:v>
                </c:pt>
                <c:pt idx="4">
                  <c:v>161</c:v>
                </c:pt>
                <c:pt idx="5">
                  <c:v>52.6</c:v>
                </c:pt>
                <c:pt idx="6">
                  <c:v>228.9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1366016"/>
        <c:axId val="121367552"/>
      </c:lineChart>
      <c:catAx>
        <c:axId val="121366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399" b="1">
                <a:solidFill>
                  <a:schemeClr val="tx1">
                    <a:lumMod val="50000"/>
                    <a:lumOff val="50000"/>
                  </a:schemeClr>
                </a:solidFill>
              </a:defRPr>
            </a:pPr>
            <a:endParaRPr lang="ru-RU"/>
          </a:p>
        </c:txPr>
        <c:crossAx val="121367552"/>
        <c:crosses val="autoZero"/>
        <c:auto val="1"/>
        <c:lblAlgn val="ctr"/>
        <c:lblOffset val="100"/>
        <c:noMultiLvlLbl val="0"/>
      </c:catAx>
      <c:valAx>
        <c:axId val="12136755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21366016"/>
        <c:crosses val="autoZero"/>
        <c:crossBetween val="between"/>
      </c:valAx>
      <c:spPr>
        <a:noFill/>
        <a:ln w="25377">
          <a:noFill/>
        </a:ln>
      </c:spPr>
    </c:plotArea>
    <c:legend>
      <c:legendPos val="r"/>
      <c:layout>
        <c:manualLayout>
          <c:xMode val="edge"/>
          <c:yMode val="edge"/>
          <c:x val="0.17136174684294336"/>
          <c:y val="0.81077853211505024"/>
          <c:w val="0.69327346318772065"/>
          <c:h val="0.17431004817128584"/>
        </c:manualLayout>
      </c:layout>
      <c:overlay val="0"/>
      <c:txPr>
        <a:bodyPr/>
        <a:lstStyle/>
        <a:p>
          <a:pPr>
            <a:defRPr sz="11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599">
          <a:solidFill>
            <a:srgbClr val="00206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>
        <c:manualLayout>
          <c:layoutTarget val="inner"/>
          <c:xMode val="edge"/>
          <c:yMode val="edge"/>
          <c:x val="2.8056141910158129E-2"/>
          <c:y val="2.7863703226812687E-2"/>
          <c:w val="0.97194385808984185"/>
          <c:h val="0.619800926748549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участников программы, ед.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hade val="51000"/>
                    <a:satMod val="130000"/>
                  </a:schemeClr>
                </a:gs>
                <a:gs pos="80000">
                  <a:schemeClr val="accent6">
                    <a:shade val="93000"/>
                    <a:satMod val="130000"/>
                  </a:schemeClr>
                </a:gs>
                <a:gs pos="100000">
                  <a:schemeClr val="accent6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2.004008016032064E-3"/>
                  <c:y val="0.10296966882002305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8.0160320641282558E-3"/>
                  <c:y val="9.343992692138561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004008016032064E-3"/>
                  <c:y val="0.1081607544037670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"/>
                  <c:y val="0.10296966882002305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0"/>
                  <c:y val="0.11075629719563909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 anchor="b" anchorCtr="1"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34</c:v>
                </c:pt>
                <c:pt idx="1">
                  <c:v>29</c:v>
                </c:pt>
                <c:pt idx="2">
                  <c:v>36</c:v>
                </c:pt>
                <c:pt idx="3">
                  <c:v>68</c:v>
                </c:pt>
                <c:pt idx="4">
                  <c:v>34</c:v>
                </c:pt>
                <c:pt idx="5">
                  <c:v>37</c:v>
                </c:pt>
                <c:pt idx="6">
                  <c:v>51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21488128"/>
        <c:axId val="121489664"/>
      </c:barChart>
      <c:lineChart>
        <c:grouping val="standard"/>
        <c:varyColors val="0"/>
        <c:ser>
          <c:idx val="1"/>
          <c:order val="1"/>
          <c:tx>
            <c:strRef>
              <c:f>Лист1!$C$1</c:f>
              <c:strCache>
                <c:ptCount val="1"/>
                <c:pt idx="0">
                  <c:v>государственная поддержка, млн руб.</c:v>
                </c:pt>
              </c:strCache>
            </c:strRef>
          </c:tx>
          <c:spPr>
            <a:ln>
              <a:solidFill>
                <a:srgbClr val="FE3C00"/>
              </a:solidFill>
              <a:prstDash val="sysDot"/>
            </a:ln>
          </c:spPr>
          <c:marker>
            <c:symbol val="circle"/>
            <c:size val="10"/>
            <c:spPr>
              <a:solidFill>
                <a:srgbClr val="FE3C00"/>
              </a:solidFill>
              <a:ln>
                <a:solidFill>
                  <a:schemeClr val="accent4">
                    <a:lumMod val="75000"/>
                  </a:schemeClr>
                </a:solidFill>
                <a:prstDash val="sysDash"/>
              </a:ln>
            </c:spPr>
          </c:marker>
          <c:dLbls>
            <c:txPr>
              <a:bodyPr/>
              <a:lstStyle/>
              <a:p>
                <a:pPr>
                  <a:defRPr b="1">
                    <a:solidFill>
                      <a:schemeClr val="accent2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Лист1!$A$2:$A$8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82</c:v>
                </c:pt>
                <c:pt idx="1">
                  <c:v>94</c:v>
                </c:pt>
                <c:pt idx="2">
                  <c:v>88</c:v>
                </c:pt>
                <c:pt idx="3">
                  <c:v>194</c:v>
                </c:pt>
                <c:pt idx="4">
                  <c:v>141</c:v>
                </c:pt>
                <c:pt idx="5">
                  <c:v>207.6</c:v>
                </c:pt>
                <c:pt idx="6">
                  <c:v>121.3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1488128"/>
        <c:axId val="121489664"/>
      </c:lineChart>
      <c:catAx>
        <c:axId val="121488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 b="1">
                <a:solidFill>
                  <a:schemeClr val="tx1">
                    <a:lumMod val="50000"/>
                    <a:lumOff val="50000"/>
                  </a:schemeClr>
                </a:solidFill>
              </a:defRPr>
            </a:pPr>
            <a:endParaRPr lang="ru-RU"/>
          </a:p>
        </c:txPr>
        <c:crossAx val="121489664"/>
        <c:crosses val="autoZero"/>
        <c:auto val="1"/>
        <c:lblAlgn val="ctr"/>
        <c:lblOffset val="100"/>
        <c:noMultiLvlLbl val="0"/>
      </c:catAx>
      <c:valAx>
        <c:axId val="12148966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21488128"/>
        <c:crosses val="autoZero"/>
        <c:crossBetween val="between"/>
      </c:valAx>
      <c:spPr>
        <a:noFill/>
        <a:ln w="25404">
          <a:noFill/>
        </a:ln>
      </c:spPr>
    </c:plotArea>
    <c:legend>
      <c:legendPos val="r"/>
      <c:layout>
        <c:manualLayout>
          <c:xMode val="edge"/>
          <c:yMode val="edge"/>
          <c:x val="0.18174508387956895"/>
          <c:y val="0.81874990430197769"/>
          <c:w val="0.6711711711711712"/>
          <c:h val="0.17672787069243018"/>
        </c:manualLayout>
      </c:layout>
      <c:overlay val="0"/>
      <c:txPr>
        <a:bodyPr/>
        <a:lstStyle/>
        <a:p>
          <a:pPr>
            <a:defRPr sz="105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600">
          <a:solidFill>
            <a:srgbClr val="00206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>
        <c:manualLayout>
          <c:layoutTarget val="inner"/>
          <c:xMode val="edge"/>
          <c:yMode val="edge"/>
          <c:x val="3.5759125228181511E-2"/>
          <c:y val="0.13884268114353659"/>
          <c:w val="0.9326255980591136"/>
          <c:h val="0.4574671883304257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участников программы, ед.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hade val="51000"/>
                    <a:satMod val="130000"/>
                  </a:schemeClr>
                </a:gs>
                <a:gs pos="80000">
                  <a:schemeClr val="accent5">
                    <a:shade val="93000"/>
                    <a:satMod val="130000"/>
                  </a:schemeClr>
                </a:gs>
                <a:gs pos="100000">
                  <a:schemeClr val="accent5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layout>
                <c:manualLayout>
                  <c:x val="0"/>
                  <c:y val="0.10102706305905951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0.1563606384684086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8677933707456174E-3"/>
                  <c:y val="0.1563606384684086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5.7353609309896006E-3"/>
                  <c:y val="0.21775095559952798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0"/>
                  <c:y val="8.05019412257496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</c:v>
                </c:pt>
                <c:pt idx="1">
                  <c:v>4</c:v>
                </c:pt>
                <c:pt idx="2">
                  <c:v>4</c:v>
                </c:pt>
                <c:pt idx="3">
                  <c:v>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axId val="121999744"/>
        <c:axId val="122001280"/>
      </c:barChart>
      <c:lineChart>
        <c:grouping val="standard"/>
        <c:varyColors val="0"/>
        <c:ser>
          <c:idx val="1"/>
          <c:order val="1"/>
          <c:tx>
            <c:strRef>
              <c:f>Лист1!$C$1</c:f>
              <c:strCache>
                <c:ptCount val="1"/>
                <c:pt idx="0">
                  <c:v>государственная поддержка, млн руб.</c:v>
                </c:pt>
              </c:strCache>
            </c:strRef>
          </c:tx>
          <c:spPr>
            <a:ln>
              <a:solidFill>
                <a:srgbClr val="FF0000"/>
              </a:solidFill>
              <a:prstDash val="sysDot"/>
            </a:ln>
          </c:spPr>
          <c:marker>
            <c:symbol val="circle"/>
            <c:size val="10"/>
          </c:marker>
          <c:dLbls>
            <c:txPr>
              <a:bodyPr/>
              <a:lstStyle/>
              <a:p>
                <a:pPr>
                  <a:defRPr b="1">
                    <a:solidFill>
                      <a:schemeClr val="accent2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numCache>
            </c:numRef>
          </c:cat>
          <c:val>
            <c:numRef>
              <c:f>Лист1!$C$2:$C$5</c:f>
              <c:numCache>
                <c:formatCode>0</c:formatCode>
                <c:ptCount val="4"/>
                <c:pt idx="0">
                  <c:v>17.8</c:v>
                </c:pt>
                <c:pt idx="1">
                  <c:v>13.7</c:v>
                </c:pt>
                <c:pt idx="2">
                  <c:v>22.8</c:v>
                </c:pt>
                <c:pt idx="3">
                  <c:v>100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2004608"/>
        <c:axId val="122002816"/>
      </c:lineChart>
      <c:catAx>
        <c:axId val="1219997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399" b="1">
                <a:solidFill>
                  <a:schemeClr val="tx1">
                    <a:lumMod val="50000"/>
                    <a:lumOff val="50000"/>
                  </a:schemeClr>
                </a:solidFill>
              </a:defRPr>
            </a:pPr>
            <a:endParaRPr lang="ru-RU"/>
          </a:p>
        </c:txPr>
        <c:crossAx val="122001280"/>
        <c:crosses val="autoZero"/>
        <c:auto val="1"/>
        <c:lblAlgn val="ctr"/>
        <c:lblOffset val="100"/>
        <c:noMultiLvlLbl val="0"/>
      </c:catAx>
      <c:valAx>
        <c:axId val="122001280"/>
        <c:scaling>
          <c:orientation val="minMax"/>
          <c:max val="1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"/>
            </a:pPr>
            <a:endParaRPr lang="ru-RU"/>
          </a:p>
        </c:txPr>
        <c:crossAx val="121999744"/>
        <c:crosses val="autoZero"/>
        <c:crossBetween val="between"/>
        <c:minorUnit val="2"/>
      </c:valAx>
      <c:valAx>
        <c:axId val="122002816"/>
        <c:scaling>
          <c:orientation val="minMax"/>
          <c:max val="100"/>
          <c:min val="-50"/>
        </c:scaling>
        <c:delete val="0"/>
        <c:axPos val="r"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00"/>
            </a:pPr>
            <a:endParaRPr lang="ru-RU"/>
          </a:p>
        </c:txPr>
        <c:crossAx val="122004608"/>
        <c:crosses val="max"/>
        <c:crossBetween val="between"/>
        <c:majorUnit val="20"/>
      </c:valAx>
      <c:catAx>
        <c:axId val="12200460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2002816"/>
        <c:crosses val="autoZero"/>
        <c:auto val="1"/>
        <c:lblAlgn val="ctr"/>
        <c:lblOffset val="100"/>
        <c:noMultiLvlLbl val="0"/>
      </c:catAx>
      <c:spPr>
        <a:noFill/>
        <a:ln w="25377">
          <a:noFill/>
        </a:ln>
      </c:spPr>
    </c:plotArea>
    <c:legend>
      <c:legendPos val="r"/>
      <c:layout>
        <c:manualLayout>
          <c:xMode val="edge"/>
          <c:yMode val="edge"/>
          <c:x val="0.1742295119873763"/>
          <c:y val="0.78665245903608305"/>
          <c:w val="0.69327346318772065"/>
          <c:h val="0.17431004817128584"/>
        </c:manualLayout>
      </c:layout>
      <c:overlay val="0"/>
      <c:txPr>
        <a:bodyPr/>
        <a:lstStyle/>
        <a:p>
          <a:pPr>
            <a:defRPr sz="11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599">
          <a:solidFill>
            <a:srgbClr val="00206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hade val="51000"/>
                    <a:satMod val="130000"/>
                  </a:schemeClr>
                </a:gs>
                <a:gs pos="80000">
                  <a:schemeClr val="accent5">
                    <a:shade val="93000"/>
                    <a:satMod val="130000"/>
                  </a:schemeClr>
                </a:gs>
                <a:gs pos="100000">
                  <a:schemeClr val="accent5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0"/>
              <c:spPr/>
              <c:txPr>
                <a:bodyPr/>
                <a:lstStyle/>
                <a:p>
                  <a:pPr>
                    <a:defRPr sz="1200" b="1">
                      <a:solidFill>
                        <a:schemeClr val="tx2"/>
                      </a:solidFill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31</c:v>
                </c:pt>
                <c:pt idx="1">
                  <c:v>129</c:v>
                </c:pt>
                <c:pt idx="2">
                  <c:v>201</c:v>
                </c:pt>
                <c:pt idx="3">
                  <c:v>392</c:v>
                </c:pt>
                <c:pt idx="4">
                  <c:v>254</c:v>
                </c:pt>
                <c:pt idx="5">
                  <c:v>478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"/>
        <c:axId val="163958144"/>
        <c:axId val="163968128"/>
      </c:barChart>
      <c:catAx>
        <c:axId val="163958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800"/>
            </a:pPr>
            <a:endParaRPr lang="ru-RU"/>
          </a:p>
        </c:txPr>
        <c:crossAx val="163968128"/>
        <c:crosses val="autoZero"/>
        <c:auto val="1"/>
        <c:lblAlgn val="ctr"/>
        <c:lblOffset val="100"/>
        <c:noMultiLvlLbl val="0"/>
      </c:catAx>
      <c:valAx>
        <c:axId val="16396812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6395814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015370881484402E-2"/>
          <c:y val="5.0962605208378165E-3"/>
          <c:w val="0.98014433098347864"/>
          <c:h val="0.878878548271387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7"/>
              <c:layout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Лист1!$A$2:$A$9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579</c:v>
                </c:pt>
                <c:pt idx="1">
                  <c:v>888</c:v>
                </c:pt>
                <c:pt idx="2">
                  <c:v>1063</c:v>
                </c:pt>
                <c:pt idx="3">
                  <c:v>854</c:v>
                </c:pt>
                <c:pt idx="4">
                  <c:v>947</c:v>
                </c:pt>
                <c:pt idx="5">
                  <c:v>759</c:v>
                </c:pt>
                <c:pt idx="6">
                  <c:v>819</c:v>
                </c:pt>
                <c:pt idx="7">
                  <c:v>1296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chemeClr val="accent2"/>
            </a:solidFill>
            <a:ln w="12700" cap="flat" cmpd="sng" algn="ctr">
              <a:solidFill>
                <a:schemeClr val="lt1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invertIfNegative val="0"/>
          <c:dLbls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Лист1!$A$2:$A$9</c:f>
              <c:numCache>
                <c:formatCode>General</c:formatCode>
                <c:ptCount val="8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  <c:pt idx="6">
                  <c:v>2017</c:v>
                </c:pt>
                <c:pt idx="7">
                  <c:v>2018</c:v>
                </c:pt>
              </c:numCache>
            </c:numRef>
          </c:cat>
          <c:val>
            <c:numRef>
              <c:f>Лист1!$C$2:$C$9</c:f>
              <c:numCache>
                <c:formatCode>General</c:formatCode>
                <c:ptCount val="8"/>
                <c:pt idx="7">
                  <c:v>58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81"/>
        <c:axId val="122233984"/>
        <c:axId val="122235520"/>
      </c:barChart>
      <c:catAx>
        <c:axId val="122233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800"/>
            </a:pPr>
            <a:endParaRPr lang="ru-RU"/>
          </a:p>
        </c:txPr>
        <c:crossAx val="122235520"/>
        <c:crosses val="autoZero"/>
        <c:auto val="1"/>
        <c:lblAlgn val="ctr"/>
        <c:lblOffset val="100"/>
        <c:noMultiLvlLbl val="0"/>
      </c:catAx>
      <c:valAx>
        <c:axId val="12223552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none"/>
        <c:minorTickMark val="none"/>
        <c:tickLblPos val="nextTo"/>
        <c:crossAx val="1222339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100"/>
      </a:pPr>
      <a:endParaRPr lang="ru-RU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2001</c:v>
                </c:pt>
                <c:pt idx="1">
                  <c:v>2010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314</c:v>
                </c:pt>
                <c:pt idx="1">
                  <c:v>147</c:v>
                </c:pt>
                <c:pt idx="2">
                  <c:v>333</c:v>
                </c:pt>
                <c:pt idx="3">
                  <c:v>360</c:v>
                </c:pt>
                <c:pt idx="4">
                  <c:v>544</c:v>
                </c:pt>
                <c:pt idx="5">
                  <c:v>842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2"/>
        <c:axId val="163808000"/>
        <c:axId val="163809536"/>
      </c:barChart>
      <c:catAx>
        <c:axId val="163808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63809536"/>
        <c:crosses val="autoZero"/>
        <c:auto val="1"/>
        <c:lblAlgn val="ctr"/>
        <c:lblOffset val="100"/>
        <c:noMultiLvlLbl val="0"/>
      </c:catAx>
      <c:valAx>
        <c:axId val="163809536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638080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1073617416512563E-2"/>
          <c:y val="0.13609875840842159"/>
          <c:w val="0.97584988253777905"/>
          <c:h val="0.6976165821134684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txPr>
              <a:bodyPr/>
              <a:lstStyle/>
              <a:p>
                <a:pPr>
                  <a:defRPr sz="1300" b="1" baseline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numCache>
            </c:numRef>
          </c:cat>
          <c:val>
            <c:numRef>
              <c:f>Лист1!$B$2:$B$5</c:f>
              <c:numCache>
                <c:formatCode>0</c:formatCode>
                <c:ptCount val="4"/>
                <c:pt idx="0">
                  <c:v>3005.4</c:v>
                </c:pt>
                <c:pt idx="1">
                  <c:v>3324</c:v>
                </c:pt>
                <c:pt idx="2">
                  <c:v>3783</c:v>
                </c:pt>
                <c:pt idx="3">
                  <c:v>3059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85954560"/>
        <c:axId val="85956096"/>
      </c:barChart>
      <c:catAx>
        <c:axId val="859545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85956096"/>
        <c:crosses val="autoZero"/>
        <c:auto val="1"/>
        <c:lblAlgn val="ctr"/>
        <c:lblOffset val="100"/>
        <c:noMultiLvlLbl val="0"/>
      </c:catAx>
      <c:valAx>
        <c:axId val="85956096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859545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>
          <a:solidFill>
            <a:schemeClr val="accent4">
              <a:lumMod val="50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6279043874916769E-2"/>
          <c:y val="0.14156611882540013"/>
          <c:w val="0.95159096125702569"/>
          <c:h val="0.7005377875565145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hade val="51000"/>
                    <a:satMod val="130000"/>
                  </a:schemeClr>
                </a:gs>
                <a:gs pos="80000">
                  <a:schemeClr val="accent5">
                    <a:shade val="93000"/>
                    <a:satMod val="130000"/>
                  </a:schemeClr>
                </a:gs>
                <a:gs pos="100000">
                  <a:schemeClr val="accent5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txPr>
              <a:bodyPr/>
              <a:lstStyle/>
              <a:p>
                <a:pPr>
                  <a:defRPr sz="1300" b="1" baseline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 formatCode="0">
                  <c:v>1301.2</c:v>
                </c:pt>
                <c:pt idx="1">
                  <c:v>1355</c:v>
                </c:pt>
                <c:pt idx="2">
                  <c:v>1590</c:v>
                </c:pt>
                <c:pt idx="3">
                  <c:v>1426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18236288"/>
        <c:axId val="118237824"/>
      </c:barChart>
      <c:catAx>
        <c:axId val="1182362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18237824"/>
        <c:crosses val="autoZero"/>
        <c:auto val="1"/>
        <c:lblAlgn val="ctr"/>
        <c:lblOffset val="100"/>
        <c:noMultiLvlLbl val="0"/>
      </c:catAx>
      <c:valAx>
        <c:axId val="118237824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1182362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>
          <a:solidFill>
            <a:srgbClr val="00206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2695084670014161E-2"/>
          <c:y val="0.1010555989717825"/>
          <c:w val="0.96730491532998586"/>
          <c:h val="0.750993430399457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txPr>
              <a:bodyPr/>
              <a:lstStyle/>
              <a:p>
                <a:pPr>
                  <a:defRPr sz="13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 formatCode="0">
                  <c:v>1134</c:v>
                </c:pt>
                <c:pt idx="1">
                  <c:v>1079</c:v>
                </c:pt>
                <c:pt idx="2">
                  <c:v>649</c:v>
                </c:pt>
                <c:pt idx="3">
                  <c:v>852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18286592"/>
        <c:axId val="118407168"/>
      </c:barChart>
      <c:catAx>
        <c:axId val="1182865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18407168"/>
        <c:crosses val="autoZero"/>
        <c:auto val="1"/>
        <c:lblAlgn val="ctr"/>
        <c:lblOffset val="100"/>
        <c:noMultiLvlLbl val="0"/>
      </c:catAx>
      <c:valAx>
        <c:axId val="118407168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11828659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>
          <a:solidFill>
            <a:schemeClr val="accent6">
              <a:lumMod val="50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7944591768702911E-2"/>
          <c:y val="0.12086527037639795"/>
          <c:w val="0.908239770190296"/>
          <c:h val="0.7257678162476636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Цельномолочные изделия, тыс.тонн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txPr>
              <a:bodyPr/>
              <a:lstStyle/>
              <a:p>
                <a:pPr>
                  <a:defRPr sz="1300" b="1" baseline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 formatCode="0">
                  <c:v>242</c:v>
                </c:pt>
                <c:pt idx="1">
                  <c:v>225</c:v>
                </c:pt>
                <c:pt idx="2">
                  <c:v>274</c:v>
                </c:pt>
                <c:pt idx="3">
                  <c:v>324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18455680"/>
        <c:axId val="118711424"/>
      </c:barChart>
      <c:catAx>
        <c:axId val="1184556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accent3">
                    <a:lumMod val="50000"/>
                  </a:schemeClr>
                </a:solidFill>
              </a:defRPr>
            </a:pPr>
            <a:endParaRPr lang="ru-RU"/>
          </a:p>
        </c:txPr>
        <c:crossAx val="118711424"/>
        <c:crosses val="autoZero"/>
        <c:auto val="1"/>
        <c:lblAlgn val="ctr"/>
        <c:lblOffset val="100"/>
        <c:noMultiLvlLbl val="0"/>
      </c:catAx>
      <c:valAx>
        <c:axId val="118711424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11845568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004828155114252E-2"/>
          <c:y val="5.8613968968174161E-2"/>
          <c:w val="0.91106807294248437"/>
          <c:h val="0.7977268653995703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txPr>
              <a:bodyPr/>
              <a:lstStyle/>
              <a:p>
                <a:pPr>
                  <a:defRPr sz="1300" b="1" baseline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numCache>
            </c:numRef>
          </c:cat>
          <c:val>
            <c:numRef>
              <c:f>Лист1!$B$2:$B$5</c:f>
              <c:numCache>
                <c:formatCode>0</c:formatCode>
                <c:ptCount val="4"/>
                <c:pt idx="0">
                  <c:v>1812</c:v>
                </c:pt>
                <c:pt idx="1">
                  <c:v>1731</c:v>
                </c:pt>
                <c:pt idx="2">
                  <c:v>1609</c:v>
                </c:pt>
                <c:pt idx="3">
                  <c:v>1624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3"/>
        <c:axId val="119123968"/>
        <c:axId val="119125504"/>
      </c:barChart>
      <c:catAx>
        <c:axId val="1191239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19125504"/>
        <c:crosses val="autoZero"/>
        <c:auto val="1"/>
        <c:lblAlgn val="ctr"/>
        <c:lblOffset val="100"/>
        <c:noMultiLvlLbl val="0"/>
      </c:catAx>
      <c:valAx>
        <c:axId val="119125504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11912396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>
          <a:solidFill>
            <a:schemeClr val="accent4">
              <a:lumMod val="50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723448826869652E-2"/>
          <c:y val="7.8086431746919316E-2"/>
          <c:w val="0.92572185542685392"/>
          <c:h val="0.7554715663262293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txPr>
              <a:bodyPr/>
              <a:lstStyle/>
              <a:p>
                <a:pPr>
                  <a:defRPr sz="13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 formatCode="0">
                  <c:v>4391</c:v>
                </c:pt>
                <c:pt idx="1">
                  <c:v>4821</c:v>
                </c:pt>
                <c:pt idx="2" formatCode="[=999999999]&quot;...&quot;;##0">
                  <c:v>4963</c:v>
                </c:pt>
                <c:pt idx="3" formatCode="[=999999999]&quot;...&quot;;##0">
                  <c:v>5414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19157888"/>
        <c:axId val="119159424"/>
      </c:barChart>
      <c:catAx>
        <c:axId val="1191578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19159424"/>
        <c:crosses val="autoZero"/>
        <c:auto val="1"/>
        <c:lblAlgn val="ctr"/>
        <c:lblOffset val="100"/>
        <c:noMultiLvlLbl val="0"/>
      </c:catAx>
      <c:valAx>
        <c:axId val="119159424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1191578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>
          <a:solidFill>
            <a:schemeClr val="accent6">
              <a:lumMod val="50000"/>
            </a:schemeClr>
          </a:solidFill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2283251074906746E-2"/>
          <c:y val="8.5353631480963782E-2"/>
          <c:w val="0.92757413245706577"/>
          <c:h val="0.7021854510776576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hade val="51000"/>
                    <a:satMod val="130000"/>
                  </a:schemeClr>
                </a:gs>
                <a:gs pos="80000">
                  <a:schemeClr val="accent5">
                    <a:shade val="93000"/>
                    <a:satMod val="130000"/>
                  </a:schemeClr>
                </a:gs>
                <a:gs pos="100000">
                  <a:schemeClr val="accent5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txPr>
              <a:bodyPr/>
              <a:lstStyle/>
              <a:p>
                <a:pPr>
                  <a:defRPr sz="1300" b="1" baseline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 formatCode="0">
                  <c:v>394</c:v>
                </c:pt>
                <c:pt idx="1">
                  <c:v>397</c:v>
                </c:pt>
                <c:pt idx="2">
                  <c:v>409</c:v>
                </c:pt>
                <c:pt idx="3">
                  <c:v>400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19314688"/>
        <c:axId val="119324672"/>
      </c:barChart>
      <c:catAx>
        <c:axId val="1193146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19324672"/>
        <c:crosses val="autoZero"/>
        <c:auto val="1"/>
        <c:lblAlgn val="ctr"/>
        <c:lblOffset val="100"/>
        <c:noMultiLvlLbl val="0"/>
      </c:catAx>
      <c:valAx>
        <c:axId val="119324672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1193146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>
          <a:solidFill>
            <a:srgbClr val="00206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1"/>
    </mc:Choice>
    <mc:Fallback>
      <c:style val="11"/>
    </mc:Fallback>
  </mc:AlternateContent>
  <c:chart>
    <c:autoTitleDeleted val="0"/>
    <c:plotArea>
      <c:layout>
        <c:manualLayout>
          <c:layoutTarget val="inner"/>
          <c:xMode val="edge"/>
          <c:yMode val="edge"/>
          <c:x val="6.3739999943983813E-2"/>
          <c:y val="4.0849948296343142E-2"/>
          <c:w val="0.80359908656274415"/>
          <c:h val="0.855870074265252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2017г.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hade val="51000"/>
                    <a:satMod val="130000"/>
                  </a:schemeClr>
                </a:gs>
                <a:gs pos="80000">
                  <a:schemeClr val="accent5">
                    <a:shade val="93000"/>
                    <a:satMod val="130000"/>
                  </a:schemeClr>
                </a:gs>
                <a:gs pos="100000">
                  <a:schemeClr val="accent5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СХП</c:v>
                </c:pt>
                <c:pt idx="1">
                  <c:v>КФХ</c:v>
                </c:pt>
                <c:pt idx="2">
                  <c:v>ЛПХ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38.799999999999997</c:v>
                </c:pt>
                <c:pt idx="1">
                  <c:v>11.3</c:v>
                </c:pt>
                <c:pt idx="2">
                  <c:v>49.9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2018г.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b="1" dirty="0" smtClean="0"/>
                      <a:t>11</a:t>
                    </a:r>
                    <a:r>
                      <a:rPr lang="ru-RU" b="1" dirty="0" smtClean="0"/>
                      <a:t>,4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СХП</c:v>
                </c:pt>
                <c:pt idx="1">
                  <c:v>КФХ</c:v>
                </c:pt>
                <c:pt idx="2">
                  <c:v>ЛПХ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37.6</c:v>
                </c:pt>
                <c:pt idx="1">
                  <c:v>11.4</c:v>
                </c:pt>
                <c:pt idx="2">
                  <c:v>50.9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6"/>
        <c:axId val="119439360"/>
        <c:axId val="119440896"/>
      </c:barChart>
      <c:catAx>
        <c:axId val="119439360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b="1">
                <a:solidFill>
                  <a:schemeClr val="tx1">
                    <a:lumMod val="50000"/>
                    <a:lumOff val="50000"/>
                  </a:schemeClr>
                </a:solidFill>
              </a:defRPr>
            </a:pPr>
            <a:endParaRPr lang="ru-RU"/>
          </a:p>
        </c:txPr>
        <c:crossAx val="119440896"/>
        <c:crosses val="autoZero"/>
        <c:auto val="1"/>
        <c:lblAlgn val="ctr"/>
        <c:lblOffset val="100"/>
        <c:noMultiLvlLbl val="0"/>
      </c:catAx>
      <c:valAx>
        <c:axId val="1194408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11943936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0.77849</cdr:x>
      <cdr:y>0.5654</cdr:y>
    </cdr:from>
    <cdr:to>
      <cdr:x>1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507761" y="123991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45659" cy="496332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4" y="2"/>
            <a:ext cx="2945659" cy="496332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r">
              <a:defRPr sz="1200"/>
            </a:lvl1pPr>
          </a:lstStyle>
          <a:p>
            <a:fld id="{C1C63DD7-E14E-4235-91A0-EF6DB9826BDB}" type="datetimeFigureOut">
              <a:rPr lang="ru-RU" smtClean="0"/>
              <a:t>11.06.2019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2" y="9428585"/>
            <a:ext cx="2945659" cy="496332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4" y="9428585"/>
            <a:ext cx="2945659" cy="496332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r">
              <a:defRPr sz="1200"/>
            </a:lvl1pPr>
          </a:lstStyle>
          <a:p>
            <a:fld id="{7198ADAB-9039-4762-958A-3E702A9C8A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171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45659" cy="496332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2"/>
            <a:ext cx="2945659" cy="496332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r">
              <a:defRPr sz="1200"/>
            </a:lvl1pPr>
          </a:lstStyle>
          <a:p>
            <a:fld id="{75E998B8-4D9E-43FF-88B7-5362E6FE4A19}" type="datetimeFigureOut">
              <a:rPr lang="ru-RU" smtClean="0"/>
              <a:pPr/>
              <a:t>11.06.2019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0" tIns="45715" rIns="91430" bIns="4571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5"/>
            <a:ext cx="5438140" cy="4466988"/>
          </a:xfrm>
          <a:prstGeom prst="rect">
            <a:avLst/>
          </a:prstGeom>
        </p:spPr>
        <p:txBody>
          <a:bodyPr vert="horz" lIns="91430" tIns="45715" rIns="91430" bIns="4571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28585"/>
            <a:ext cx="2945659" cy="496332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6332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r">
              <a:defRPr sz="1200"/>
            </a:lvl1pPr>
          </a:lstStyle>
          <a:p>
            <a:fld id="{E8521156-1486-4C63-9322-2C497630945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3370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21156-1486-4C63-9322-2C4976309459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53394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21156-1486-4C63-9322-2C4976309459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53394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 Box 1"/>
          <p:cNvSpPr txBox="1">
            <a:spLocks noChangeArrowheads="1"/>
          </p:cNvSpPr>
          <p:nvPr/>
        </p:nvSpPr>
        <p:spPr bwMode="auto">
          <a:xfrm>
            <a:off x="993778" y="755548"/>
            <a:ext cx="4808538" cy="371891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0157" tIns="40079" rIns="80157" bIns="40079" anchor="ctr"/>
          <a:lstStyle/>
          <a:p>
            <a:pPr algn="ctr">
              <a:defRPr/>
            </a:pPr>
            <a:endParaRPr lang="ru-RU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508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79453" y="4715715"/>
            <a:ext cx="5437189" cy="4463337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41925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859D2B-8EFD-42A6-B75F-4D116C18E5B6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962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40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351141-1093-485C-83C5-8F3E59DB147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11.06.2019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047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31C857-9C15-4609-9CC5-FFE4DE74B26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11.06.2019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900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AC20B5-67D6-4112-AC53-F672FA85C06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11.06.2019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6060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4639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E1EE89-E2A5-4C58-A29B-5F2BDBD5BBF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8293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1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351141-1093-485C-83C5-8F3E59DB147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11.06.2019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0241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28E90E-ECC1-4EB4-86E4-A9014ED0881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11.06.2019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0466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B593A1-9F6E-4A93-AB5F-5FFA0ED0FFF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11.06.2019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1643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4E0AC9-1610-4AC2-B7AC-8B793E33B92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11.06.2019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2444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2CD458-9ADF-4084-8A72-48672D4350D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11.06.2019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8864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9DB3C-817C-44A8-BC89-77EFE4959FF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11.06.2019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91561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66D3A8-6A7B-4B56-A555-359B3202013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11.06.2019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623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28E90E-ECC1-4EB4-86E4-A9014ED0881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11.06.2019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8707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3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53FDD2-BE1C-432E-89FF-20A00955D3A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11.06.2019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41386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9503EE-4BE8-4503-B463-91C507D3BAD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11.06.2019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711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31C857-9C15-4609-9CC5-FFE4DE74B26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11.06.2019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30556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3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AC20B5-67D6-4112-AC53-F672FA85C06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11.06.2019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3716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4639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E1EE89-E2A5-4C58-A29B-5F2BDBD5BBF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266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B593A1-9F6E-4A93-AB5F-5FFA0ED0FFF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11.06.2019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700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4E0AC9-1610-4AC2-B7AC-8B793E33B92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11.06.2019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306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2CD458-9ADF-4084-8A72-48672D4350D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11.06.2019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818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9DB3C-817C-44A8-BC89-77EFE4959FF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11.06.2019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5614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66D3A8-6A7B-4B56-A555-359B3202013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11.06.2019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445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6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53FDD2-BE1C-432E-89FF-20A00955D3A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11.06.2019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577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51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9503EE-4BE8-4503-B463-91C507D3BAD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11.06.2019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256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F72E3A5-558A-49A2-8ADE-5D80D480B46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11.06.2019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C122BA-4C5C-4491-A08D-C4920A45C1F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4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F72E3A5-558A-49A2-8ADE-5D80D480B46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11.06.2019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3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C122BA-4C5C-4491-A08D-C4920A45C1F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802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</p:sldLayoutIdLst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9.jpg"/><Relationship Id="rId7" Type="http://schemas.openxmlformats.org/officeDocument/2006/relationships/image" Target="../media/image1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Relationship Id="rId9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7" Type="http://schemas.openxmlformats.org/officeDocument/2006/relationships/chart" Target="../charts/chart15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9.xml"/><Relationship Id="rId6" Type="http://schemas.openxmlformats.org/officeDocument/2006/relationships/chart" Target="../charts/chart14.xml"/><Relationship Id="rId5" Type="http://schemas.openxmlformats.org/officeDocument/2006/relationships/chart" Target="../charts/chart13.xml"/><Relationship Id="rId4" Type="http://schemas.openxmlformats.org/officeDocument/2006/relationships/chart" Target="../charts/char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5" Type="http://schemas.openxmlformats.org/officeDocument/2006/relationships/chart" Target="../charts/chart19.xml"/><Relationship Id="rId4" Type="http://schemas.openxmlformats.org/officeDocument/2006/relationships/chart" Target="../charts/char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Text Box 10"/>
          <p:cNvSpPr txBox="1">
            <a:spLocks noChangeArrowheads="1"/>
          </p:cNvSpPr>
          <p:nvPr/>
        </p:nvSpPr>
        <p:spPr bwMode="auto">
          <a:xfrm>
            <a:off x="827584" y="1281359"/>
            <a:ext cx="7488831" cy="200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ru-RU"/>
            </a:defPPr>
            <a:lvl1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300" b="1">
                <a:solidFill>
                  <a:schemeClr val="tx2">
                    <a:lumMod val="75000"/>
                  </a:schemeClr>
                </a:solidFill>
                <a:latin typeface="Arial" charset="0"/>
                <a:cs typeface="Arial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r>
              <a:rPr lang="ru-RU" dirty="0"/>
              <a:t>ОБ ИТОГАХ РЕАЛИЗАЦИИ ГОСУДАРСТВЕННОЙ ПРОГРАММЫ «РАЗВИТИЕ СЕЛЬСКОГО ХОЗЯЙСТВА И РЕГУЛИРОВАНИЕ РЫНКОВ СЕЛЬСКОХОЗЯЙСТВЕННОЙ ПРОДУКЦИИ, СЫРЬЯ И ПРОДОВОЛЬСТВИЯ В РЕСПУБЛИКЕ БАШКОРТОСТАН» В </a:t>
            </a:r>
            <a:r>
              <a:rPr lang="ru-RU" dirty="0" smtClean="0"/>
              <a:t>2018 </a:t>
            </a:r>
            <a:r>
              <a:rPr lang="ru-RU" dirty="0"/>
              <a:t>ГОДУ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6672" y="167730"/>
            <a:ext cx="8727666" cy="64633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ctr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r>
              <a:rPr lang="ru-RU" dirty="0"/>
              <a:t>МИНИСТЕРСТВО СЕЛЬСКОГО ХОЗЯЙСТВА </a:t>
            </a:r>
            <a:br>
              <a:rPr lang="ru-RU" dirty="0"/>
            </a:br>
            <a:r>
              <a:rPr lang="ru-RU" dirty="0"/>
              <a:t>РЕСПУБЛИКИ БАШКОРТОСТАН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3429000"/>
            <a:ext cx="5756822" cy="2952328"/>
          </a:xfrm>
          <a:prstGeom prst="rect">
            <a:avLst/>
          </a:prstGeom>
        </p:spPr>
      </p:pic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4320000" y="4680000"/>
            <a:ext cx="45000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600" b="1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ЗАМЕСТИТЕЛЬ </a:t>
            </a:r>
            <a:br>
              <a:rPr lang="ru-RU" sz="1600" b="1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</a:br>
            <a:r>
              <a:rPr lang="ru-RU" sz="1600" b="1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ПРЕМЬЕР-МИНИСТРА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ПРАВИТЕЛЬСТВА РЕСПУБЛИКИ БАШКОРТОСТАН - МИНИСТР СЕЛЬСКОГО ХОЗЯЙСТВА РЕСПУБЛИКИ БАШКОРТОСТАН 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3131840" y="3489771"/>
            <a:ext cx="576064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 err="1">
                <a:solidFill>
                  <a:schemeClr val="tx2"/>
                </a:solidFill>
                <a:latin typeface="Arial" charset="0"/>
              </a:rPr>
              <a:t>Фазрахманов</a:t>
            </a:r>
            <a:r>
              <a:rPr lang="ru-RU" sz="2400" b="1" dirty="0">
                <a:solidFill>
                  <a:schemeClr val="tx2"/>
                </a:solidFill>
                <a:latin typeface="Arial" charset="0"/>
              </a:rPr>
              <a:t/>
            </a:r>
            <a:br>
              <a:rPr lang="ru-RU" sz="2400" b="1" dirty="0">
                <a:solidFill>
                  <a:schemeClr val="tx2"/>
                </a:solidFill>
                <a:latin typeface="Arial" charset="0"/>
              </a:rPr>
            </a:br>
            <a:r>
              <a:rPr lang="ru-RU" sz="2400" b="1" dirty="0">
                <a:solidFill>
                  <a:schemeClr val="tx2"/>
                </a:solidFill>
                <a:latin typeface="Arial" charset="0"/>
              </a:rPr>
              <a:t>Ильшат </a:t>
            </a:r>
            <a:r>
              <a:rPr lang="ru-RU" sz="2400" b="1" dirty="0" err="1">
                <a:solidFill>
                  <a:schemeClr val="tx2"/>
                </a:solidFill>
                <a:latin typeface="Arial" charset="0"/>
              </a:rPr>
              <a:t>Ильдусович</a:t>
            </a:r>
            <a:endParaRPr lang="ru-RU" sz="2400" b="1" dirty="0">
              <a:solidFill>
                <a:schemeClr val="tx2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7734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1"/>
          <p:cNvSpPr>
            <a:spLocks noChangeArrowheads="1"/>
          </p:cNvSpPr>
          <p:nvPr/>
        </p:nvSpPr>
        <p:spPr bwMode="auto">
          <a:xfrm>
            <a:off x="0" y="183207"/>
            <a:ext cx="9144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chemeClr val="tx2"/>
                </a:solidFill>
                <a:latin typeface="Arial" charset="0"/>
                <a:cs typeface="Arial" charset="0"/>
              </a:rPr>
              <a:t>ТЕМПЫ РОСТА ПРОИЗВОДСТВА ПИЩЕВЫХ ПРОДУКТОВ </a:t>
            </a:r>
          </a:p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chemeClr val="tx2"/>
                </a:solidFill>
                <a:latin typeface="Arial" charset="0"/>
                <a:cs typeface="Arial" charset="0"/>
              </a:rPr>
              <a:t>В РЕСПУБЛИКЕ БАШКОРТОСТАН В </a:t>
            </a:r>
            <a:r>
              <a:rPr lang="ru-RU" altLang="ru-RU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2018 </a:t>
            </a:r>
            <a:r>
              <a:rPr lang="ru-RU" altLang="ru-RU" b="1" dirty="0">
                <a:solidFill>
                  <a:schemeClr val="tx2"/>
                </a:solidFill>
                <a:latin typeface="Arial" charset="0"/>
                <a:cs typeface="Arial" charset="0"/>
              </a:rPr>
              <a:t>ГОДУ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9835616"/>
              </p:ext>
            </p:extLst>
          </p:nvPr>
        </p:nvGraphicFramePr>
        <p:xfrm>
          <a:off x="179512" y="1397001"/>
          <a:ext cx="8881000" cy="49774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2000"/>
                <a:gridCol w="1332000"/>
                <a:gridCol w="432048"/>
                <a:gridCol w="1332000"/>
                <a:gridCol w="1340408"/>
                <a:gridCol w="432048"/>
                <a:gridCol w="1332000"/>
                <a:gridCol w="1348496"/>
              </a:tblGrid>
              <a:tr h="518400">
                <a:tc gridSpan="2">
                  <a:txBody>
                    <a:bodyPr/>
                    <a:lstStyle/>
                    <a:p>
                      <a:pPr marL="0" marR="0" indent="0" algn="ctr" defTabSz="91423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b="1" dirty="0" smtClean="0">
                          <a:solidFill>
                            <a:schemeClr val="tx2"/>
                          </a:solidFill>
                          <a:latin typeface="+mn-lt"/>
                          <a:cs typeface="Arial" pitchFamily="34" charset="0"/>
                        </a:rPr>
                        <a:t>сыры</a:t>
                      </a:r>
                      <a:endParaRPr lang="ru-RU" sz="1400" b="1" dirty="0">
                        <a:solidFill>
                          <a:schemeClr val="tx2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chemeClr val="tx2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23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b="1" dirty="0" smtClean="0">
                          <a:solidFill>
                            <a:schemeClr val="tx2"/>
                          </a:solidFill>
                          <a:latin typeface="+mn-lt"/>
                          <a:cs typeface="Arial" pitchFamily="34" charset="0"/>
                        </a:rPr>
                        <a:t>полуфабрикаты мясные</a:t>
                      </a:r>
                      <a:endParaRPr lang="ru-RU" sz="1400" b="1" dirty="0">
                        <a:solidFill>
                          <a:schemeClr val="tx2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chemeClr val="tx2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altLang="ru-RU" sz="1400" b="1" dirty="0" smtClean="0">
                          <a:solidFill>
                            <a:schemeClr val="tx2"/>
                          </a:solidFill>
                          <a:latin typeface="+mn-lt"/>
                          <a:cs typeface="Arial" pitchFamily="34" charset="0"/>
                        </a:rPr>
                        <a:t>мука</a:t>
                      </a:r>
                      <a:endParaRPr lang="ru-RU" sz="1400" b="1" dirty="0">
                        <a:solidFill>
                          <a:schemeClr val="tx2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260000">
                <a:tc gridSpan="2">
                  <a:txBody>
                    <a:bodyPr/>
                    <a:lstStyle/>
                    <a:p>
                      <a:pPr algn="ctr"/>
                      <a:endParaRPr lang="ru-RU" sz="14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 dpi="0" rotWithShape="1">
                      <a:blip r:embed="rId3"/>
                      <a:srcRect/>
                      <a:stretch>
                        <a:fillRect t="-2000" b="-6000"/>
                      </a:stretch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ru-RU" sz="14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4"/>
                      <a:stretch>
                        <a:fillRect t="-2000" b="-6000"/>
                      </a:stretch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ru-RU" sz="14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 dpi="0" rotWithShape="1">
                      <a:blip r:embed="rId5"/>
                      <a:srcRect/>
                      <a:stretch>
                        <a:fillRect t="-11000" b="-13000"/>
                      </a:stretch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800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101,4 </a:t>
                      </a:r>
                      <a:r>
                        <a:rPr lang="ru-RU" sz="14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%</a:t>
                      </a:r>
                      <a:endParaRPr lang="ru-RU" sz="1400" b="1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1411" marR="91411" marT="45773" marB="45773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1411" marR="91411" marT="45773" marB="45773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117,7 </a:t>
                      </a:r>
                      <a:r>
                        <a:rPr lang="ru-RU" sz="14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%</a:t>
                      </a:r>
                      <a:endParaRPr lang="ru-RU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1453" marR="91453" marT="45769" marB="4576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1453" marR="91453" marT="45769" marB="45769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243 раза</a:t>
                      </a:r>
                      <a:endParaRPr lang="ru-RU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1383" marR="91383" marT="45681" marB="4568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1383" marR="91383" marT="45681" marB="4568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216000"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+mn-lt"/>
                      </a:endParaRPr>
                    </a:p>
                  </a:txBody>
                  <a:tcPr marL="91411" marR="91411" marT="45773" marB="4577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+mn-lt"/>
                      </a:endParaRPr>
                    </a:p>
                  </a:txBody>
                  <a:tcPr marL="91411" marR="91411" marT="45773" marB="4577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+mn-lt"/>
                      </a:endParaRPr>
                    </a:p>
                  </a:txBody>
                  <a:tcPr marL="91453" marR="91453" marT="45769" marB="45769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+mn-lt"/>
                      </a:endParaRPr>
                    </a:p>
                  </a:txBody>
                  <a:tcPr marL="91453" marR="91453" marT="45769" marB="45769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+mn-lt"/>
                      </a:endParaRPr>
                    </a:p>
                  </a:txBody>
                  <a:tcPr marL="91383" marR="91383" marT="45681" marB="4568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+mn-lt"/>
                      </a:endParaRPr>
                    </a:p>
                  </a:txBody>
                  <a:tcPr marL="91383" marR="91383" marT="45681" marB="4568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504000">
                <a:tc gridSpan="2">
                  <a:txBody>
                    <a:bodyPr/>
                    <a:lstStyle/>
                    <a:p>
                      <a:pPr marL="0" marR="0" indent="0" algn="ctr" defTabSz="91423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2"/>
                          </a:solidFill>
                          <a:latin typeface="+mn-lt"/>
                          <a:cs typeface="Arial" pitchFamily="34" charset="0"/>
                        </a:rPr>
                        <a:t>молоко и сливки сухие сублимированные</a:t>
                      </a:r>
                      <a:endParaRPr lang="ru-RU" sz="1400" dirty="0">
                        <a:solidFill>
                          <a:schemeClr val="tx2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tx2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altLang="ru-RU" sz="1400" b="1" dirty="0" smtClean="0">
                          <a:solidFill>
                            <a:schemeClr val="tx2"/>
                          </a:solidFill>
                          <a:latin typeface="+mn-lt"/>
                          <a:cs typeface="Arial" pitchFamily="34" charset="0"/>
                        </a:rPr>
                        <a:t>сахар</a:t>
                      </a:r>
                      <a:endParaRPr lang="ru-RU" sz="1400" dirty="0">
                        <a:solidFill>
                          <a:schemeClr val="tx2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tx2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23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b="1" dirty="0" smtClean="0">
                          <a:solidFill>
                            <a:schemeClr val="tx2"/>
                          </a:solidFill>
                          <a:latin typeface="+mn-lt"/>
                          <a:cs typeface="Arial" pitchFamily="34" charset="0"/>
                        </a:rPr>
                        <a:t>масло нерафинированное</a:t>
                      </a:r>
                      <a:endParaRPr lang="ru-RU" sz="1400" dirty="0">
                        <a:solidFill>
                          <a:schemeClr val="tx2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440000">
                <a:tc gridSpan="2">
                  <a:txBody>
                    <a:bodyPr/>
                    <a:lstStyle/>
                    <a:p>
                      <a:pPr algn="ctr"/>
                      <a:endParaRPr lang="ru-RU" sz="14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 dpi="0" rotWithShape="1">
                      <a:blip r:embed="rId6"/>
                      <a:srcRect/>
                      <a:stretch>
                        <a:fillRect/>
                      </a:stretch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ru-RU" sz="14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7"/>
                      <a:stretch>
                        <a:fillRect/>
                      </a:stretch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ru-RU" sz="1400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>
                      <a:blip r:embed="rId8"/>
                      <a:stretch>
                        <a:fillRect/>
                      </a:stretch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6800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102,5 </a:t>
                      </a:r>
                      <a:r>
                        <a:rPr lang="ru-RU" sz="14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%</a:t>
                      </a:r>
                      <a:endParaRPr lang="ru-RU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1479" marR="91479" marT="45554" marB="4555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1479" marR="91479" marT="45554" marB="4555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120 %</a:t>
                      </a:r>
                      <a:endParaRPr lang="ru-RU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1464" marR="91464" marT="45524" marB="4552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1464" marR="91464" marT="45524" marB="45524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119,7 </a:t>
                      </a:r>
                      <a:r>
                        <a:rPr lang="ru-RU" sz="14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%</a:t>
                      </a:r>
                      <a:endParaRPr lang="ru-RU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T="45696" marB="45696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T="45696" marB="45696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2" name="Группа 1"/>
          <p:cNvGrpSpPr/>
          <p:nvPr/>
        </p:nvGrpSpPr>
        <p:grpSpPr>
          <a:xfrm>
            <a:off x="176210" y="4033216"/>
            <a:ext cx="8882904" cy="434376"/>
            <a:chOff x="176210" y="4033216"/>
            <a:chExt cx="8882904" cy="434376"/>
          </a:xfrm>
        </p:grpSpPr>
        <p:sp>
          <p:nvSpPr>
            <p:cNvPr id="4" name="Прямоугольник с одним скругленным углом 8"/>
            <p:cNvSpPr/>
            <p:nvPr/>
          </p:nvSpPr>
          <p:spPr>
            <a:xfrm>
              <a:off x="176210" y="4033216"/>
              <a:ext cx="2667600" cy="434376"/>
            </a:xfrm>
            <a:prstGeom prst="round2SameRect">
              <a:avLst/>
            </a:prstGeom>
            <a:ln>
              <a:solidFill>
                <a:schemeClr val="bg1"/>
              </a:solidFill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39">
                <a:defRPr/>
              </a:pPr>
              <a:r>
                <a:rPr lang="ru-RU" sz="1500" b="1" dirty="0" smtClean="0">
                  <a:solidFill>
                    <a:schemeClr val="bg1"/>
                  </a:solidFill>
                  <a:cs typeface="Arial" pitchFamily="34" charset="0"/>
                </a:rPr>
                <a:t>Молоко, кроме сырого</a:t>
              </a:r>
              <a:endParaRPr lang="ru-RU" sz="1500" dirty="0">
                <a:solidFill>
                  <a:schemeClr val="bg1"/>
                </a:solidFill>
              </a:endParaRPr>
            </a:p>
          </p:txBody>
        </p:sp>
        <p:sp>
          <p:nvSpPr>
            <p:cNvPr id="5" name="Прямоугольник с одним скругленным углом 8"/>
            <p:cNvSpPr/>
            <p:nvPr/>
          </p:nvSpPr>
          <p:spPr>
            <a:xfrm>
              <a:off x="3268160" y="4033216"/>
              <a:ext cx="2682000" cy="434376"/>
            </a:xfrm>
            <a:prstGeom prst="round2SameRect">
              <a:avLst/>
            </a:prstGeom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ru-RU" sz="1500" b="1" dirty="0">
                  <a:solidFill>
                    <a:schemeClr val="bg1"/>
                  </a:solidFill>
                  <a:cs typeface="Arial" pitchFamily="34" charset="0"/>
                </a:rPr>
                <a:t>сахар</a:t>
              </a:r>
              <a:endParaRPr lang="ru-RU" sz="1500" dirty="0">
                <a:solidFill>
                  <a:schemeClr val="bg1"/>
                </a:solidFill>
              </a:endParaRPr>
            </a:p>
          </p:txBody>
        </p:sp>
        <p:sp>
          <p:nvSpPr>
            <p:cNvPr id="6" name="Прямоугольник с одним скругленным углом 8"/>
            <p:cNvSpPr/>
            <p:nvPr/>
          </p:nvSpPr>
          <p:spPr>
            <a:xfrm>
              <a:off x="6369914" y="4033216"/>
              <a:ext cx="2689200" cy="434376"/>
            </a:xfrm>
            <a:prstGeom prst="round2SameRect">
              <a:avLst/>
            </a:prstGeom>
            <a:ln>
              <a:solidFill>
                <a:schemeClr val="bg1"/>
              </a:solidFill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39">
                <a:defRPr/>
              </a:pPr>
              <a:r>
                <a:rPr lang="ru-RU" altLang="ru-RU" sz="1500" b="1" dirty="0">
                  <a:solidFill>
                    <a:schemeClr val="bg1"/>
                  </a:solidFill>
                  <a:cs typeface="Arial" pitchFamily="34" charset="0"/>
                </a:rPr>
                <a:t>масло нерафинированное</a:t>
              </a:r>
              <a:endParaRPr lang="ru-RU" sz="15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179512" y="1477123"/>
            <a:ext cx="8882904" cy="434376"/>
            <a:chOff x="176210" y="4033216"/>
            <a:chExt cx="8882904" cy="434376"/>
          </a:xfrm>
        </p:grpSpPr>
        <p:sp>
          <p:nvSpPr>
            <p:cNvPr id="11" name="Прямоугольник с одним скругленным углом 8"/>
            <p:cNvSpPr/>
            <p:nvPr/>
          </p:nvSpPr>
          <p:spPr>
            <a:xfrm>
              <a:off x="176210" y="4033216"/>
              <a:ext cx="2667600" cy="434376"/>
            </a:xfrm>
            <a:prstGeom prst="round2SameRect">
              <a:avLst/>
            </a:prstGeom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39">
                <a:defRPr/>
              </a:pPr>
              <a:r>
                <a:rPr lang="ru-RU" sz="1500" b="1" dirty="0" smtClean="0">
                  <a:solidFill>
                    <a:schemeClr val="bg1"/>
                  </a:solidFill>
                  <a:cs typeface="Arial" pitchFamily="34" charset="0"/>
                </a:rPr>
                <a:t>сыры</a:t>
              </a:r>
              <a:endParaRPr lang="ru-RU" sz="1500" dirty="0">
                <a:solidFill>
                  <a:schemeClr val="bg1"/>
                </a:solidFill>
              </a:endParaRPr>
            </a:p>
          </p:txBody>
        </p:sp>
        <p:sp>
          <p:nvSpPr>
            <p:cNvPr id="12" name="Прямоугольник с одним скругленным углом 8"/>
            <p:cNvSpPr/>
            <p:nvPr/>
          </p:nvSpPr>
          <p:spPr>
            <a:xfrm>
              <a:off x="3268160" y="4033216"/>
              <a:ext cx="2682000" cy="434376"/>
            </a:xfrm>
            <a:prstGeom prst="round2SameRect">
              <a:avLst/>
            </a:prstGeom>
            <a:ln>
              <a:solidFill>
                <a:schemeClr val="bg1"/>
              </a:solidFill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altLang="ru-RU" sz="1500" b="1" dirty="0">
                  <a:solidFill>
                    <a:schemeClr val="bg1"/>
                  </a:solidFill>
                  <a:cs typeface="Arial" pitchFamily="34" charset="0"/>
                </a:rPr>
                <a:t>п</a:t>
              </a:r>
              <a:r>
                <a:rPr lang="ru-RU" altLang="ru-RU" sz="1500" b="1" dirty="0" smtClean="0">
                  <a:solidFill>
                    <a:schemeClr val="bg1"/>
                  </a:solidFill>
                  <a:cs typeface="Arial" pitchFamily="34" charset="0"/>
                </a:rPr>
                <a:t>олуфабрикаты мясные</a:t>
              </a:r>
              <a:endParaRPr lang="ru-RU" sz="1500" dirty="0">
                <a:solidFill>
                  <a:schemeClr val="bg1"/>
                </a:solidFill>
              </a:endParaRPr>
            </a:p>
          </p:txBody>
        </p:sp>
        <p:sp>
          <p:nvSpPr>
            <p:cNvPr id="13" name="Прямоугольник с одним скругленным углом 8"/>
            <p:cNvSpPr/>
            <p:nvPr/>
          </p:nvSpPr>
          <p:spPr>
            <a:xfrm>
              <a:off x="6369914" y="4033216"/>
              <a:ext cx="2689200" cy="434376"/>
            </a:xfrm>
            <a:prstGeom prst="round2SameRect">
              <a:avLst/>
            </a:prstGeom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39">
                <a:defRPr/>
              </a:pPr>
              <a:r>
                <a:rPr lang="ru-RU" altLang="ru-RU" sz="1500" b="1" dirty="0" smtClean="0">
                  <a:solidFill>
                    <a:schemeClr val="bg1"/>
                  </a:solidFill>
                  <a:cs typeface="Arial" pitchFamily="34" charset="0"/>
                </a:rPr>
                <a:t>Масло рапсовое</a:t>
              </a:r>
              <a:endParaRPr lang="ru-RU" sz="15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948"/>
          <a:stretch/>
        </p:blipFill>
        <p:spPr bwMode="auto">
          <a:xfrm>
            <a:off x="6373216" y="1911499"/>
            <a:ext cx="2685898" cy="1257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126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4" name="Диаграмма 83"/>
          <p:cNvGraphicFramePr/>
          <p:nvPr>
            <p:extLst>
              <p:ext uri="{D42A27DB-BD31-4B8C-83A1-F6EECF244321}">
                <p14:modId xmlns:p14="http://schemas.microsoft.com/office/powerpoint/2010/main" val="3834246624"/>
              </p:ext>
            </p:extLst>
          </p:nvPr>
        </p:nvGraphicFramePr>
        <p:xfrm>
          <a:off x="1" y="1201551"/>
          <a:ext cx="9144000" cy="37396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-36512" y="298309"/>
            <a:ext cx="92220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ПРОИЗВОДСТВО ПРОДУКЦИИ СЕЛЬСКОГО ХОЗЯЙСТВА</a:t>
            </a:r>
            <a:endParaRPr lang="ru-RU" sz="2000" b="1" i="1" dirty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3136" y="4653136"/>
            <a:ext cx="9128824" cy="1819750"/>
            <a:chOff x="3136" y="5065634"/>
            <a:chExt cx="9128824" cy="1819750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3136" y="5065634"/>
              <a:ext cx="9128824" cy="1819750"/>
            </a:xfrm>
            <a:prstGeom prst="rect">
              <a:avLst/>
            </a:prstGeom>
            <a:solidFill>
              <a:srgbClr val="EDF3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5" name="Группа 4"/>
            <p:cNvGrpSpPr/>
            <p:nvPr/>
          </p:nvGrpSpPr>
          <p:grpSpPr>
            <a:xfrm>
              <a:off x="412018" y="5202435"/>
              <a:ext cx="8319964" cy="1503428"/>
              <a:chOff x="395536" y="5202435"/>
              <a:chExt cx="8319964" cy="1503428"/>
            </a:xfrm>
          </p:grpSpPr>
          <p:cxnSp>
            <p:nvCxnSpPr>
              <p:cNvPr id="97" name="Прямая соединительная линия 96"/>
              <p:cNvCxnSpPr/>
              <p:nvPr/>
            </p:nvCxnSpPr>
            <p:spPr>
              <a:xfrm>
                <a:off x="429866" y="5571767"/>
                <a:ext cx="360040" cy="0"/>
              </a:xfrm>
              <a:prstGeom prst="line">
                <a:avLst/>
              </a:prstGeom>
              <a:ln w="38100">
                <a:solidFill>
                  <a:srgbClr val="FF0000"/>
                </a:solidFill>
                <a:prstDash val="sysDash"/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8" name="TextBox 97"/>
              <p:cNvSpPr txBox="1"/>
              <p:nvPr/>
            </p:nvSpPr>
            <p:spPr bwMode="auto">
              <a:xfrm>
                <a:off x="933922" y="5202435"/>
                <a:ext cx="3060000" cy="738664"/>
              </a:xfrm>
              <a:prstGeom prst="rect">
                <a:avLst/>
              </a:prstGeom>
              <a:noFill/>
            </p:spPr>
            <p:txBody>
              <a:bodyPr wrap="square" lIns="36000" rIns="36000">
                <a:spAutoFit/>
              </a:bodyPr>
              <a:lstStyle/>
              <a:p>
                <a:pPr>
                  <a:defRPr/>
                </a:pPr>
                <a:r>
                  <a:rPr lang="ru-RU" sz="1400" b="1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Производство продукции сельского хозяйства </a:t>
                </a:r>
                <a:r>
                  <a:rPr lang="ru-RU" sz="1400" b="1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ru-RU" sz="1400" b="1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ru-RU" sz="1400" b="1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ru-RU" sz="1400" b="1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 фактических ценах</a:t>
                </a:r>
                <a:r>
                  <a:rPr lang="ru-RU" sz="1400" b="1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), млрд руб.</a:t>
                </a:r>
                <a:endParaRPr lang="ru-RU" sz="14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Прямоугольник 98"/>
              <p:cNvSpPr/>
              <p:nvPr/>
            </p:nvSpPr>
            <p:spPr>
              <a:xfrm>
                <a:off x="395536" y="6313448"/>
                <a:ext cx="288032" cy="261610"/>
              </a:xfrm>
              <a:prstGeom prst="rect">
                <a:avLst/>
              </a:prstGeom>
              <a:ln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2"/>
                  </a:solidFill>
                </a:endParaRPr>
              </a:p>
            </p:txBody>
          </p:sp>
          <p:sp>
            <p:nvSpPr>
              <p:cNvPr id="100" name="TextBox 99"/>
              <p:cNvSpPr txBox="1"/>
              <p:nvPr/>
            </p:nvSpPr>
            <p:spPr bwMode="auto">
              <a:xfrm>
                <a:off x="933922" y="6182643"/>
                <a:ext cx="3060000" cy="523220"/>
              </a:xfrm>
              <a:prstGeom prst="rect">
                <a:avLst/>
              </a:prstGeom>
              <a:noFill/>
            </p:spPr>
            <p:txBody>
              <a:bodyPr wrap="square" lIns="36000" rIns="36000">
                <a:spAutoFit/>
              </a:bodyPr>
              <a:lstStyle/>
              <a:p>
                <a:pPr>
                  <a:defRPr/>
                </a:pPr>
                <a:r>
                  <a:rPr lang="ru-RU" sz="1400" b="1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Индекс производства продукции сельского </a:t>
                </a:r>
                <a:r>
                  <a:rPr lang="ru-RU" sz="1400" b="1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хозяйства, %</a:t>
                </a:r>
                <a:endParaRPr lang="ru-RU" sz="14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Прямоугольник 106"/>
              <p:cNvSpPr/>
              <p:nvPr/>
            </p:nvSpPr>
            <p:spPr>
              <a:xfrm>
                <a:off x="4994283" y="5440962"/>
                <a:ext cx="288032" cy="26161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2"/>
                  </a:solidFill>
                </a:endParaRPr>
              </a:p>
            </p:txBody>
          </p:sp>
          <p:sp>
            <p:nvSpPr>
              <p:cNvPr id="108" name="Прямоугольник 107"/>
              <p:cNvSpPr/>
              <p:nvPr/>
            </p:nvSpPr>
            <p:spPr>
              <a:xfrm>
                <a:off x="4994283" y="6313448"/>
                <a:ext cx="288032" cy="26161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2"/>
                  </a:solidFill>
                </a:endParaRPr>
              </a:p>
            </p:txBody>
          </p:sp>
          <p:sp>
            <p:nvSpPr>
              <p:cNvPr id="109" name="TextBox 108"/>
              <p:cNvSpPr txBox="1"/>
              <p:nvPr/>
            </p:nvSpPr>
            <p:spPr bwMode="auto">
              <a:xfrm>
                <a:off x="5655500" y="5310157"/>
                <a:ext cx="3060000" cy="523220"/>
              </a:xfrm>
              <a:prstGeom prst="rect">
                <a:avLst/>
              </a:prstGeom>
              <a:noFill/>
            </p:spPr>
            <p:txBody>
              <a:bodyPr wrap="square" lIns="36000" rIns="36000">
                <a:spAutoFit/>
              </a:bodyPr>
              <a:lstStyle/>
              <a:p>
                <a:pPr>
                  <a:defRPr/>
                </a:pPr>
                <a:r>
                  <a:rPr lang="ru-RU" sz="1400" b="1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Индекс производства продукции </a:t>
                </a:r>
                <a:r>
                  <a:rPr lang="ru-RU" sz="1400" b="1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животноводства, %</a:t>
                </a:r>
                <a:endParaRPr lang="ru-RU" sz="14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TextBox 109"/>
              <p:cNvSpPr txBox="1"/>
              <p:nvPr/>
            </p:nvSpPr>
            <p:spPr bwMode="auto">
              <a:xfrm>
                <a:off x="5655500" y="6182643"/>
                <a:ext cx="3060000" cy="523220"/>
              </a:xfrm>
              <a:prstGeom prst="rect">
                <a:avLst/>
              </a:prstGeom>
              <a:noFill/>
            </p:spPr>
            <p:txBody>
              <a:bodyPr wrap="square" lIns="36000" rIns="36000">
                <a:spAutoFit/>
              </a:bodyPr>
              <a:lstStyle/>
              <a:p>
                <a:pPr>
                  <a:defRPr/>
                </a:pPr>
                <a:r>
                  <a:rPr lang="ru-RU" sz="1400" b="1" dirty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Индекс производства продукции </a:t>
                </a:r>
                <a:r>
                  <a:rPr lang="ru-RU" sz="1400" b="1" dirty="0" smtClean="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растениеводства, %</a:t>
                </a:r>
                <a:endParaRPr lang="ru-RU" sz="1400" b="1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" name="Группа 1"/>
          <p:cNvGrpSpPr/>
          <p:nvPr/>
        </p:nvGrpSpPr>
        <p:grpSpPr>
          <a:xfrm>
            <a:off x="1749418" y="4149080"/>
            <a:ext cx="5840092" cy="338554"/>
            <a:chOff x="1749418" y="4422670"/>
            <a:chExt cx="5840092" cy="338554"/>
          </a:xfrm>
        </p:grpSpPr>
        <p:sp>
          <p:nvSpPr>
            <p:cNvPr id="22" name="TextBox 21"/>
            <p:cNvSpPr txBox="1"/>
            <p:nvPr/>
          </p:nvSpPr>
          <p:spPr>
            <a:xfrm>
              <a:off x="1749418" y="4422670"/>
              <a:ext cx="63991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2016</a:t>
              </a:r>
              <a:endParaRPr lang="ru-RU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264943" y="4422670"/>
              <a:ext cx="63991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2017</a:t>
              </a:r>
              <a:endParaRPr lang="ru-RU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949591" y="4422670"/>
              <a:ext cx="63991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2018</a:t>
              </a:r>
              <a:endParaRPr lang="ru-RU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44130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251520" y="1198070"/>
            <a:ext cx="8711247" cy="5526736"/>
            <a:chOff x="251520" y="1605055"/>
            <a:chExt cx="8711247" cy="5119751"/>
          </a:xfrm>
          <a:solidFill>
            <a:schemeClr val="accent5">
              <a:lumMod val="20000"/>
              <a:lumOff val="80000"/>
            </a:schemeClr>
          </a:solidFill>
        </p:grpSpPr>
        <p:grpSp>
          <p:nvGrpSpPr>
            <p:cNvPr id="6" name="Группа 5"/>
            <p:cNvGrpSpPr/>
            <p:nvPr/>
          </p:nvGrpSpPr>
          <p:grpSpPr>
            <a:xfrm>
              <a:off x="253241" y="1605055"/>
              <a:ext cx="4273550" cy="2486328"/>
              <a:chOff x="-2988840" y="333926"/>
              <a:chExt cx="2833390" cy="1625438"/>
            </a:xfrm>
            <a:grpFill/>
          </p:grpSpPr>
          <p:sp>
            <p:nvSpPr>
              <p:cNvPr id="14" name="Прямоугольник с одним скругленным углом 13"/>
              <p:cNvSpPr/>
              <p:nvPr/>
            </p:nvSpPr>
            <p:spPr>
              <a:xfrm>
                <a:off x="-2988840" y="337816"/>
                <a:ext cx="2832249" cy="1621548"/>
              </a:xfrm>
              <a:prstGeom prst="round2SameRect">
                <a:avLst/>
              </a:prstGeom>
              <a:grpFill/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" name="Прямоугольник с одним скругленным углом 8"/>
              <p:cNvSpPr/>
              <p:nvPr/>
            </p:nvSpPr>
            <p:spPr>
              <a:xfrm>
                <a:off x="-2987699" y="333926"/>
                <a:ext cx="2832249" cy="385149"/>
              </a:xfrm>
              <a:prstGeom prst="round2Same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 sz="1300" b="1" i="0" u="none" strike="noStrike" kern="1200" baseline="0">
                    <a:solidFill>
                      <a:srgbClr val="8064A2">
                        <a:lumMod val="50000"/>
                      </a:srgb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ru-RU" sz="1600" dirty="0">
                    <a:solidFill>
                      <a:schemeClr val="accent5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Зерновые и зернобобовые культуры</a:t>
                </a:r>
              </a:p>
              <a:p>
                <a:pPr algn="ctr">
                  <a:defRPr sz="1300" b="1" i="0" u="none" strike="noStrike" kern="1200" baseline="0">
                    <a:solidFill>
                      <a:srgbClr val="8064A2">
                        <a:lumMod val="50000"/>
                      </a:srgb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ru-RU" sz="1600" dirty="0">
                    <a:solidFill>
                      <a:schemeClr val="accent5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(в весе после доработки), тыс. тонн</a:t>
                </a:r>
              </a:p>
            </p:txBody>
          </p:sp>
        </p:grpSp>
        <p:grpSp>
          <p:nvGrpSpPr>
            <p:cNvPr id="17" name="Группа 16"/>
            <p:cNvGrpSpPr/>
            <p:nvPr/>
          </p:nvGrpSpPr>
          <p:grpSpPr>
            <a:xfrm>
              <a:off x="251520" y="4228752"/>
              <a:ext cx="4273550" cy="2486328"/>
              <a:chOff x="-2988840" y="333926"/>
              <a:chExt cx="2833390" cy="1625438"/>
            </a:xfrm>
            <a:grpFill/>
          </p:grpSpPr>
          <p:sp>
            <p:nvSpPr>
              <p:cNvPr id="18" name="Прямоугольник с одним скругленным углом 13"/>
              <p:cNvSpPr/>
              <p:nvPr/>
            </p:nvSpPr>
            <p:spPr>
              <a:xfrm>
                <a:off x="-2988840" y="337816"/>
                <a:ext cx="2832249" cy="1621548"/>
              </a:xfrm>
              <a:prstGeom prst="round2SameRect">
                <a:avLst/>
              </a:prstGeom>
              <a:grpFill/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" name="Прямоугольник с одним скругленным углом 8"/>
              <p:cNvSpPr/>
              <p:nvPr/>
            </p:nvSpPr>
            <p:spPr>
              <a:xfrm>
                <a:off x="-2987699" y="333926"/>
                <a:ext cx="2832249" cy="385149"/>
              </a:xfrm>
              <a:prstGeom prst="round2Same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 sz="1300" b="1" i="0" u="none" strike="noStrike" kern="1200" baseline="0">
                    <a:solidFill>
                      <a:srgbClr val="F79646">
                        <a:lumMod val="50000"/>
                      </a:srgb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ru-RU" sz="1600" dirty="0">
                    <a:solidFill>
                      <a:schemeClr val="accent5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Картофель, тыс. тонн</a:t>
                </a:r>
              </a:p>
            </p:txBody>
          </p:sp>
        </p:grpSp>
        <p:grpSp>
          <p:nvGrpSpPr>
            <p:cNvPr id="23" name="Группа 22"/>
            <p:cNvGrpSpPr/>
            <p:nvPr/>
          </p:nvGrpSpPr>
          <p:grpSpPr>
            <a:xfrm>
              <a:off x="4683134" y="1614781"/>
              <a:ext cx="4279633" cy="2486328"/>
              <a:chOff x="-2994014" y="333926"/>
              <a:chExt cx="2837423" cy="1625438"/>
            </a:xfrm>
            <a:grpFill/>
          </p:grpSpPr>
          <p:sp>
            <p:nvSpPr>
              <p:cNvPr id="24" name="Прямоугольник с одним скругленным углом 13"/>
              <p:cNvSpPr/>
              <p:nvPr/>
            </p:nvSpPr>
            <p:spPr>
              <a:xfrm>
                <a:off x="-2988840" y="337816"/>
                <a:ext cx="2832249" cy="1621548"/>
              </a:xfrm>
              <a:prstGeom prst="round2SameRect">
                <a:avLst/>
              </a:prstGeom>
              <a:grpFill/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" name="Прямоугольник с одним скругленным углом 8"/>
              <p:cNvSpPr/>
              <p:nvPr/>
            </p:nvSpPr>
            <p:spPr>
              <a:xfrm>
                <a:off x="-2994014" y="333926"/>
                <a:ext cx="2832249" cy="385149"/>
              </a:xfrm>
              <a:prstGeom prst="round2Same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 sz="1300" b="1" i="0" u="none" strike="noStrike" kern="1200" baseline="0">
                    <a:solidFill>
                      <a:srgbClr val="00206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ru-RU" sz="1600" dirty="0">
                    <a:solidFill>
                      <a:schemeClr val="accent5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Сахарная свекла (фабричная</a:t>
                </a:r>
                <a:r>
                  <a:rPr lang="ru-RU" sz="1600" dirty="0" smtClean="0">
                    <a:solidFill>
                      <a:schemeClr val="accent5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),</a:t>
                </a:r>
                <a:br>
                  <a:rPr lang="ru-RU" sz="1600" dirty="0" smtClean="0">
                    <a:solidFill>
                      <a:schemeClr val="accent5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ru-RU" sz="1600" dirty="0" smtClean="0">
                    <a:solidFill>
                      <a:schemeClr val="accent5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тыс</a:t>
                </a:r>
                <a:r>
                  <a:rPr lang="ru-RU" sz="1600" dirty="0">
                    <a:solidFill>
                      <a:schemeClr val="accent5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тонн</a:t>
                </a:r>
              </a:p>
            </p:txBody>
          </p:sp>
        </p:grpSp>
        <p:grpSp>
          <p:nvGrpSpPr>
            <p:cNvPr id="26" name="Группа 25"/>
            <p:cNvGrpSpPr/>
            <p:nvPr/>
          </p:nvGrpSpPr>
          <p:grpSpPr>
            <a:xfrm>
              <a:off x="4689217" y="4238478"/>
              <a:ext cx="4273550" cy="2486328"/>
              <a:chOff x="-2988840" y="333926"/>
              <a:chExt cx="2833390" cy="1625438"/>
            </a:xfrm>
            <a:grpFill/>
          </p:grpSpPr>
          <p:sp>
            <p:nvSpPr>
              <p:cNvPr id="27" name="Прямоугольник с одним скругленным углом 13"/>
              <p:cNvSpPr/>
              <p:nvPr/>
            </p:nvSpPr>
            <p:spPr>
              <a:xfrm>
                <a:off x="-2988840" y="337816"/>
                <a:ext cx="2832249" cy="1621548"/>
              </a:xfrm>
              <a:prstGeom prst="round2SameRect">
                <a:avLst/>
              </a:prstGeom>
              <a:grpFill/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8" name="Прямоугольник с одним скругленным углом 8"/>
              <p:cNvSpPr/>
              <p:nvPr/>
            </p:nvSpPr>
            <p:spPr>
              <a:xfrm>
                <a:off x="-2987699" y="333926"/>
                <a:ext cx="2832249" cy="385149"/>
              </a:xfrm>
              <a:prstGeom prst="round2Same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 sz="1300" b="1" i="0" u="none" strike="noStrike" kern="1200" baseline="0">
                    <a:solidFill>
                      <a:srgbClr val="8064A2">
                        <a:lumMod val="75000"/>
                      </a:srgb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ru-RU" sz="1600" dirty="0">
                    <a:solidFill>
                      <a:schemeClr val="accent5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Семена подсолнечника</a:t>
                </a:r>
              </a:p>
              <a:p>
                <a:pPr algn="ctr">
                  <a:defRPr sz="1300" b="1" i="0" u="none" strike="noStrike" kern="1200" baseline="0">
                    <a:solidFill>
                      <a:srgbClr val="8064A2">
                        <a:lumMod val="75000"/>
                      </a:srgb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ru-RU" sz="1600" dirty="0">
                    <a:solidFill>
                      <a:schemeClr val="accent5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(в весе после доработки), тыс. тонн</a:t>
                </a:r>
              </a:p>
            </p:txBody>
          </p:sp>
        </p:grpSp>
      </p:grpSp>
      <p:sp>
        <p:nvSpPr>
          <p:cNvPr id="9" name="TextBox 8"/>
          <p:cNvSpPr txBox="1"/>
          <p:nvPr/>
        </p:nvSpPr>
        <p:spPr>
          <a:xfrm>
            <a:off x="156365" y="345569"/>
            <a:ext cx="88312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chemeClr val="tx2"/>
                </a:solidFill>
                <a:latin typeface="Arial" charset="0"/>
                <a:cs typeface="Arial" charset="0"/>
              </a:rPr>
              <a:t>ПРОИЗВОДСТВО ПРОДУКЦИИ РАСТЕНИЕВОДСТВА</a:t>
            </a:r>
            <a:endParaRPr lang="ru-RU" sz="2000" b="1" i="1" dirty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31" name="Диаграмма 30"/>
          <p:cNvGraphicFramePr/>
          <p:nvPr>
            <p:extLst>
              <p:ext uri="{D42A27DB-BD31-4B8C-83A1-F6EECF244321}">
                <p14:modId xmlns:p14="http://schemas.microsoft.com/office/powerpoint/2010/main" val="299637911"/>
              </p:ext>
            </p:extLst>
          </p:nvPr>
        </p:nvGraphicFramePr>
        <p:xfrm>
          <a:off x="303572" y="1864520"/>
          <a:ext cx="4167723" cy="1954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2" name="Диаграмма 31"/>
          <p:cNvGraphicFramePr/>
          <p:nvPr>
            <p:extLst>
              <p:ext uri="{D42A27DB-BD31-4B8C-83A1-F6EECF244321}">
                <p14:modId xmlns:p14="http://schemas.microsoft.com/office/powerpoint/2010/main" val="3945234365"/>
              </p:ext>
            </p:extLst>
          </p:nvPr>
        </p:nvGraphicFramePr>
        <p:xfrm>
          <a:off x="4714599" y="1546535"/>
          <a:ext cx="4230367" cy="2327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3" name="Диаграмма 32"/>
          <p:cNvGraphicFramePr/>
          <p:nvPr>
            <p:extLst>
              <p:ext uri="{D42A27DB-BD31-4B8C-83A1-F6EECF244321}">
                <p14:modId xmlns:p14="http://schemas.microsoft.com/office/powerpoint/2010/main" val="277956409"/>
              </p:ext>
            </p:extLst>
          </p:nvPr>
        </p:nvGraphicFramePr>
        <p:xfrm>
          <a:off x="251520" y="4661823"/>
          <a:ext cx="4260304" cy="20524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4" name="Диаграмма 33"/>
          <p:cNvGraphicFramePr/>
          <p:nvPr>
            <p:extLst>
              <p:ext uri="{D42A27DB-BD31-4B8C-83A1-F6EECF244321}">
                <p14:modId xmlns:p14="http://schemas.microsoft.com/office/powerpoint/2010/main" val="207062756"/>
              </p:ext>
            </p:extLst>
          </p:nvPr>
        </p:nvGraphicFramePr>
        <p:xfrm>
          <a:off x="4761491" y="4529279"/>
          <a:ext cx="4130722" cy="21850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5" name="TextBox 34"/>
          <p:cNvSpPr txBox="1"/>
          <p:nvPr/>
        </p:nvSpPr>
        <p:spPr>
          <a:xfrm>
            <a:off x="7738202" y="2780928"/>
            <a:ext cx="1303948" cy="562630"/>
          </a:xfrm>
          <a:prstGeom prst="ellipse">
            <a:avLst/>
          </a:prstGeom>
          <a:solidFill>
            <a:schemeClr val="tx2">
              <a:lumMod val="60000"/>
              <a:lumOff val="40000"/>
              <a:alpha val="61176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300" b="1" dirty="0" smtClean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127</a:t>
            </a:r>
            <a:r>
              <a:rPr lang="ru-RU" sz="1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  <a:p>
            <a:pPr algn="ctr"/>
            <a:r>
              <a:rPr lang="ru-RU" sz="1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sz="1300" b="1" dirty="0" smtClean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индикатору</a:t>
            </a:r>
            <a:endParaRPr lang="ru-RU" sz="1300" b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363357" y="5733256"/>
            <a:ext cx="1303948" cy="562630"/>
          </a:xfrm>
          <a:prstGeom prst="ellipse">
            <a:avLst/>
          </a:prstGeom>
          <a:solidFill>
            <a:schemeClr val="accent5">
              <a:lumMod val="60000"/>
              <a:lumOff val="40000"/>
              <a:alpha val="61176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131%</a:t>
            </a:r>
          </a:p>
          <a:p>
            <a:pPr algn="ctr"/>
            <a:r>
              <a:rPr lang="ru-RU" sz="1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 2017 г.</a:t>
            </a:r>
            <a:endParaRPr lang="ru-RU" sz="1300" b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326279" y="2872361"/>
            <a:ext cx="1303948" cy="562630"/>
          </a:xfrm>
          <a:prstGeom prst="ellipse">
            <a:avLst/>
          </a:prstGeom>
          <a:solidFill>
            <a:schemeClr val="accent5">
              <a:lumMod val="60000"/>
              <a:lumOff val="40000"/>
              <a:alpha val="61176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300" b="1" dirty="0" smtClean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106,5</a:t>
            </a:r>
            <a:r>
              <a:rPr lang="ru-RU" sz="1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  <a:p>
            <a:pPr algn="ctr"/>
            <a:r>
              <a:rPr lang="ru-RU" sz="1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sz="1300" b="1" dirty="0" smtClean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индикатору</a:t>
            </a:r>
            <a:endParaRPr lang="ru-RU" sz="1300" b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651015" y="5582477"/>
            <a:ext cx="1303948" cy="562630"/>
          </a:xfrm>
          <a:prstGeom prst="ellipse">
            <a:avLst/>
          </a:prstGeom>
          <a:solidFill>
            <a:schemeClr val="accent5">
              <a:lumMod val="60000"/>
              <a:lumOff val="40000"/>
              <a:alpha val="61176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ru-RU" sz="1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118% к 2017г.</a:t>
            </a:r>
            <a:endParaRPr lang="ru-RU" sz="13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8080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253241" y="1204493"/>
            <a:ext cx="8709526" cy="5509814"/>
            <a:chOff x="253241" y="1611005"/>
            <a:chExt cx="8709526" cy="5104075"/>
          </a:xfrm>
          <a:solidFill>
            <a:schemeClr val="accent5">
              <a:lumMod val="20000"/>
              <a:lumOff val="80000"/>
            </a:schemeClr>
          </a:solidFill>
        </p:grpSpPr>
        <p:grpSp>
          <p:nvGrpSpPr>
            <p:cNvPr id="6" name="Группа 5"/>
            <p:cNvGrpSpPr/>
            <p:nvPr/>
          </p:nvGrpSpPr>
          <p:grpSpPr>
            <a:xfrm>
              <a:off x="253241" y="1611005"/>
              <a:ext cx="4273550" cy="2480378"/>
              <a:chOff x="-2988840" y="337816"/>
              <a:chExt cx="2833390" cy="1621548"/>
            </a:xfrm>
            <a:grpFill/>
          </p:grpSpPr>
          <p:sp>
            <p:nvSpPr>
              <p:cNvPr id="14" name="Прямоугольник с одним скругленным углом 13"/>
              <p:cNvSpPr/>
              <p:nvPr/>
            </p:nvSpPr>
            <p:spPr>
              <a:xfrm>
                <a:off x="-2988840" y="337816"/>
                <a:ext cx="2832249" cy="1621548"/>
              </a:xfrm>
              <a:prstGeom prst="round2SameRect">
                <a:avLst/>
              </a:prstGeom>
              <a:grpFill/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" name="Прямоугольник с одним скругленным углом 8"/>
              <p:cNvSpPr/>
              <p:nvPr/>
            </p:nvSpPr>
            <p:spPr>
              <a:xfrm>
                <a:off x="-2987699" y="340079"/>
                <a:ext cx="2832249" cy="385149"/>
              </a:xfrm>
              <a:prstGeom prst="round2SameRect">
                <a:avLst/>
              </a:prstGeom>
              <a:grpFill/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 sz="1300" b="1" i="0" u="none" strike="noStrike" kern="1200" baseline="0">
                    <a:solidFill>
                      <a:srgbClr val="8064A2">
                        <a:lumMod val="50000"/>
                      </a:srgb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ru-RU" sz="1600" dirty="0" smtClean="0">
                    <a:solidFill>
                      <a:schemeClr val="accent5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Молоко, тыс</a:t>
                </a:r>
                <a:r>
                  <a:rPr lang="ru-RU" sz="1600" dirty="0">
                    <a:solidFill>
                      <a:schemeClr val="accent5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1600" dirty="0" smtClean="0">
                    <a:solidFill>
                      <a:schemeClr val="accent5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тонн</a:t>
                </a:r>
                <a:endParaRPr lang="ru-RU" sz="1600" dirty="0">
                  <a:solidFill>
                    <a:schemeClr val="accent5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7" name="Группа 16"/>
            <p:cNvGrpSpPr/>
            <p:nvPr/>
          </p:nvGrpSpPr>
          <p:grpSpPr>
            <a:xfrm>
              <a:off x="2483768" y="4228752"/>
              <a:ext cx="4273550" cy="2486328"/>
              <a:chOff x="-1508838" y="333926"/>
              <a:chExt cx="2833390" cy="1625438"/>
            </a:xfrm>
            <a:grpFill/>
          </p:grpSpPr>
          <p:sp>
            <p:nvSpPr>
              <p:cNvPr id="18" name="Прямоугольник с одним скругленным углом 13"/>
              <p:cNvSpPr/>
              <p:nvPr/>
            </p:nvSpPr>
            <p:spPr>
              <a:xfrm>
                <a:off x="-1508838" y="337816"/>
                <a:ext cx="2832249" cy="1621548"/>
              </a:xfrm>
              <a:prstGeom prst="round2SameRect">
                <a:avLst/>
              </a:prstGeom>
              <a:grpFill/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" name="Прямоугольник с одним скругленным углом 8"/>
              <p:cNvSpPr/>
              <p:nvPr/>
            </p:nvSpPr>
            <p:spPr>
              <a:xfrm>
                <a:off x="-1507697" y="333926"/>
                <a:ext cx="2832249" cy="385149"/>
              </a:xfrm>
              <a:prstGeom prst="round2SameRect">
                <a:avLst/>
              </a:prstGeom>
              <a:grpFill/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 sz="1300" b="1" i="0" u="none" strike="noStrike" kern="1200" baseline="0">
                    <a:solidFill>
                      <a:srgbClr val="F79646">
                        <a:lumMod val="50000"/>
                      </a:srgb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ru-RU" sz="1500" dirty="0" smtClean="0">
                    <a:solidFill>
                      <a:schemeClr val="accent5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Скот и птица на убой (в живом весе), </a:t>
                </a:r>
                <a:br>
                  <a:rPr lang="ru-RU" sz="1500" dirty="0" smtClean="0">
                    <a:solidFill>
                      <a:schemeClr val="accent5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ru-RU" sz="1500" dirty="0" smtClean="0">
                    <a:solidFill>
                      <a:schemeClr val="accent5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тыс</a:t>
                </a:r>
                <a:r>
                  <a:rPr lang="ru-RU" sz="1500" dirty="0">
                    <a:solidFill>
                      <a:schemeClr val="accent5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1500" dirty="0" smtClean="0">
                    <a:solidFill>
                      <a:schemeClr val="accent5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тонн</a:t>
                </a:r>
                <a:endParaRPr lang="ru-RU" sz="1500" dirty="0">
                  <a:solidFill>
                    <a:schemeClr val="accent5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3" name="Группа 22"/>
            <p:cNvGrpSpPr/>
            <p:nvPr/>
          </p:nvGrpSpPr>
          <p:grpSpPr>
            <a:xfrm>
              <a:off x="4683134" y="1620731"/>
              <a:ext cx="4279633" cy="2480378"/>
              <a:chOff x="-2994014" y="337816"/>
              <a:chExt cx="2837423" cy="1621548"/>
            </a:xfrm>
            <a:grpFill/>
          </p:grpSpPr>
          <p:sp>
            <p:nvSpPr>
              <p:cNvPr id="24" name="Прямоугольник с одним скругленным углом 13"/>
              <p:cNvSpPr/>
              <p:nvPr/>
            </p:nvSpPr>
            <p:spPr>
              <a:xfrm>
                <a:off x="-2988840" y="337816"/>
                <a:ext cx="2832249" cy="1621548"/>
              </a:xfrm>
              <a:prstGeom prst="round2SameRect">
                <a:avLst/>
              </a:prstGeom>
              <a:grpFill/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" name="Прямоугольник с одним скругленным углом 8"/>
              <p:cNvSpPr/>
              <p:nvPr/>
            </p:nvSpPr>
            <p:spPr>
              <a:xfrm>
                <a:off x="-2994014" y="340079"/>
                <a:ext cx="2832249" cy="385149"/>
              </a:xfrm>
              <a:prstGeom prst="round2SameRect">
                <a:avLst/>
              </a:prstGeom>
              <a:grpFill/>
              <a:ln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 sz="1300" b="1" i="0" u="none" strike="noStrike" kern="1200" baseline="0">
                    <a:solidFill>
                      <a:srgbClr val="F79646">
                        <a:lumMod val="50000"/>
                      </a:srgb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ru-RU" sz="1500" b="1" dirty="0" smtClean="0">
                    <a:solidFill>
                      <a:schemeClr val="accent5">
                        <a:lumMod val="75000"/>
                      </a:schemeClr>
                    </a:solidFill>
                  </a:rPr>
                  <a:t>Удой молока на 1 корову в сельскохозяйственных организациях</a:t>
                </a:r>
                <a:r>
                  <a:rPr lang="ru-RU" sz="1500" dirty="0" smtClean="0">
                    <a:solidFill>
                      <a:schemeClr val="accent5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1500" dirty="0">
                    <a:solidFill>
                      <a:schemeClr val="accent5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кг</a:t>
                </a:r>
              </a:p>
            </p:txBody>
          </p:sp>
        </p:grpSp>
      </p:grpSp>
      <p:graphicFrame>
        <p:nvGraphicFramePr>
          <p:cNvPr id="41" name="Диаграмма 40"/>
          <p:cNvGraphicFramePr/>
          <p:nvPr>
            <p:extLst>
              <p:ext uri="{D42A27DB-BD31-4B8C-83A1-F6EECF244321}">
                <p14:modId xmlns:p14="http://schemas.microsoft.com/office/powerpoint/2010/main" val="3903455140"/>
              </p:ext>
            </p:extLst>
          </p:nvPr>
        </p:nvGraphicFramePr>
        <p:xfrm>
          <a:off x="251520" y="1875019"/>
          <a:ext cx="4252556" cy="19584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56365" y="345569"/>
            <a:ext cx="88312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chemeClr val="tx2"/>
                </a:solidFill>
                <a:latin typeface="Arial" charset="0"/>
                <a:cs typeface="Arial" charset="0"/>
              </a:rPr>
              <a:t>ПРОИЗВОДСТВО ПРОДУКЦИИ ЖИВОТНОВОДСТВА</a:t>
            </a:r>
            <a:endParaRPr lang="ru-RU" sz="2000" b="1" i="1" dirty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221122" y="2244320"/>
            <a:ext cx="1303948" cy="562630"/>
          </a:xfrm>
          <a:prstGeom prst="ellipse">
            <a:avLst/>
          </a:prstGeom>
          <a:solidFill>
            <a:schemeClr val="accent5">
              <a:lumMod val="60000"/>
              <a:lumOff val="40000"/>
              <a:alpha val="78039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100,9%</a:t>
            </a:r>
          </a:p>
          <a:p>
            <a:pPr algn="ctr"/>
            <a:r>
              <a:rPr lang="ru-RU" sz="1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sz="1300" b="1" dirty="0" smtClean="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2017 году </a:t>
            </a:r>
            <a:endParaRPr lang="ru-RU" sz="1300" b="1" dirty="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ашивка 2"/>
          <p:cNvSpPr/>
          <p:nvPr/>
        </p:nvSpPr>
        <p:spPr>
          <a:xfrm>
            <a:off x="899592" y="4696783"/>
            <a:ext cx="648072" cy="1252497"/>
          </a:xfrm>
          <a:prstGeom prst="chevron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Нашивка 28"/>
          <p:cNvSpPr/>
          <p:nvPr/>
        </p:nvSpPr>
        <p:spPr>
          <a:xfrm>
            <a:off x="1376028" y="4696783"/>
            <a:ext cx="648072" cy="1252497"/>
          </a:xfrm>
          <a:prstGeom prst="chevron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9" name="Нашивка 38"/>
          <p:cNvSpPr/>
          <p:nvPr/>
        </p:nvSpPr>
        <p:spPr>
          <a:xfrm>
            <a:off x="7305658" y="4696783"/>
            <a:ext cx="648072" cy="1252497"/>
          </a:xfrm>
          <a:prstGeom prst="chevron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0" name="Нашивка 39"/>
          <p:cNvSpPr/>
          <p:nvPr/>
        </p:nvSpPr>
        <p:spPr>
          <a:xfrm>
            <a:off x="7782094" y="4696783"/>
            <a:ext cx="648072" cy="1252497"/>
          </a:xfrm>
          <a:prstGeom prst="chevron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aphicFrame>
        <p:nvGraphicFramePr>
          <p:cNvPr id="42" name="Диаграмма 41"/>
          <p:cNvGraphicFramePr/>
          <p:nvPr>
            <p:extLst>
              <p:ext uri="{D42A27DB-BD31-4B8C-83A1-F6EECF244321}">
                <p14:modId xmlns:p14="http://schemas.microsoft.com/office/powerpoint/2010/main" val="1093906440"/>
              </p:ext>
            </p:extLst>
          </p:nvPr>
        </p:nvGraphicFramePr>
        <p:xfrm>
          <a:off x="4761060" y="1900573"/>
          <a:ext cx="4201707" cy="19814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3" name="Диаграмма 42"/>
          <p:cNvGraphicFramePr/>
          <p:nvPr>
            <p:extLst>
              <p:ext uri="{D42A27DB-BD31-4B8C-83A1-F6EECF244321}">
                <p14:modId xmlns:p14="http://schemas.microsoft.com/office/powerpoint/2010/main" val="1709841695"/>
              </p:ext>
            </p:extLst>
          </p:nvPr>
        </p:nvGraphicFramePr>
        <p:xfrm>
          <a:off x="2489918" y="4696783"/>
          <a:ext cx="4230367" cy="20175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6" name="TextBox 35"/>
          <p:cNvSpPr txBox="1"/>
          <p:nvPr/>
        </p:nvSpPr>
        <p:spPr>
          <a:xfrm>
            <a:off x="5419619" y="4941168"/>
            <a:ext cx="1303948" cy="519351"/>
          </a:xfrm>
          <a:prstGeom prst="ellipse">
            <a:avLst/>
          </a:prstGeom>
          <a:solidFill>
            <a:schemeClr val="accent5">
              <a:lumMod val="60000"/>
              <a:lumOff val="40000"/>
              <a:alpha val="61176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98% </a:t>
            </a:r>
          </a:p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2017 году </a:t>
            </a:r>
            <a:endParaRPr lang="ru-RU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2108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107504" y="188640"/>
            <a:ext cx="89289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СТРУКТУРА ПРОДУКЦИИ СЕЛЬСКОГО ХОЗЯЙСТВА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ПО КАТЕГОРИЯМ ХОЗЯЙСТВ, %</a:t>
            </a:r>
            <a:endParaRPr lang="ru-RU" b="1" i="1" dirty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  <p:grpSp>
        <p:nvGrpSpPr>
          <p:cNvPr id="29" name="Группа 28"/>
          <p:cNvGrpSpPr/>
          <p:nvPr/>
        </p:nvGrpSpPr>
        <p:grpSpPr>
          <a:xfrm>
            <a:off x="323528" y="1412775"/>
            <a:ext cx="8604956" cy="4824537"/>
            <a:chOff x="431540" y="1124743"/>
            <a:chExt cx="8604956" cy="4824537"/>
          </a:xfrm>
        </p:grpSpPr>
        <p:sp>
          <p:nvSpPr>
            <p:cNvPr id="3" name="Прямоугольник с двумя скругленными соседними углами 2"/>
            <p:cNvSpPr/>
            <p:nvPr/>
          </p:nvSpPr>
          <p:spPr>
            <a:xfrm>
              <a:off x="1115616" y="1124743"/>
              <a:ext cx="4536504" cy="4678579"/>
            </a:xfrm>
            <a:prstGeom prst="round2SameRect">
              <a:avLst>
                <a:gd name="adj1" fmla="val 13095"/>
                <a:gd name="adj2" fmla="val 0"/>
              </a:avLst>
            </a:prstGeom>
            <a:gradFill flip="none" rotWithShape="1">
              <a:gsLst>
                <a:gs pos="0">
                  <a:schemeClr val="accent1">
                    <a:lumMod val="20000"/>
                    <a:lumOff val="80000"/>
                  </a:schemeClr>
                </a:gs>
                <a:gs pos="22000">
                  <a:schemeClr val="accent1">
                    <a:lumMod val="12000"/>
                    <a:lumOff val="88000"/>
                  </a:schemeClr>
                </a:gs>
                <a:gs pos="63000">
                  <a:schemeClr val="accent1">
                    <a:tint val="23500"/>
                    <a:satMod val="160000"/>
                    <a:lumMod val="0"/>
                    <a:lumOff val="100000"/>
                    <a:alpha val="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7" name="Группа 6"/>
            <p:cNvGrpSpPr/>
            <p:nvPr/>
          </p:nvGrpSpPr>
          <p:grpSpPr>
            <a:xfrm>
              <a:off x="431540" y="1268760"/>
              <a:ext cx="8604956" cy="4680520"/>
              <a:chOff x="431540" y="963232"/>
              <a:chExt cx="8604956" cy="4680520"/>
            </a:xfrm>
          </p:grpSpPr>
          <p:graphicFrame>
            <p:nvGraphicFramePr>
              <p:cNvPr id="4" name="Диаграмма 3"/>
              <p:cNvGraphicFramePr/>
              <p:nvPr>
                <p:extLst>
                  <p:ext uri="{D42A27DB-BD31-4B8C-83A1-F6EECF244321}">
                    <p14:modId xmlns:p14="http://schemas.microsoft.com/office/powerpoint/2010/main" val="143993425"/>
                  </p:ext>
                </p:extLst>
              </p:nvPr>
            </p:nvGraphicFramePr>
            <p:xfrm>
              <a:off x="431540" y="963232"/>
              <a:ext cx="8568952" cy="468052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sp>
            <p:nvSpPr>
              <p:cNvPr id="2" name="Скругленный прямоугольник 1"/>
              <p:cNvSpPr/>
              <p:nvPr/>
            </p:nvSpPr>
            <p:spPr>
              <a:xfrm>
                <a:off x="1340657" y="4587665"/>
                <a:ext cx="7695839" cy="432048"/>
              </a:xfrm>
              <a:prstGeom prst="roundRect">
                <a:avLst/>
              </a:prstGeom>
              <a:solidFill>
                <a:srgbClr val="E5F6FF">
                  <a:alpha val="7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Прямоугольник 16"/>
              <p:cNvSpPr/>
              <p:nvPr/>
            </p:nvSpPr>
            <p:spPr>
              <a:xfrm>
                <a:off x="1340657" y="4634412"/>
                <a:ext cx="720080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1600" b="1" dirty="0" smtClean="0">
                    <a:solidFill>
                      <a:schemeClr val="accent2">
                        <a:lumMod val="50000"/>
                      </a:schemeClr>
                    </a:solidFill>
                    <a:latin typeface="Arial" charset="0"/>
                    <a:cs typeface="Arial" charset="0"/>
                  </a:rPr>
                  <a:t>61,1 </a:t>
                </a:r>
                <a:endParaRPr lang="ru-RU" sz="1600" b="1" dirty="0">
                  <a:solidFill>
                    <a:schemeClr val="accent2">
                      <a:lumMod val="50000"/>
                    </a:schemeClr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18" name="Прямоугольник 17"/>
              <p:cNvSpPr/>
              <p:nvPr/>
            </p:nvSpPr>
            <p:spPr>
              <a:xfrm>
                <a:off x="2147320" y="4634412"/>
                <a:ext cx="720080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1600" b="1" dirty="0" smtClean="0">
                    <a:solidFill>
                      <a:schemeClr val="accent2">
                        <a:lumMod val="50000"/>
                      </a:schemeClr>
                    </a:solidFill>
                    <a:latin typeface="Arial" charset="0"/>
                    <a:cs typeface="Arial" charset="0"/>
                  </a:rPr>
                  <a:t>57,2 </a:t>
                </a:r>
                <a:endParaRPr lang="ru-RU" sz="1600" b="1" dirty="0">
                  <a:solidFill>
                    <a:schemeClr val="accent2">
                      <a:lumMod val="50000"/>
                    </a:schemeClr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19" name="Прямоугольник 18"/>
              <p:cNvSpPr/>
              <p:nvPr/>
            </p:nvSpPr>
            <p:spPr>
              <a:xfrm>
                <a:off x="3632332" y="4634412"/>
                <a:ext cx="720080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1600" b="1" dirty="0" smtClean="0">
                    <a:solidFill>
                      <a:schemeClr val="accent2">
                        <a:lumMod val="50000"/>
                      </a:schemeClr>
                    </a:solidFill>
                    <a:latin typeface="Arial" charset="0"/>
                    <a:cs typeface="Arial" charset="0"/>
                  </a:rPr>
                  <a:t>17,8</a:t>
                </a:r>
                <a:endParaRPr lang="ru-RU" sz="1600" b="1" dirty="0">
                  <a:solidFill>
                    <a:schemeClr val="accent2">
                      <a:lumMod val="50000"/>
                    </a:schemeClr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20" name="Прямоугольник 19"/>
              <p:cNvSpPr/>
              <p:nvPr/>
            </p:nvSpPr>
            <p:spPr>
              <a:xfrm>
                <a:off x="4453735" y="4634412"/>
                <a:ext cx="720080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1600" b="1" dirty="0" smtClean="0">
                    <a:solidFill>
                      <a:schemeClr val="accent2">
                        <a:lumMod val="50000"/>
                      </a:schemeClr>
                    </a:solidFill>
                    <a:latin typeface="Arial" charset="0"/>
                    <a:cs typeface="Arial" charset="0"/>
                  </a:rPr>
                  <a:t>17,4</a:t>
                </a:r>
                <a:endParaRPr lang="ru-RU" sz="1600" b="1" dirty="0">
                  <a:solidFill>
                    <a:schemeClr val="accent2">
                      <a:lumMod val="50000"/>
                    </a:schemeClr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21" name="Прямоугольник 20"/>
              <p:cNvSpPr/>
              <p:nvPr/>
            </p:nvSpPr>
            <p:spPr>
              <a:xfrm>
                <a:off x="5940152" y="4634412"/>
                <a:ext cx="720080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1600" b="1" dirty="0" smtClean="0">
                    <a:solidFill>
                      <a:schemeClr val="accent2">
                        <a:lumMod val="50000"/>
                      </a:schemeClr>
                    </a:solidFill>
                    <a:latin typeface="Arial" charset="0"/>
                    <a:cs typeface="Arial" charset="0"/>
                  </a:rPr>
                  <a:t>78,5</a:t>
                </a:r>
                <a:endParaRPr lang="ru-RU" sz="1600" b="1" dirty="0">
                  <a:solidFill>
                    <a:schemeClr val="accent2">
                      <a:lumMod val="50000"/>
                    </a:schemeClr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22" name="Прямоугольник 21"/>
              <p:cNvSpPr/>
              <p:nvPr/>
            </p:nvSpPr>
            <p:spPr>
              <a:xfrm>
                <a:off x="6728014" y="4634412"/>
                <a:ext cx="720080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1600" b="1" dirty="0" smtClean="0">
                    <a:solidFill>
                      <a:schemeClr val="accent2">
                        <a:lumMod val="50000"/>
                      </a:schemeClr>
                    </a:solidFill>
                    <a:latin typeface="Arial" charset="0"/>
                    <a:cs typeface="Arial" charset="0"/>
                  </a:rPr>
                  <a:t>77,5</a:t>
                </a:r>
                <a:endParaRPr lang="ru-RU" sz="1600" b="1" dirty="0">
                  <a:solidFill>
                    <a:schemeClr val="accent2">
                      <a:lumMod val="50000"/>
                    </a:schemeClr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26" name="Прямоугольник 25"/>
              <p:cNvSpPr/>
              <p:nvPr/>
            </p:nvSpPr>
            <p:spPr>
              <a:xfrm>
                <a:off x="7728777" y="4625764"/>
                <a:ext cx="1224136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1600" b="1" dirty="0" smtClean="0">
                    <a:solidFill>
                      <a:schemeClr val="accent2">
                        <a:lumMod val="50000"/>
                      </a:schemeClr>
                    </a:solidFill>
                    <a:latin typeface="Arial" charset="0"/>
                    <a:cs typeface="Arial" charset="0"/>
                  </a:rPr>
                  <a:t>млрд руб.</a:t>
                </a:r>
                <a:endParaRPr lang="ru-RU" sz="1600" b="1" dirty="0">
                  <a:solidFill>
                    <a:schemeClr val="accent2">
                      <a:lumMod val="50000"/>
                    </a:schemeClr>
                  </a:solidFill>
                  <a:latin typeface="Arial" charset="0"/>
                  <a:cs typeface="Arial" charset="0"/>
                </a:endParaRPr>
              </a:p>
            </p:txBody>
          </p:sp>
        </p:grpSp>
        <p:pic>
          <p:nvPicPr>
            <p:cNvPr id="2050" name="Picture 2" descr="ÐÐ¾ÑÐ¾Ð¶ÐµÐµ Ð¸Ð·Ð¾Ð±ÑÐ°Ð¶ÐµÐ½Ð¸Ðµ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2537"/>
            <a:stretch/>
          </p:blipFill>
          <p:spPr bwMode="auto">
            <a:xfrm>
              <a:off x="3054525" y="1222813"/>
              <a:ext cx="797395" cy="6974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Прямоугольник 5"/>
            <p:cNvSpPr/>
            <p:nvPr/>
          </p:nvSpPr>
          <p:spPr>
            <a:xfrm>
              <a:off x="981129" y="1484784"/>
              <a:ext cx="480547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b="1" dirty="0" smtClean="0">
                  <a:solidFill>
                    <a:srgbClr val="1F497D"/>
                  </a:solidFill>
                  <a:latin typeface="Arial" charset="0"/>
                  <a:cs typeface="Arial" charset="0"/>
                </a:rPr>
                <a:t>   48,6%                  48,4%   </a:t>
              </a:r>
              <a:endParaRPr lang="ru-RU" b="1" dirty="0">
                <a:solidFill>
                  <a:srgbClr val="1F497D"/>
                </a:solidFill>
                <a:latin typeface="Arial" charset="0"/>
                <a:cs typeface="Arial" charset="0"/>
              </a:endParaRPr>
            </a:p>
          </p:txBody>
        </p:sp>
        <p:cxnSp>
          <p:nvCxnSpPr>
            <p:cNvPr id="28" name="Прямая соединительная линия 27"/>
            <p:cNvCxnSpPr/>
            <p:nvPr/>
          </p:nvCxnSpPr>
          <p:spPr>
            <a:xfrm>
              <a:off x="2195736" y="1854116"/>
              <a:ext cx="2520280" cy="0"/>
            </a:xfrm>
            <a:prstGeom prst="line">
              <a:avLst/>
            </a:prstGeom>
            <a:ln w="31750">
              <a:solidFill>
                <a:schemeClr val="tx1">
                  <a:lumMod val="50000"/>
                  <a:lumOff val="50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7632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5" y="1124742"/>
            <a:ext cx="4392487" cy="554461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ru-RU" sz="1400" dirty="0" smtClean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400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400" dirty="0" smtClean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400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400" dirty="0" smtClean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400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400" dirty="0" smtClean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400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400" dirty="0" smtClean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400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400" dirty="0" smtClean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400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400" dirty="0" smtClean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400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400" dirty="0" smtClean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400" dirty="0" smtClean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           </a:t>
            </a:r>
          </a:p>
          <a:p>
            <a:pPr lvl="0"/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Приобретено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1028 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ед. техники и оборудования;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686 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ед. тракторов;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2900 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гол. крупного и мелкого скота;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4500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гол. птицы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914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шт. пчелосемей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572000" y="1124744"/>
            <a:ext cx="4464497" cy="554461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ru-RU" sz="1600" dirty="0" smtClean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600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600" dirty="0" smtClean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600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600" dirty="0" smtClean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600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600" dirty="0" smtClean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600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600" dirty="0" smtClean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600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600" dirty="0" smtClean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600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600" dirty="0" smtClean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6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Приобретено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515 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ед. техники и оборудования;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т.ч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115 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ед. тракторов;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6435 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гол. крупного и мелкого скота;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3300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гол. птицы</a:t>
            </a:r>
            <a:r>
              <a:rPr lang="ru-RU" sz="1400" dirty="0">
                <a:cs typeface="Arial" pitchFamily="34" charset="0"/>
              </a:rPr>
              <a:t>	</a:t>
            </a:r>
          </a:p>
        </p:txBody>
      </p:sp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2850610"/>
              </p:ext>
            </p:extLst>
          </p:nvPr>
        </p:nvGraphicFramePr>
        <p:xfrm>
          <a:off x="71500" y="1844823"/>
          <a:ext cx="4428492" cy="28383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1748" name="Прямоугольник 10"/>
          <p:cNvSpPr>
            <a:spLocks noChangeArrowheads="1"/>
          </p:cNvSpPr>
          <p:nvPr/>
        </p:nvSpPr>
        <p:spPr bwMode="auto">
          <a:xfrm>
            <a:off x="270669" y="342816"/>
            <a:ext cx="86026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200">
                <a:solidFill>
                  <a:srgbClr val="404040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000">
                <a:solidFill>
                  <a:srgbClr val="404040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400">
                <a:solidFill>
                  <a:srgbClr val="404040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600">
                <a:solidFill>
                  <a:srgbClr val="404040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 b="1" dirty="0">
                <a:solidFill>
                  <a:schemeClr val="tx2"/>
                </a:solidFill>
                <a:latin typeface="Arial" charset="0"/>
                <a:cs typeface="Arial" charset="0"/>
              </a:rPr>
              <a:t>ГРАНТОВЫЕ ПРОГРАММЫ РАЗВИТИЯ ФЕРМЕРСКИХ ХОЗЯЙСТВ </a:t>
            </a:r>
          </a:p>
        </p:txBody>
      </p:sp>
      <p:graphicFrame>
        <p:nvGraphicFramePr>
          <p:cNvPr id="3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6850115"/>
              </p:ext>
            </p:extLst>
          </p:nvPr>
        </p:nvGraphicFramePr>
        <p:xfrm>
          <a:off x="4644009" y="1844824"/>
          <a:ext cx="4320480" cy="28383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4" name="Прямоугольник с одним скругленным углом 8"/>
          <p:cNvSpPr/>
          <p:nvPr/>
        </p:nvSpPr>
        <p:spPr>
          <a:xfrm>
            <a:off x="107503" y="1101855"/>
            <a:ext cx="4392489" cy="664516"/>
          </a:xfrm>
          <a:prstGeom prst="round2Same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22300">
              <a:spcBef>
                <a:spcPct val="0"/>
              </a:spcBef>
              <a:spcAft>
                <a:spcPct val="35000"/>
              </a:spcAft>
            </a:pP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ПОДДЕРЖКА НАЧИНАЮЩИХ ФЕРМЕРОВ</a:t>
            </a:r>
            <a:endParaRPr lang="ru-RU" sz="16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5" name="Прямоугольник с одним скругленным углом 8"/>
          <p:cNvSpPr/>
          <p:nvPr/>
        </p:nvSpPr>
        <p:spPr>
          <a:xfrm>
            <a:off x="4572001" y="1101855"/>
            <a:ext cx="4464496" cy="664516"/>
          </a:xfrm>
          <a:prstGeom prst="round2Same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РАЗВИТИЕ СЕМЕЙНЫХ ЖИВОТНОВОДЧЕСКИХ ФЕРМ НА БАЗЕ К(Ф)Х</a:t>
            </a:r>
            <a:endParaRPr lang="ru-RU" sz="16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125156" y="1128528"/>
            <a:ext cx="4392487" cy="554461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ru-RU" sz="1400" dirty="0" smtClean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400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400" dirty="0" smtClean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400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400" dirty="0" smtClean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400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400" dirty="0" smtClean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400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400" dirty="0" smtClean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400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400" dirty="0" smtClean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400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400" dirty="0" smtClean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400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400" dirty="0" smtClean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400" dirty="0" smtClean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           </a:t>
            </a:r>
          </a:p>
          <a:p>
            <a:pPr lvl="0"/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Приобретено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1028 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ед. техники и оборудования;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686 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ед. тракторов;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2900 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гол. крупного и мелкого скота;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4500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гол. птицы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914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шт. пчелосемей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4589651" y="1128530"/>
            <a:ext cx="4464497" cy="554461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ru-RU" sz="1600" dirty="0" smtClean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600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600" dirty="0" smtClean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600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600" dirty="0" smtClean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600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600" dirty="0" smtClean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600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600" dirty="0" smtClean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600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600" dirty="0" smtClean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600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600" dirty="0" smtClean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6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Приобретено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515 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ед. техники и оборудования;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т.ч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115 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ед. тракторов;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6435 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гол. крупного и мелкого скота;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3300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гол. птицы</a:t>
            </a:r>
            <a:r>
              <a:rPr lang="ru-RU" sz="1400" dirty="0">
                <a:cs typeface="Arial" pitchFamily="34" charset="0"/>
              </a:rPr>
              <a:t>	</a:t>
            </a:r>
          </a:p>
        </p:txBody>
      </p:sp>
      <p:graphicFrame>
        <p:nvGraphicFramePr>
          <p:cNvPr id="38" name="Диаграмма 3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6659824"/>
              </p:ext>
            </p:extLst>
          </p:nvPr>
        </p:nvGraphicFramePr>
        <p:xfrm>
          <a:off x="89151" y="1848609"/>
          <a:ext cx="4428492" cy="28383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2197330"/>
              </p:ext>
            </p:extLst>
          </p:nvPr>
        </p:nvGraphicFramePr>
        <p:xfrm>
          <a:off x="4661660" y="1848610"/>
          <a:ext cx="4320480" cy="28383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0" name="Прямоугольник с одним скругленным углом 8"/>
          <p:cNvSpPr/>
          <p:nvPr/>
        </p:nvSpPr>
        <p:spPr>
          <a:xfrm>
            <a:off x="125154" y="1105641"/>
            <a:ext cx="4392489" cy="664516"/>
          </a:xfrm>
          <a:prstGeom prst="round2Same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22300">
              <a:spcBef>
                <a:spcPct val="0"/>
              </a:spcBef>
              <a:spcAft>
                <a:spcPct val="35000"/>
              </a:spcAft>
            </a:pP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ПОДДЕРЖКА НАЧИНАЮЩИХ ФЕРМЕРОВ</a:t>
            </a:r>
            <a:endParaRPr lang="ru-RU" sz="16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1" name="Прямоугольник с одним скругленным углом 8"/>
          <p:cNvSpPr/>
          <p:nvPr/>
        </p:nvSpPr>
        <p:spPr>
          <a:xfrm>
            <a:off x="4589652" y="1105641"/>
            <a:ext cx="4464496" cy="664516"/>
          </a:xfrm>
          <a:prstGeom prst="round2Same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РАЗВИТИЕ СЕМЕЙНЫХ ЖИВОТНОВОДЧЕСКИХ ФЕРМ НА БАЗЕ К(Ф)Х</a:t>
            </a:r>
            <a:endParaRPr lang="ru-RU" sz="16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132999" y="1105639"/>
            <a:ext cx="4392487" cy="554461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ru-RU" sz="1400" dirty="0" smtClean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400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400" dirty="0" smtClean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400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400" dirty="0" smtClean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400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400" dirty="0" smtClean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400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400" dirty="0" smtClean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400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400" dirty="0" smtClean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400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400" dirty="0" smtClean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400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400" dirty="0" smtClean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400" dirty="0" smtClean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           </a:t>
            </a:r>
          </a:p>
          <a:p>
            <a:pPr lvl="0"/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Приобретено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1028 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ед. техники и оборудования;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686 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ед. тракторов;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2900 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гол. крупного и мелкого скота;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4500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гол. птицы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914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шт. пчелосемей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4597494" y="1105641"/>
            <a:ext cx="4464497" cy="55446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ru-RU" sz="1600" dirty="0" smtClean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600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600" dirty="0" smtClean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600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600" dirty="0" smtClean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600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600" dirty="0" smtClean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600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600" dirty="0" smtClean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600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600" dirty="0" smtClean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600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600" dirty="0" smtClean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6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Приобретено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515 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ед. техники и оборудования;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т.ч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115 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ед. тракторов;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6435 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гол. крупного и мелкого скота;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3300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гол. птицы</a:t>
            </a:r>
            <a:r>
              <a:rPr lang="ru-RU" sz="1400" dirty="0">
                <a:cs typeface="Arial" pitchFamily="34" charset="0"/>
              </a:rPr>
              <a:t>	</a:t>
            </a:r>
          </a:p>
        </p:txBody>
      </p:sp>
      <p:graphicFrame>
        <p:nvGraphicFramePr>
          <p:cNvPr id="44" name="Диаграмма 4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3097671"/>
              </p:ext>
            </p:extLst>
          </p:nvPr>
        </p:nvGraphicFramePr>
        <p:xfrm>
          <a:off x="96994" y="1825720"/>
          <a:ext cx="4428492" cy="28383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45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0884412"/>
              </p:ext>
            </p:extLst>
          </p:nvPr>
        </p:nvGraphicFramePr>
        <p:xfrm>
          <a:off x="4669503" y="1825721"/>
          <a:ext cx="4320480" cy="28383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6" name="Прямоугольник с одним скругленным углом 8"/>
          <p:cNvSpPr/>
          <p:nvPr/>
        </p:nvSpPr>
        <p:spPr>
          <a:xfrm>
            <a:off x="132997" y="1082752"/>
            <a:ext cx="4392489" cy="664516"/>
          </a:xfrm>
          <a:prstGeom prst="round2Same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22300">
              <a:spcBef>
                <a:spcPct val="0"/>
              </a:spcBef>
              <a:spcAft>
                <a:spcPct val="35000"/>
              </a:spcAft>
            </a:pP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ПОДДЕРЖКА НАЧИНАЮЩИХ ФЕРМЕРОВ</a:t>
            </a:r>
            <a:endParaRPr lang="ru-RU" sz="16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7" name="Прямоугольник с одним скругленным углом 8"/>
          <p:cNvSpPr/>
          <p:nvPr/>
        </p:nvSpPr>
        <p:spPr>
          <a:xfrm>
            <a:off x="4597495" y="1082752"/>
            <a:ext cx="4464496" cy="664516"/>
          </a:xfrm>
          <a:prstGeom prst="round2Same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РАЗВИТИЕ СЕМЕЙНЫХ ЖИВОТНОВОДЧЕСКИХ ФЕРМ НА БАЗЕ К(Ф)Х</a:t>
            </a:r>
            <a:endParaRPr lang="ru-RU" sz="16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7117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10"/>
          <p:cNvSpPr>
            <a:spLocks noChangeArrowheads="1"/>
          </p:cNvSpPr>
          <p:nvPr/>
        </p:nvSpPr>
        <p:spPr bwMode="auto">
          <a:xfrm>
            <a:off x="270669" y="342816"/>
            <a:ext cx="860266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200">
                <a:solidFill>
                  <a:srgbClr val="404040"/>
                </a:solidFill>
                <a:latin typeface="Trebuchet MS" pitchFamily="34" charset="0"/>
              </a:defRPr>
            </a:lvl1pPr>
            <a:lvl2pPr marL="742950" indent="-28575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000">
                <a:solidFill>
                  <a:srgbClr val="404040"/>
                </a:solidFill>
                <a:latin typeface="Trebuchet MS" pitchFamily="34" charset="0"/>
              </a:defRPr>
            </a:lvl2pPr>
            <a:lvl3pPr marL="11430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2400">
                <a:solidFill>
                  <a:srgbClr val="404040"/>
                </a:solidFill>
                <a:latin typeface="Trebuchet MS" pitchFamily="34" charset="0"/>
              </a:defRPr>
            </a:lvl3pPr>
            <a:lvl4pPr marL="16002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600">
                <a:solidFill>
                  <a:srgbClr val="404040"/>
                </a:solidFill>
                <a:latin typeface="Trebuchet MS" pitchFamily="34" charset="0"/>
              </a:defRPr>
            </a:lvl4pPr>
            <a:lvl5pPr marL="2057400" indent="-228600" eaLnBrk="0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300"/>
              </a:spcAft>
              <a:buClr>
                <a:srgbClr val="C3260C"/>
              </a:buClr>
              <a:buSzPct val="130000"/>
              <a:buFont typeface="Georgia" pitchFamily="18" charset="0"/>
              <a:buChar char="*"/>
              <a:defRPr sz="1400">
                <a:solidFill>
                  <a:srgbClr val="404040"/>
                </a:solidFill>
                <a:latin typeface="Trebuchet MS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ru-RU" altLang="ru-RU" sz="18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ПРОГРАММЫ ПОДДЕРЖКИ СЕЛЬСКОХОЗЯЙСТВЕННОЙ КООПЕРАЦИИ</a:t>
            </a:r>
            <a:endParaRPr lang="ru-RU" altLang="ru-RU" sz="1800" b="1" dirty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32999" y="1105639"/>
            <a:ext cx="4392487" cy="554461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</a:pPr>
            <a:endParaRPr lang="ru-RU" sz="1400" b="1" dirty="0">
              <a:solidFill>
                <a:srgbClr val="0D97CF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27" name="Прямоугольник с одним скругленным углом 8"/>
          <p:cNvSpPr/>
          <p:nvPr/>
        </p:nvSpPr>
        <p:spPr>
          <a:xfrm>
            <a:off x="132997" y="1082752"/>
            <a:ext cx="4392489" cy="906088"/>
          </a:xfrm>
          <a:prstGeom prst="round2Same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1472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ДОХОДОГЕНЕРИРУЮЩИЕ ПРОЕКТЫ, ОСНОВАННЫЕ НА ГРАЖДАНСКИХ ИНИЦИАТИВАХ, </a:t>
            </a:r>
            <a:b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СОЗДАНИЮ СЕЛЬСКОХОЗЯЙСТВЕННЫХ ПОТРЕБИТЕЛЬСКИХ КООПЕРАТИВОВ</a:t>
            </a:r>
          </a:p>
        </p:txBody>
      </p:sp>
      <p:graphicFrame>
        <p:nvGraphicFramePr>
          <p:cNvPr id="32" name="Таблица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2113070"/>
              </p:ext>
            </p:extLst>
          </p:nvPr>
        </p:nvGraphicFramePr>
        <p:xfrm>
          <a:off x="179513" y="2060848"/>
          <a:ext cx="4345973" cy="4248472"/>
        </p:xfrm>
        <a:graphic>
          <a:graphicData uri="http://schemas.openxmlformats.org/drawingml/2006/table">
            <a:tbl>
              <a:tblPr firstRow="1" firstCol="1" bandRow="1"/>
              <a:tblGrid>
                <a:gridCol w="3321694"/>
                <a:gridCol w="1024279"/>
              </a:tblGrid>
              <a:tr h="36100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solidFill>
                          <a:srgbClr val="0D97CF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1600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DBED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20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2018 г.</a:t>
                      </a:r>
                      <a:endParaRPr lang="ru-RU" sz="2000" b="1" kern="12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DBEDF">
                        <a:alpha val="20000"/>
                      </a:srgbClr>
                    </a:solidFill>
                  </a:tcPr>
                </a:tc>
              </a:tr>
              <a:tr h="86641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вновь создаваемых СПоК, осуществляющих свою деятельность в </a:t>
                      </a:r>
                      <a:r>
                        <a:rPr lang="ru-RU" sz="1400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РБ, ед.</a:t>
                      </a:r>
                      <a:endParaRPr lang="ru-RU" sz="14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1600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116</a:t>
                      </a:r>
                      <a:endParaRPr lang="ru-RU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</a:tr>
              <a:tr h="86641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</a:t>
                      </a:r>
                      <a:r>
                        <a:rPr lang="ru-RU" sz="1400" b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ЛПХ</a:t>
                      </a:r>
                      <a:r>
                        <a:rPr lang="ru-RU" sz="1400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 К(Ф)Х, </a:t>
                      </a:r>
                      <a:br>
                        <a:rPr lang="ru-RU" sz="1400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400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вновь </a:t>
                      </a:r>
                      <a:r>
                        <a:rPr lang="ru-RU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вовлекаемых в </a:t>
                      </a:r>
                      <a:r>
                        <a:rPr lang="ru-RU" sz="1400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СПоК, ед.</a:t>
                      </a:r>
                      <a:endParaRPr lang="ru-RU" sz="14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1600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DBED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1300</a:t>
                      </a:r>
                      <a:endParaRPr lang="ru-RU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DBEDF">
                        <a:alpha val="20000"/>
                      </a:srgbClr>
                    </a:solidFill>
                  </a:tcPr>
                </a:tc>
              </a:tr>
              <a:tr h="115521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Ежегодный рост доходов сельского населения, участвующих в реализации </a:t>
                      </a:r>
                      <a:r>
                        <a:rPr lang="ru-RU" sz="1400" b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ДГП</a:t>
                      </a:r>
                      <a:r>
                        <a:rPr lang="ru-RU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1400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400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 </a:t>
                      </a:r>
                      <a:r>
                        <a:rPr lang="ru-RU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объединившихся в </a:t>
                      </a:r>
                      <a:r>
                        <a:rPr lang="ru-RU" sz="1400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СПоК, %</a:t>
                      </a:r>
                      <a:endParaRPr lang="ru-RU" sz="14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1600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</a:tr>
              <a:tr h="99941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 новых рабочих мест в вновь создаваемых СПоК, осуществляющих свою деятельность в </a:t>
                      </a:r>
                      <a:r>
                        <a:rPr lang="ru-RU" sz="1400" b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РБ, ед.</a:t>
                      </a:r>
                      <a:endParaRPr lang="ru-RU" sz="14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1600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DBED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</a:t>
                      </a:r>
                      <a:endParaRPr lang="ru-RU" sz="1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DBEDF">
                        <a:alpha val="2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33" name="Прямоугольник 32"/>
          <p:cNvSpPr/>
          <p:nvPr/>
        </p:nvSpPr>
        <p:spPr>
          <a:xfrm>
            <a:off x="4644010" y="1109621"/>
            <a:ext cx="4392487" cy="554461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ru-RU" sz="1400" dirty="0" smtClean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400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400" dirty="0" smtClean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400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400" dirty="0" smtClean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400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400" dirty="0" smtClean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400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400" dirty="0" smtClean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400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400" dirty="0" smtClean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400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400" dirty="0" smtClean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400" dirty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400" dirty="0" smtClean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endParaRPr lang="ru-RU" sz="1400" dirty="0" smtClean="0">
              <a:solidFill>
                <a:schemeClr val="accent5">
                  <a:lumMod val="75000"/>
                </a:schemeClr>
              </a:solidFill>
              <a:cs typeface="Arial" pitchFamily="34" charset="0"/>
            </a:endParaRPr>
          </a:p>
          <a:p>
            <a:pPr lvl="0"/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           </a:t>
            </a:r>
          </a:p>
          <a:p>
            <a:pPr lvl="0"/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Приобретено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43 ед. 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оборудования и техники для производственных объектов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366 </a:t>
            </a:r>
            <a:r>
              <a:rPr lang="ru-RU" sz="1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ед. 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специализированного транспорта, фургонов, прицепов, контейнеров для перевозки.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4" name="Диаграмма 3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85387668"/>
              </p:ext>
            </p:extLst>
          </p:nvPr>
        </p:nvGraphicFramePr>
        <p:xfrm>
          <a:off x="4629685" y="2132856"/>
          <a:ext cx="4428492" cy="2664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5" name="Прямоугольник с одним скругленным углом 8"/>
          <p:cNvSpPr/>
          <p:nvPr/>
        </p:nvSpPr>
        <p:spPr>
          <a:xfrm>
            <a:off x="4644007" y="1080568"/>
            <a:ext cx="4392489" cy="908272"/>
          </a:xfrm>
          <a:prstGeom prst="round2Same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1472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РАЗВИТИЕ МАТЕРИАЛЬНО-ТЕХНИЧЕСКОЙ БАЗЫ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СЕЛЬСКОХОЗЯЙСТВЕННЫХ ПОТРЕБИТЕЛЬСКИХ КООПЕРАТИВОВ</a:t>
            </a:r>
          </a:p>
        </p:txBody>
      </p:sp>
    </p:spTree>
    <p:extLst>
      <p:ext uri="{BB962C8B-B14F-4D97-AF65-F5344CB8AC3E}">
        <p14:creationId xmlns:p14="http://schemas.microsoft.com/office/powerpoint/2010/main" val="3857231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424862"/>
              </p:ext>
            </p:extLst>
          </p:nvPr>
        </p:nvGraphicFramePr>
        <p:xfrm>
          <a:off x="77024" y="1012825"/>
          <a:ext cx="4104456" cy="25668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64096"/>
                <a:gridCol w="720080"/>
                <a:gridCol w="1800200"/>
                <a:gridCol w="720080"/>
              </a:tblGrid>
              <a:tr h="226662"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Год</a:t>
                      </a:r>
                      <a:endParaRPr lang="ru-RU" sz="1400" b="0" i="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9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Количество, ед.</a:t>
                      </a:r>
                      <a:endParaRPr lang="ru-RU" sz="1400" b="0" i="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млрд </a:t>
                      </a:r>
                      <a:r>
                        <a:rPr lang="ru-RU" sz="14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руб.</a:t>
                      </a:r>
                      <a:endParaRPr lang="ru-RU" sz="1400" b="0" i="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9"/>
                    </a:solidFill>
                  </a:tcPr>
                </a:tc>
              </a:tr>
              <a:tr h="2428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Всего</a:t>
                      </a:r>
                      <a:endParaRPr lang="ru-RU" sz="1400" b="0" i="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9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в т.ч. импортной</a:t>
                      </a:r>
                      <a:endParaRPr lang="ru-RU" sz="1400" b="0" i="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26662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2011</a:t>
                      </a:r>
                      <a:endParaRPr lang="ru-RU" sz="1400" b="0" i="0" kern="1200" dirty="0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00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BED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2 980</a:t>
                      </a:r>
                      <a:endParaRPr lang="ru-RU" sz="1400" b="0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BED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389</a:t>
                      </a:r>
                      <a:endParaRPr lang="ru-RU" sz="1400" b="0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BED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2,9</a:t>
                      </a:r>
                      <a:endParaRPr lang="ru-RU" sz="1400" b="0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BEDF">
                        <a:alpha val="20000"/>
                      </a:srgbClr>
                    </a:solidFill>
                  </a:tcPr>
                </a:tc>
              </a:tr>
              <a:tr h="226662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2012</a:t>
                      </a:r>
                      <a:endParaRPr lang="ru-RU" sz="1400" b="0" i="0" kern="1200" dirty="0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00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3 590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436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3,9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9"/>
                    </a:solidFill>
                  </a:tcPr>
                </a:tc>
              </a:tr>
              <a:tr h="226662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2013</a:t>
                      </a:r>
                      <a:endParaRPr lang="ru-RU" sz="1400" b="0" i="0" kern="1200" dirty="0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00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BED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3 721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BED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405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BED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4,6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BEDF">
                        <a:alpha val="20000"/>
                      </a:srgbClr>
                    </a:solidFill>
                  </a:tcPr>
                </a:tc>
              </a:tr>
              <a:tr h="226662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2014 </a:t>
                      </a:r>
                      <a:endParaRPr lang="ru-RU" sz="1400" b="0" i="0" kern="1200" dirty="0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7200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2 620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301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4,1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9"/>
                    </a:solidFill>
                  </a:tcPr>
                </a:tc>
              </a:tr>
              <a:tr h="238130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2015</a:t>
                      </a:r>
                    </a:p>
                  </a:txBody>
                  <a:tcPr marL="72000" marR="42545" marT="1079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BED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2 145</a:t>
                      </a:r>
                    </a:p>
                  </a:txBody>
                  <a:tcPr marL="42545" marR="42545" marT="1079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BED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202</a:t>
                      </a:r>
                    </a:p>
                  </a:txBody>
                  <a:tcPr marL="42545" marR="42545" marT="1079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BED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2,8</a:t>
                      </a:r>
                    </a:p>
                  </a:txBody>
                  <a:tcPr marL="42545" marR="42545" marT="1079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BEDF">
                        <a:alpha val="20000"/>
                      </a:srgbClr>
                    </a:solidFill>
                  </a:tcPr>
                </a:tc>
              </a:tr>
              <a:tr h="238130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2016</a:t>
                      </a:r>
                    </a:p>
                  </a:txBody>
                  <a:tcPr marL="72000" marR="0" marT="1079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2 185</a:t>
                      </a:r>
                    </a:p>
                  </a:txBody>
                  <a:tcPr marL="0" marR="0" marT="1079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176</a:t>
                      </a:r>
                    </a:p>
                  </a:txBody>
                  <a:tcPr marL="0" marR="0" marT="1079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3,5</a:t>
                      </a:r>
                    </a:p>
                  </a:txBody>
                  <a:tcPr marL="0" marR="0" marT="1079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9"/>
                    </a:solidFill>
                  </a:tcPr>
                </a:tc>
              </a:tr>
              <a:tr h="2381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marL="108000" marR="0" marT="1079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BED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2 230</a:t>
                      </a:r>
                    </a:p>
                  </a:txBody>
                  <a:tcPr marL="0" marR="0" marT="1079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BED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272</a:t>
                      </a:r>
                    </a:p>
                  </a:txBody>
                  <a:tcPr marL="0" marR="0" marT="1079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BED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4,0</a:t>
                      </a:r>
                    </a:p>
                  </a:txBody>
                  <a:tcPr marL="0" marR="0" marT="1079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BEDF">
                        <a:alpha val="20000"/>
                      </a:srgbClr>
                    </a:solidFill>
                  </a:tcPr>
                </a:tc>
              </a:tr>
              <a:tr h="2381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2018</a:t>
                      </a:r>
                      <a:endParaRPr lang="ru-RU" sz="1400" b="0" i="0" kern="1200" dirty="0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108000" marR="42545" marT="1079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1 961</a:t>
                      </a:r>
                    </a:p>
                  </a:txBody>
                  <a:tcPr marL="42545" marR="42545" marT="1079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233</a:t>
                      </a:r>
                    </a:p>
                  </a:txBody>
                  <a:tcPr marL="42545" marR="42545" marT="1079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4,2</a:t>
                      </a:r>
                    </a:p>
                  </a:txBody>
                  <a:tcPr marL="42545" marR="42545" marT="1079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9"/>
                    </a:solidFill>
                  </a:tcPr>
                </a:tc>
              </a:tr>
              <a:tr h="23813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ИТОГО</a:t>
                      </a:r>
                      <a:endParaRPr lang="ru-RU" sz="1400" b="0" i="0" kern="1200" dirty="0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108000" marR="42545" marT="1079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BED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21 </a:t>
                      </a:r>
                      <a:r>
                        <a:rPr lang="ru-RU" sz="1400" b="0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260</a:t>
                      </a:r>
                      <a:endParaRPr lang="ru-RU" sz="1400" b="0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BED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2 420</a:t>
                      </a:r>
                      <a:endParaRPr lang="ru-RU" sz="1400" b="0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BED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+mn-lt"/>
                          <a:ea typeface="Calibri"/>
                          <a:cs typeface="Arial" pitchFamily="34" charset="0"/>
                        </a:rPr>
                        <a:t>29,7</a:t>
                      </a:r>
                      <a:endParaRPr lang="ru-RU" sz="1400" b="0" kern="120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BEDF">
                        <a:alpha val="20000"/>
                      </a:srgb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657363"/>
              </p:ext>
            </p:extLst>
          </p:nvPr>
        </p:nvGraphicFramePr>
        <p:xfrm>
          <a:off x="4204340" y="1010633"/>
          <a:ext cx="4860000" cy="2562382"/>
        </p:xfrm>
        <a:graphic>
          <a:graphicData uri="http://schemas.openxmlformats.org/drawingml/2006/table">
            <a:tbl>
              <a:tblPr>
                <a:tableStyleId>{46F890A9-2807-4EBB-B81D-B2AA78EC7F39}</a:tableStyleId>
              </a:tblPr>
              <a:tblGrid>
                <a:gridCol w="3636117"/>
                <a:gridCol w="1223883"/>
              </a:tblGrid>
              <a:tr h="462872">
                <a:tc gridSpan="2"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u="none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Приобретено техники</a:t>
                      </a:r>
                      <a:endParaRPr lang="ru-RU" sz="1400" b="0" i="0" u="none" kern="1200" dirty="0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3112" marR="43112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9902">
                <a:tc>
                  <a:txBody>
                    <a:bodyPr/>
                    <a:lstStyle/>
                    <a:p>
                      <a:pPr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Тракторов</a:t>
                      </a:r>
                      <a:endParaRPr lang="ru-RU" sz="1400" b="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3112" marR="43112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BED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  <a:r>
                        <a:rPr lang="ru-RU" sz="1200" b="0" baseline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656 </a:t>
                      </a:r>
                      <a:r>
                        <a:rPr lang="ru-RU" sz="1200" b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ед.</a:t>
                      </a:r>
                      <a:endParaRPr lang="ru-RU" sz="1200" b="0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3112" marR="43112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BEDF">
                        <a:alpha val="20000"/>
                      </a:srgbClr>
                    </a:solidFill>
                  </a:tcPr>
                </a:tc>
              </a:tr>
              <a:tr h="41990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Зерноуборочных комбайнов</a:t>
                      </a:r>
                      <a:endParaRPr lang="ru-RU" sz="1400" b="0" kern="1200" dirty="0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3112" marR="43112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0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1 720 ед.</a:t>
                      </a:r>
                    </a:p>
                  </a:txBody>
                  <a:tcPr marL="43112" marR="43112" marT="0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9"/>
                    </a:solidFill>
                  </a:tcPr>
                </a:tc>
              </a:tr>
              <a:tr h="41990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Самоходных</a:t>
                      </a:r>
                      <a:r>
                        <a:rPr lang="ru-RU" sz="1400" kern="1200" baseline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 кормоуборочных </a:t>
                      </a:r>
                      <a:r>
                        <a:rPr lang="ru-RU" sz="1400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комбайнов</a:t>
                      </a:r>
                      <a:endParaRPr lang="ru-RU" sz="1400" b="0" kern="1200" dirty="0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2545" marR="42545" marT="1079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BED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302 ед.</a:t>
                      </a:r>
                    </a:p>
                  </a:txBody>
                  <a:tcPr marL="42545" marR="42545" marT="1079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BEDF">
                        <a:alpha val="20000"/>
                      </a:srgbClr>
                    </a:solidFill>
                  </a:tcPr>
                </a:tc>
              </a:tr>
              <a:tr h="41990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Сеялок и посевных</a:t>
                      </a:r>
                      <a:r>
                        <a:rPr lang="ru-RU" sz="1400" kern="1200" baseline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ru-RU" sz="1400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комплексов</a:t>
                      </a:r>
                      <a:endParaRPr lang="ru-RU" sz="1400" b="0" kern="1200" dirty="0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2545" marR="42545" marT="1079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2 055 ед.</a:t>
                      </a:r>
                    </a:p>
                  </a:txBody>
                  <a:tcPr marL="42545" marR="42545" marT="1079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9"/>
                    </a:solidFill>
                  </a:tcPr>
                </a:tc>
              </a:tr>
              <a:tr h="41990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Почвообрабатывающих машин и орудий</a:t>
                      </a:r>
                      <a:endParaRPr lang="ru-RU" sz="1400" b="0" kern="1200" dirty="0" smtClean="0">
                        <a:solidFill>
                          <a:schemeClr val="accent5">
                            <a:lumMod val="75000"/>
                          </a:schemeClr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2545" marR="42545" marT="1079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BEDF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2 374 ед.</a:t>
                      </a:r>
                    </a:p>
                  </a:txBody>
                  <a:tcPr marL="42545" marR="42545" marT="10795" marB="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BEDF">
                        <a:alpha val="2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28" name="Rectangle 9"/>
          <p:cNvSpPr>
            <a:spLocks noChangeArrowheads="1"/>
          </p:cNvSpPr>
          <p:nvPr/>
        </p:nvSpPr>
        <p:spPr bwMode="auto">
          <a:xfrm>
            <a:off x="36000" y="260648"/>
            <a:ext cx="9144000" cy="357915"/>
          </a:xfrm>
          <a:prstGeom prst="rect">
            <a:avLst/>
          </a:prstGeom>
          <a:noFill/>
        </p:spPr>
        <p:txBody>
          <a:bodyPr wrap="square" lIns="80133" tIns="40067" rIns="80133" bIns="40067" rtlCol="0" anchor="ctr">
            <a:spAutoFit/>
          </a:bodyPr>
          <a:lstStyle/>
          <a:p>
            <a:pPr algn="ctr" defTabSz="801472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18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ПРИОБРЕТЕНИЕ СЕЛЬСКОХОЗЯЙСТВЕННОЙ </a:t>
            </a:r>
            <a:r>
              <a:rPr lang="ru-RU" b="1" dirty="0" smtClean="0">
                <a:solidFill>
                  <a:srgbClr val="183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ТЕХНИКИ</a:t>
            </a:r>
            <a:endParaRPr lang="ru-RU" b="1" dirty="0">
              <a:solidFill>
                <a:srgbClr val="183E7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Rectangle 9"/>
          <p:cNvSpPr>
            <a:spLocks noChangeArrowheads="1"/>
          </p:cNvSpPr>
          <p:nvPr/>
        </p:nvSpPr>
        <p:spPr bwMode="auto">
          <a:xfrm>
            <a:off x="107504" y="6381328"/>
            <a:ext cx="8940182" cy="360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24" tIns="45712" rIns="91424" bIns="45712">
            <a:spAutoFit/>
          </a:bodyPr>
          <a:lstStyle/>
          <a:p>
            <a:pPr marL="420550" indent="-383981" algn="ctr">
              <a:tabLst>
                <a:tab pos="1257078" algn="l"/>
              </a:tabLst>
              <a:defRPr/>
            </a:pPr>
            <a:r>
              <a:rPr lang="ru-RU" sz="1700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ВСЕГО ВЫПЛАЧЕНО СУБСИДИЙ </a:t>
            </a:r>
            <a:r>
              <a:rPr lang="ru-RU" sz="17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8,7 </a:t>
            </a:r>
            <a:r>
              <a:rPr lang="ru-RU" sz="1700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МЛРД. РУБЛЕЙ, </a:t>
            </a:r>
            <a:r>
              <a:rPr lang="ru-RU" sz="17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29 </a:t>
            </a:r>
            <a:r>
              <a:rPr lang="ru-RU" sz="1700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% К ОБЪЕМУ ЗАКУПОК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35496" y="3726391"/>
            <a:ext cx="2928655" cy="2605757"/>
            <a:chOff x="6179849" y="3726391"/>
            <a:chExt cx="2928655" cy="2605757"/>
          </a:xfrm>
        </p:grpSpPr>
        <p:grpSp>
          <p:nvGrpSpPr>
            <p:cNvPr id="6" name="Группа 5"/>
            <p:cNvGrpSpPr/>
            <p:nvPr/>
          </p:nvGrpSpPr>
          <p:grpSpPr>
            <a:xfrm>
              <a:off x="6228184" y="3726391"/>
              <a:ext cx="2880320" cy="2605757"/>
              <a:chOff x="6167366" y="3726391"/>
              <a:chExt cx="2880320" cy="2605757"/>
            </a:xfrm>
          </p:grpSpPr>
          <p:sp>
            <p:nvSpPr>
              <p:cNvPr id="35" name="Прямоугольник 34"/>
              <p:cNvSpPr/>
              <p:nvPr/>
            </p:nvSpPr>
            <p:spPr>
              <a:xfrm>
                <a:off x="6167366" y="3726391"/>
                <a:ext cx="2880320" cy="2593324"/>
              </a:xfrm>
              <a:prstGeom prst="rect">
                <a:avLst/>
              </a:prstGeom>
              <a:solidFill>
                <a:srgbClr val="F7F7F7"/>
              </a:solidFill>
              <a:ln>
                <a:noFill/>
              </a:ln>
              <a:effectLst>
                <a:outerShdw blurRad="215900" dist="50800" dir="5400000" sx="97000" sy="97000" algn="ctr" rotWithShape="0">
                  <a:srgbClr val="000000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3" name="Прямоугольник 72"/>
              <p:cNvSpPr/>
              <p:nvPr/>
            </p:nvSpPr>
            <p:spPr>
              <a:xfrm>
                <a:off x="6179849" y="3726391"/>
                <a:ext cx="2867837" cy="913054"/>
              </a:xfrm>
              <a:prstGeom prst="rect">
                <a:avLst/>
              </a:prstGeom>
            </p:spPr>
            <p:txBody>
              <a:bodyPr wrap="square" lIns="91424" tIns="45712" rIns="91424" bIns="45712">
                <a:spAutoFit/>
              </a:bodyPr>
              <a:lstStyle/>
              <a:p>
                <a:pPr>
                  <a:lnSpc>
                    <a:spcPts val="1600"/>
                  </a:lnSpc>
                </a:pPr>
                <a:r>
                  <a:rPr lang="ru-RU" sz="1400" b="1" dirty="0">
                    <a:solidFill>
                      <a:schemeClr val="accent5">
                        <a:lumMod val="75000"/>
                      </a:schemeClr>
                    </a:solidFill>
                    <a:cs typeface="Arial" pitchFamily="34" charset="0"/>
                  </a:rPr>
                  <a:t>В рамках федеральной</a:t>
                </a:r>
              </a:p>
              <a:p>
                <a:pPr>
                  <a:lnSpc>
                    <a:spcPts val="1600"/>
                  </a:lnSpc>
                </a:pPr>
                <a:r>
                  <a:rPr lang="ru-RU" sz="1400" b="1" dirty="0">
                    <a:solidFill>
                      <a:schemeClr val="accent5">
                        <a:lumMod val="75000"/>
                      </a:schemeClr>
                    </a:solidFill>
                    <a:cs typeface="Arial" pitchFamily="34" charset="0"/>
                  </a:rPr>
                  <a:t>программы «Субсидирование производителей техники»</a:t>
                </a:r>
              </a:p>
              <a:p>
                <a:pPr>
                  <a:lnSpc>
                    <a:spcPts val="1600"/>
                  </a:lnSpc>
                </a:pPr>
                <a:endParaRPr lang="ru-RU" sz="1400" b="1" dirty="0">
                  <a:solidFill>
                    <a:schemeClr val="accent5">
                      <a:lumMod val="7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5" name="Овал 44"/>
              <p:cNvSpPr/>
              <p:nvPr/>
            </p:nvSpPr>
            <p:spPr>
              <a:xfrm>
                <a:off x="7757889" y="4610123"/>
                <a:ext cx="1260000" cy="324165"/>
              </a:xfrm>
              <a:prstGeom prst="ellipse">
                <a:avLst/>
              </a:prstGeom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lIns="91424" tIns="45712" rIns="91424" bIns="45712" rtlCol="0" anchor="ctr"/>
              <a:lstStyle/>
              <a:p>
                <a:pPr algn="ctr"/>
                <a:r>
                  <a:rPr lang="ru-RU" sz="2200" b="1" dirty="0" smtClean="0">
                    <a:solidFill>
                      <a:schemeClr val="bg1"/>
                    </a:solidFill>
                  </a:rPr>
                  <a:t>1 485</a:t>
                </a:r>
                <a:endParaRPr lang="ru-RU" sz="2200" b="1" dirty="0">
                  <a:solidFill>
                    <a:schemeClr val="bg1"/>
                  </a:solidFill>
                </a:endParaRPr>
              </a:p>
            </p:txBody>
          </p:sp>
          <p:graphicFrame>
            <p:nvGraphicFramePr>
              <p:cNvPr id="4" name="Диаграмма 3"/>
              <p:cNvGraphicFramePr/>
              <p:nvPr>
                <p:extLst>
                  <p:ext uri="{D42A27DB-BD31-4B8C-83A1-F6EECF244321}">
                    <p14:modId xmlns:p14="http://schemas.microsoft.com/office/powerpoint/2010/main" val="3543486705"/>
                  </p:ext>
                </p:extLst>
              </p:nvPr>
            </p:nvGraphicFramePr>
            <p:xfrm>
              <a:off x="6179848" y="4610123"/>
              <a:ext cx="2848901" cy="1722025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</p:grpSp>
        <p:sp>
          <p:nvSpPr>
            <p:cNvPr id="37" name="Прямоугольник 36"/>
            <p:cNvSpPr/>
            <p:nvPr/>
          </p:nvSpPr>
          <p:spPr>
            <a:xfrm>
              <a:off x="6179849" y="4835800"/>
              <a:ext cx="847829" cy="249384"/>
            </a:xfrm>
            <a:prstGeom prst="rect">
              <a:avLst/>
            </a:prstGeom>
          </p:spPr>
          <p:txBody>
            <a:bodyPr wrap="none" lIns="91424" tIns="45712" rIns="91424" bIns="45712">
              <a:spAutoFit/>
            </a:bodyPr>
            <a:lstStyle/>
            <a:p>
              <a:r>
                <a:rPr lang="ru-RU" sz="1200" b="1" dirty="0" smtClean="0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млн </a:t>
              </a:r>
              <a:r>
                <a:rPr lang="ru-RU" sz="1200" b="1" dirty="0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руб.</a:t>
              </a: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3022076" y="3717032"/>
            <a:ext cx="3149340" cy="2602291"/>
            <a:chOff x="-2260" y="3717032"/>
            <a:chExt cx="3149340" cy="2602291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-2260" y="3717032"/>
              <a:ext cx="3134100" cy="2602291"/>
              <a:chOff x="-2260" y="3717032"/>
              <a:chExt cx="3134100" cy="2602291"/>
            </a:xfrm>
          </p:grpSpPr>
          <p:sp>
            <p:nvSpPr>
              <p:cNvPr id="2" name="Прямоугольник 1"/>
              <p:cNvSpPr/>
              <p:nvPr/>
            </p:nvSpPr>
            <p:spPr>
              <a:xfrm>
                <a:off x="-2260" y="3725999"/>
                <a:ext cx="3096000" cy="2593324"/>
              </a:xfrm>
              <a:prstGeom prst="rect">
                <a:avLst/>
              </a:prstGeom>
              <a:solidFill>
                <a:srgbClr val="F7F7F7"/>
              </a:solidFill>
              <a:ln>
                <a:noFill/>
              </a:ln>
              <a:effectLst>
                <a:outerShdw blurRad="215900" dist="25400" dir="5400000" sx="97000" sy="97000" algn="ctr" rotWithShape="0">
                  <a:srgbClr val="000000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8" name="Прямоугольник 57"/>
              <p:cNvSpPr/>
              <p:nvPr/>
            </p:nvSpPr>
            <p:spPr>
              <a:xfrm>
                <a:off x="107504" y="3717032"/>
                <a:ext cx="3024336" cy="707870"/>
              </a:xfrm>
              <a:prstGeom prst="rect">
                <a:avLst/>
              </a:prstGeom>
            </p:spPr>
            <p:txBody>
              <a:bodyPr wrap="square" lIns="91424" tIns="45712" rIns="91424" bIns="45712">
                <a:spAutoFit/>
              </a:bodyPr>
              <a:lstStyle/>
              <a:p>
                <a:pPr>
                  <a:lnSpc>
                    <a:spcPts val="1600"/>
                  </a:lnSpc>
                </a:pPr>
                <a:r>
                  <a:rPr lang="ru-RU" sz="1400" b="1" dirty="0">
                    <a:solidFill>
                      <a:schemeClr val="accent4">
                        <a:lumMod val="75000"/>
                      </a:schemeClr>
                    </a:solidFill>
                    <a:cs typeface="Arial" pitchFamily="34" charset="0"/>
                  </a:rPr>
                  <a:t>В рамках </a:t>
                </a:r>
                <a:r>
                  <a:rPr lang="ru-RU" sz="1400" b="1" dirty="0" smtClean="0">
                    <a:solidFill>
                      <a:schemeClr val="accent4">
                        <a:lumMod val="75000"/>
                      </a:schemeClr>
                    </a:solidFill>
                    <a:cs typeface="Arial" pitchFamily="34" charset="0"/>
                  </a:rPr>
                  <a:t>республиканских программ в области технической модернизации АПК </a:t>
                </a:r>
                <a:endParaRPr lang="ru-RU" sz="1400" b="1" dirty="0">
                  <a:solidFill>
                    <a:schemeClr val="accent4">
                      <a:lumMod val="7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4" name="Овал 23"/>
              <p:cNvSpPr/>
              <p:nvPr/>
            </p:nvSpPr>
            <p:spPr>
              <a:xfrm>
                <a:off x="1259632" y="4610123"/>
                <a:ext cx="1260000" cy="324165"/>
              </a:xfrm>
              <a:prstGeom prst="ellipse">
                <a:avLst/>
              </a:prstGeom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lIns="91424" tIns="45712" rIns="91424" bIns="45712" rtlCol="0" anchor="ctr"/>
              <a:lstStyle/>
              <a:p>
                <a:pPr algn="ctr"/>
                <a:r>
                  <a:rPr lang="ru-RU" sz="2400" b="1" dirty="0" smtClean="0">
                    <a:solidFill>
                      <a:schemeClr val="bg1"/>
                    </a:solidFill>
                  </a:rPr>
                  <a:t>7 205</a:t>
                </a:r>
                <a:endParaRPr lang="ru-RU" sz="24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1" name="Прямоугольник 50"/>
              <p:cNvSpPr/>
              <p:nvPr/>
            </p:nvSpPr>
            <p:spPr>
              <a:xfrm>
                <a:off x="126861" y="4809597"/>
                <a:ext cx="847829" cy="249384"/>
              </a:xfrm>
              <a:prstGeom prst="rect">
                <a:avLst/>
              </a:prstGeom>
            </p:spPr>
            <p:txBody>
              <a:bodyPr wrap="none" lIns="91424" tIns="45712" rIns="91424" bIns="45712">
                <a:spAutoFit/>
              </a:bodyPr>
              <a:lstStyle/>
              <a:p>
                <a:r>
                  <a:rPr lang="ru-RU" sz="1200" b="1" dirty="0" smtClean="0">
                    <a:solidFill>
                      <a:schemeClr val="bg1">
                        <a:lumMod val="6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млн </a:t>
                </a:r>
                <a:r>
                  <a:rPr lang="ru-RU" sz="1200" b="1" dirty="0">
                    <a:solidFill>
                      <a:schemeClr val="bg1">
                        <a:lumMod val="6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руб.</a:t>
                </a:r>
              </a:p>
            </p:txBody>
          </p:sp>
          <p:graphicFrame>
            <p:nvGraphicFramePr>
              <p:cNvPr id="38" name="Диаграмма 37"/>
              <p:cNvGraphicFramePr/>
              <p:nvPr>
                <p:extLst>
                  <p:ext uri="{D42A27DB-BD31-4B8C-83A1-F6EECF244321}">
                    <p14:modId xmlns:p14="http://schemas.microsoft.com/office/powerpoint/2010/main" val="3969010571"/>
                  </p:ext>
                </p:extLst>
              </p:nvPr>
            </p:nvGraphicFramePr>
            <p:xfrm>
              <a:off x="-336" y="4572000"/>
              <a:ext cx="3062259" cy="170920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</p:grpSp>
        <p:sp>
          <p:nvSpPr>
            <p:cNvPr id="39" name="Овал 38"/>
            <p:cNvSpPr/>
            <p:nvPr/>
          </p:nvSpPr>
          <p:spPr>
            <a:xfrm>
              <a:off x="2537172" y="5365405"/>
              <a:ext cx="609908" cy="36785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square" lIns="0" tIns="45712" rIns="0" bIns="45712">
              <a:spAutoFit/>
            </a:bodyPr>
            <a:lstStyle/>
            <a:p>
              <a:pPr algn="ctr">
                <a:lnSpc>
                  <a:spcPct val="50000"/>
                </a:lnSpc>
              </a:pPr>
              <a:r>
                <a:rPr lang="ru-RU" sz="1100" b="1" dirty="0" smtClean="0">
                  <a:solidFill>
                    <a:srgbClr val="C00000"/>
                  </a:solidFill>
                  <a:cs typeface="Arial" pitchFamily="34" charset="0"/>
                </a:rPr>
                <a:t>в т.ч. лизинг</a:t>
              </a:r>
              <a:endParaRPr lang="ru-RU" sz="1100" b="1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6228184" y="3725999"/>
            <a:ext cx="2880320" cy="2644420"/>
            <a:chOff x="3131840" y="3725999"/>
            <a:chExt cx="2880320" cy="2644420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3131840" y="3725999"/>
              <a:ext cx="2880320" cy="2593324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  <a:effectLst>
              <a:outerShdw blurRad="50800" dist="50800" dir="5400000" sx="97000" sy="97000" algn="ctr" rotWithShape="0">
                <a:srgbClr val="000000">
                  <a:alpha val="4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3" name="Прямоугольник 62"/>
            <p:cNvSpPr/>
            <p:nvPr/>
          </p:nvSpPr>
          <p:spPr>
            <a:xfrm>
              <a:off x="3140386" y="3726391"/>
              <a:ext cx="2871774" cy="707870"/>
            </a:xfrm>
            <a:prstGeom prst="rect">
              <a:avLst/>
            </a:prstGeom>
          </p:spPr>
          <p:txBody>
            <a:bodyPr wrap="square" lIns="91424" tIns="45712" rIns="91424" bIns="45712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ru-RU" sz="1400" b="1" dirty="0" smtClean="0">
                  <a:solidFill>
                    <a:schemeClr val="accent3">
                      <a:lumMod val="75000"/>
                    </a:schemeClr>
                  </a:solidFill>
                  <a:cs typeface="Arial" pitchFamily="34" charset="0"/>
                </a:rPr>
                <a:t>Объем работ по ремонту техники в ремонтных предприятиях республики</a:t>
              </a:r>
              <a:endParaRPr lang="ru-RU" sz="1400" b="1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3140386" y="4835800"/>
              <a:ext cx="847829" cy="249384"/>
            </a:xfrm>
            <a:prstGeom prst="rect">
              <a:avLst/>
            </a:prstGeom>
          </p:spPr>
          <p:txBody>
            <a:bodyPr wrap="none" lIns="91424" tIns="45712" rIns="91424" bIns="45712">
              <a:spAutoFit/>
            </a:bodyPr>
            <a:lstStyle/>
            <a:p>
              <a:r>
                <a:rPr lang="ru-RU" sz="1200" b="1" dirty="0" smtClean="0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млн </a:t>
              </a:r>
              <a:r>
                <a:rPr lang="ru-RU" sz="1200" b="1" dirty="0">
                  <a:solidFill>
                    <a:schemeClr val="bg1">
                      <a:lumMod val="65000"/>
                    </a:schemeClr>
                  </a:solidFill>
                  <a:latin typeface="Arial" pitchFamily="34" charset="0"/>
                  <a:cs typeface="Arial" pitchFamily="34" charset="0"/>
                </a:rPr>
                <a:t>руб.</a:t>
              </a:r>
            </a:p>
          </p:txBody>
        </p:sp>
        <p:graphicFrame>
          <p:nvGraphicFramePr>
            <p:cNvPr id="40" name="Диаграмма 39"/>
            <p:cNvGraphicFramePr/>
            <p:nvPr>
              <p:extLst>
                <p:ext uri="{D42A27DB-BD31-4B8C-83A1-F6EECF244321}">
                  <p14:modId xmlns:p14="http://schemas.microsoft.com/office/powerpoint/2010/main" val="3146638098"/>
                </p:ext>
              </p:extLst>
            </p:nvPr>
          </p:nvGraphicFramePr>
          <p:xfrm>
            <a:off x="3140386" y="4428000"/>
            <a:ext cx="2871774" cy="194241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  <p:sp>
        <p:nvSpPr>
          <p:cNvPr id="41" name="Прямоугольник 40"/>
          <p:cNvSpPr/>
          <p:nvPr/>
        </p:nvSpPr>
        <p:spPr>
          <a:xfrm>
            <a:off x="6372200" y="4472603"/>
            <a:ext cx="2609727" cy="328215"/>
          </a:xfrm>
          <a:prstGeom prst="rect">
            <a:avLst/>
          </a:prstGeom>
          <a:noFill/>
        </p:spPr>
        <p:txBody>
          <a:bodyPr wrap="square" lIns="0" tIns="45712" rIns="0" bIns="45712">
            <a:spAutoFit/>
          </a:bodyPr>
          <a:lstStyle/>
          <a:p>
            <a:pPr algn="ctr">
              <a:lnSpc>
                <a:spcPct val="50000"/>
              </a:lnSpc>
            </a:pPr>
            <a:r>
              <a:rPr lang="ru-RU" sz="1400" b="1" dirty="0" smtClean="0">
                <a:solidFill>
                  <a:srgbClr val="C00000"/>
                </a:solidFill>
                <a:cs typeface="Arial" pitchFamily="34" charset="0"/>
              </a:rPr>
              <a:t>В 2018 г. доведено 89 млн руб.</a:t>
            </a:r>
            <a:endParaRPr lang="ru-RU" sz="1400" b="1" dirty="0">
              <a:solidFill>
                <a:srgbClr val="C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73280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87320" y="1176432"/>
            <a:ext cx="8797488" cy="12148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15900" dist="38100" dir="5400000" sx="99000" sy="99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106238" y="260648"/>
            <a:ext cx="8858250" cy="408623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chemeClr val="tx2"/>
                </a:solidFill>
                <a:latin typeface="Arial" charset="0"/>
                <a:cs typeface="Arial" charset="0"/>
              </a:rPr>
              <a:t>РАЗВИТИЕ СЕЛЬСКИХ </a:t>
            </a:r>
            <a:r>
              <a:rPr lang="ru-RU" b="1" dirty="0">
                <a:solidFill>
                  <a:schemeClr val="tx2"/>
                </a:solidFill>
                <a:latin typeface="Arial" charset="0"/>
                <a:cs typeface="Arial" charset="0"/>
              </a:rPr>
              <a:t>ТЕРРИТОРИЙ  </a:t>
            </a:r>
            <a:endParaRPr lang="ru-RU" b="1" dirty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14" name="Group 8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4780404"/>
              </p:ext>
            </p:extLst>
          </p:nvPr>
        </p:nvGraphicFramePr>
        <p:xfrm>
          <a:off x="323528" y="1224283"/>
          <a:ext cx="8352928" cy="1052589"/>
        </p:xfrm>
        <a:graphic>
          <a:graphicData uri="http://schemas.openxmlformats.org/drawingml/2006/table">
            <a:tbl>
              <a:tblPr/>
              <a:tblGrid>
                <a:gridCol w="8352928"/>
              </a:tblGrid>
              <a:tr h="555379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 2014 - 2018 годы на реализацию Программы выделено 4,9 млрд. рублей, </a:t>
                      </a:r>
                      <a:b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том числе из:</a:t>
                      </a:r>
                    </a:p>
                  </a:txBody>
                  <a:tcPr marL="9525" marR="9525" marT="953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2733">
                <a:tc>
                  <a:txBody>
                    <a:bodyPr/>
                    <a:lstStyle/>
                    <a:p>
                      <a:pPr marL="722313" marR="0" lvl="0" indent="-1936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федерального бюджета – 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2,3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млрд. рублей</a:t>
                      </a:r>
                    </a:p>
                    <a:p>
                      <a:pPr marL="722313" marR="0" lvl="0" indent="-19367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бюджета Республики Башкортостан – 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2,6</a:t>
                      </a: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млрд. рублей</a:t>
                      </a:r>
                    </a:p>
                  </a:txBody>
                  <a:tcPr marL="9525" marR="9525" marT="953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824568" y="2411596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i="1" dirty="0" smtClean="0">
                <a:solidFill>
                  <a:schemeClr val="accent5"/>
                </a:solidFill>
              </a:rPr>
              <a:t>В 2018 году:</a:t>
            </a:r>
            <a:endParaRPr lang="ru-RU" b="1" i="1" dirty="0">
              <a:solidFill>
                <a:schemeClr val="accent5"/>
              </a:solidFill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179512" y="2791088"/>
            <a:ext cx="8813104" cy="3888432"/>
            <a:chOff x="403032" y="2780928"/>
            <a:chExt cx="8813104" cy="3888432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410840" y="2780928"/>
              <a:ext cx="8805296" cy="720080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893763" lvl="0"/>
              <a:r>
                <a:rPr lang="ru-RU" sz="1600" b="1" dirty="0" smtClean="0">
                  <a:cs typeface="Arial" panose="020B0604020202020204" pitchFamily="34" charset="0"/>
                </a:rPr>
                <a:t>490 </a:t>
              </a:r>
              <a:r>
                <a:rPr lang="ru-RU" sz="1600" dirty="0">
                  <a:cs typeface="Arial" panose="020B0604020202020204" pitchFamily="34" charset="0"/>
                </a:rPr>
                <a:t>семей получили Свидетельства о предоставлении социальной выплаты на строительство (приобретение) жилья в сельской местности (в том числе </a:t>
              </a:r>
              <a:r>
                <a:rPr lang="ru-RU" sz="1600" b="1" dirty="0">
                  <a:cs typeface="Arial" panose="020B0604020202020204" pitchFamily="34" charset="0"/>
                </a:rPr>
                <a:t>362</a:t>
              </a:r>
              <a:r>
                <a:rPr lang="ru-RU" sz="1600" dirty="0">
                  <a:cs typeface="Arial" panose="020B0604020202020204" pitchFamily="34" charset="0"/>
                </a:rPr>
                <a:t> – молодые семьи и молодые специалисты</a:t>
              </a:r>
              <a:r>
                <a:rPr lang="ru-RU" sz="1600" dirty="0" smtClean="0">
                  <a:cs typeface="Arial" panose="020B0604020202020204" pitchFamily="34" charset="0"/>
                </a:rPr>
                <a:t>)</a:t>
              </a:r>
              <a:endParaRPr lang="ru-RU" sz="1600" dirty="0"/>
            </a:p>
          </p:txBody>
        </p:sp>
        <p:sp>
          <p:nvSpPr>
            <p:cNvPr id="16" name="Скругленный прямоугольник 15"/>
            <p:cNvSpPr/>
            <p:nvPr/>
          </p:nvSpPr>
          <p:spPr>
            <a:xfrm>
              <a:off x="403032" y="3573016"/>
              <a:ext cx="8805296" cy="720080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893763" lvl="0"/>
              <a:r>
                <a:rPr lang="ru-RU" sz="1500" dirty="0" smtClean="0">
                  <a:cs typeface="Arial" panose="020B0604020202020204" pitchFamily="34" charset="0"/>
                </a:rPr>
                <a:t>по</a:t>
              </a:r>
              <a:r>
                <a:rPr lang="ru-RU" sz="1500" b="1" dirty="0" smtClean="0">
                  <a:cs typeface="Arial" panose="020B0604020202020204" pitchFamily="34" charset="0"/>
                </a:rPr>
                <a:t> </a:t>
              </a:r>
              <a:r>
                <a:rPr lang="ru-RU" sz="1500" b="1" dirty="0">
                  <a:cs typeface="Arial" panose="020B0604020202020204" pitchFamily="34" charset="0"/>
                </a:rPr>
                <a:t>5</a:t>
              </a:r>
              <a:r>
                <a:rPr lang="ru-RU" sz="1500" dirty="0">
                  <a:cs typeface="Arial" panose="020B0604020202020204" pitchFamily="34" charset="0"/>
                </a:rPr>
                <a:t> проектам (строительство спортивных площадок в 4 муниципальных районах) оказана </a:t>
              </a:r>
              <a:r>
                <a:rPr lang="ru-RU" sz="1500" dirty="0" err="1">
                  <a:cs typeface="Arial" panose="020B0604020202020204" pitchFamily="34" charset="0"/>
                </a:rPr>
                <a:t>грантовая</a:t>
              </a:r>
              <a:r>
                <a:rPr lang="ru-RU" sz="1500" dirty="0">
                  <a:cs typeface="Arial" panose="020B0604020202020204" pitchFamily="34" charset="0"/>
                </a:rPr>
                <a:t> поддержка местных инициатив граждан, проживающих в сельской </a:t>
              </a:r>
              <a:r>
                <a:rPr lang="ru-RU" sz="1500" dirty="0" smtClean="0">
                  <a:cs typeface="Arial" panose="020B0604020202020204" pitchFamily="34" charset="0"/>
                </a:rPr>
                <a:t>местности</a:t>
              </a:r>
              <a:endParaRPr lang="ru-RU" sz="1500" dirty="0">
                <a:cs typeface="Arial" panose="020B0604020202020204" pitchFamily="34" charset="0"/>
              </a:endParaRPr>
            </a:p>
          </p:txBody>
        </p:sp>
        <p:sp>
          <p:nvSpPr>
            <p:cNvPr id="18" name="Скругленный прямоугольник 17"/>
            <p:cNvSpPr/>
            <p:nvPr/>
          </p:nvSpPr>
          <p:spPr>
            <a:xfrm>
              <a:off x="403032" y="4365104"/>
              <a:ext cx="8805296" cy="720080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893763" lvl="0"/>
              <a:r>
                <a:rPr lang="ru-RU" sz="1600" dirty="0" smtClean="0">
                  <a:cs typeface="Arial" panose="020B0604020202020204" pitchFamily="34" charset="0"/>
                </a:rPr>
                <a:t>построены</a:t>
              </a:r>
              <a:r>
                <a:rPr lang="ru-RU" dirty="0" smtClean="0">
                  <a:cs typeface="Arial" panose="020B0604020202020204" pitchFamily="34" charset="0"/>
                </a:rPr>
                <a:t> </a:t>
              </a:r>
              <a:r>
                <a:rPr lang="ru-RU" sz="2000" b="1" dirty="0">
                  <a:cs typeface="Arial" panose="020B0604020202020204" pitchFamily="34" charset="0"/>
                </a:rPr>
                <a:t>4</a:t>
              </a:r>
              <a:r>
                <a:rPr lang="ru-RU" dirty="0">
                  <a:cs typeface="Arial" panose="020B0604020202020204" pitchFamily="34" charset="0"/>
                </a:rPr>
                <a:t> фельдшерско-акушерских </a:t>
              </a:r>
              <a:r>
                <a:rPr lang="ru-RU" dirty="0" smtClean="0">
                  <a:cs typeface="Arial" panose="020B0604020202020204" pitchFamily="34" charset="0"/>
                </a:rPr>
                <a:t>пункта</a:t>
              </a:r>
              <a:endParaRPr lang="ru-RU" dirty="0"/>
            </a:p>
          </p:txBody>
        </p:sp>
        <p:sp>
          <p:nvSpPr>
            <p:cNvPr id="19" name="Скругленный прямоугольник 18"/>
            <p:cNvSpPr/>
            <p:nvPr/>
          </p:nvSpPr>
          <p:spPr>
            <a:xfrm>
              <a:off x="403032" y="5157192"/>
              <a:ext cx="8805296" cy="720080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893763" lvl="0"/>
              <a:r>
                <a:rPr lang="ru-RU" sz="1600" dirty="0" smtClean="0">
                  <a:cs typeface="Arial" panose="020B0604020202020204" pitchFamily="34" charset="0"/>
                </a:rPr>
                <a:t>введено</a:t>
              </a:r>
              <a:r>
                <a:rPr lang="ru-RU" sz="1600" dirty="0">
                  <a:cs typeface="Arial" panose="020B0604020202020204" pitchFamily="34" charset="0"/>
                </a:rPr>
                <a:t>:</a:t>
              </a:r>
            </a:p>
            <a:p>
              <a:pPr marL="893763" lvl="0"/>
              <a:r>
                <a:rPr lang="ru-RU" sz="1600" dirty="0">
                  <a:cs typeface="Arial" panose="020B0604020202020204" pitchFamily="34" charset="0"/>
                </a:rPr>
                <a:t>- </a:t>
              </a:r>
              <a:r>
                <a:rPr lang="ru-RU" sz="1600" b="1" dirty="0">
                  <a:cs typeface="Arial" panose="020B0604020202020204" pitchFamily="34" charset="0"/>
                </a:rPr>
                <a:t>34 </a:t>
              </a:r>
              <a:r>
                <a:rPr lang="ru-RU" sz="1600" dirty="0">
                  <a:cs typeface="Arial" panose="020B0604020202020204" pitchFamily="34" charset="0"/>
                </a:rPr>
                <a:t>км газопроводов в 11 населенных пунктах;</a:t>
              </a:r>
            </a:p>
            <a:p>
              <a:pPr marL="893763" lvl="0"/>
              <a:r>
                <a:rPr lang="ru-RU" sz="1600" dirty="0">
                  <a:cs typeface="Arial" panose="020B0604020202020204" pitchFamily="34" charset="0"/>
                </a:rPr>
                <a:t>- 49 км водопроводов в </a:t>
              </a:r>
              <a:r>
                <a:rPr lang="ru-RU" sz="1600" b="1" dirty="0">
                  <a:cs typeface="Arial" panose="020B0604020202020204" pitchFamily="34" charset="0"/>
                </a:rPr>
                <a:t>11</a:t>
              </a:r>
              <a:r>
                <a:rPr lang="ru-RU" sz="1600" dirty="0">
                  <a:cs typeface="Arial" panose="020B0604020202020204" pitchFamily="34" charset="0"/>
                </a:rPr>
                <a:t> населенных пунктах</a:t>
              </a:r>
              <a:r>
                <a:rPr lang="ru-RU" sz="1600" dirty="0" smtClean="0">
                  <a:cs typeface="Arial" panose="020B0604020202020204" pitchFamily="34" charset="0"/>
                </a:rPr>
                <a:t>.</a:t>
              </a:r>
              <a:endParaRPr lang="ru-RU" sz="1600" dirty="0">
                <a:cs typeface="Arial" panose="020B0604020202020204" pitchFamily="34" charset="0"/>
              </a:endParaRPr>
            </a:p>
          </p:txBody>
        </p:sp>
        <p:sp>
          <p:nvSpPr>
            <p:cNvPr id="20" name="Скругленный прямоугольник 19"/>
            <p:cNvSpPr/>
            <p:nvPr/>
          </p:nvSpPr>
          <p:spPr>
            <a:xfrm>
              <a:off x="405304" y="5949280"/>
              <a:ext cx="8805296" cy="720080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893763" lvl="0"/>
              <a:r>
                <a:rPr lang="ru-RU" sz="1600" dirty="0" smtClean="0">
                  <a:cs typeface="Arial" panose="020B0604020202020204" pitchFamily="34" charset="0"/>
                </a:rPr>
                <a:t>завершена </a:t>
              </a:r>
              <a:r>
                <a:rPr lang="ru-RU" sz="1600" dirty="0">
                  <a:cs typeface="Arial" panose="020B0604020202020204" pitchFamily="34" charset="0"/>
                </a:rPr>
                <a:t>реализация </a:t>
              </a:r>
              <a:r>
                <a:rPr lang="ru-RU" sz="1600" b="1" dirty="0">
                  <a:cs typeface="Arial" panose="020B0604020202020204" pitchFamily="34" charset="0"/>
                </a:rPr>
                <a:t>1</a:t>
              </a:r>
              <a:r>
                <a:rPr lang="ru-RU" sz="1600" dirty="0">
                  <a:cs typeface="Arial" panose="020B0604020202020204" pitchFamily="34" charset="0"/>
                </a:rPr>
                <a:t> проекта комплексной компактной </a:t>
              </a:r>
              <a:r>
                <a:rPr lang="ru-RU" sz="1600" dirty="0" smtClean="0">
                  <a:cs typeface="Arial" panose="020B0604020202020204" pitchFamily="34" charset="0"/>
                </a:rPr>
                <a:t>застройки</a:t>
              </a:r>
              <a:endParaRPr lang="ru-RU" sz="1600" dirty="0"/>
            </a:p>
          </p:txBody>
        </p:sp>
        <p:sp>
          <p:nvSpPr>
            <p:cNvPr id="8" name="Овал 7"/>
            <p:cNvSpPr/>
            <p:nvPr/>
          </p:nvSpPr>
          <p:spPr>
            <a:xfrm>
              <a:off x="538858" y="2812875"/>
              <a:ext cx="752837" cy="688133"/>
            </a:xfrm>
            <a:prstGeom prst="ellipse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538858" y="3604963"/>
              <a:ext cx="752837" cy="688133"/>
            </a:xfrm>
            <a:prstGeom prst="ellipse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Овал 21"/>
            <p:cNvSpPr/>
            <p:nvPr/>
          </p:nvSpPr>
          <p:spPr>
            <a:xfrm>
              <a:off x="538858" y="4397051"/>
              <a:ext cx="752837" cy="688133"/>
            </a:xfrm>
            <a:prstGeom prst="ellipse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538858" y="5189139"/>
              <a:ext cx="752837" cy="688133"/>
            </a:xfrm>
            <a:prstGeom prst="ellipse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538858" y="5981227"/>
              <a:ext cx="752837" cy="688133"/>
            </a:xfrm>
            <a:prstGeom prst="ellipse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6" name="Группа 5"/>
            <p:cNvGrpSpPr/>
            <p:nvPr/>
          </p:nvGrpSpPr>
          <p:grpSpPr>
            <a:xfrm>
              <a:off x="582640" y="2888204"/>
              <a:ext cx="683459" cy="3667620"/>
              <a:chOff x="942044" y="2541724"/>
              <a:chExt cx="751805" cy="4034382"/>
            </a:xfrm>
          </p:grpSpPr>
          <p:pic>
            <p:nvPicPr>
              <p:cNvPr id="1026" name="Picture 2" descr="ÐÐ°ÑÑÐ¸Ð½ÐºÐ¸ Ð¿Ð¾ Ð·Ð°Ð¿ÑÐ¾ÑÑ house icon 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38732" y="2541724"/>
                <a:ext cx="542303" cy="542303"/>
              </a:xfrm>
              <a:prstGeom prst="rect">
                <a:avLst/>
              </a:prstGeom>
              <a:extLst/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</p:pic>
          <p:pic>
            <p:nvPicPr>
              <p:cNvPr id="1028" name="Picture 4" descr="ÐÐ°ÑÑÐ¸Ð½ÐºÐ¸ Ð¿Ð¾ Ð·Ð°Ð¿ÑÐ¾ÑÑ sport icon 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33520" y="3433200"/>
                <a:ext cx="544632" cy="544632"/>
              </a:xfrm>
              <a:prstGeom prst="rect">
                <a:avLst/>
              </a:prstGeom>
              <a:extLst/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</p:pic>
          <p:pic>
            <p:nvPicPr>
              <p:cNvPr id="1030" name="Picture 6" descr="ÐÐ¾ÑÐ¾Ð¶ÐµÐµ Ð¸Ð·Ð¾Ð±ÑÐ°Ð¶ÐµÐ½Ð¸Ðµ"/>
              <p:cNvPicPr>
                <a:picLocks noChangeAspect="1" noChangeArrowheads="1"/>
              </p:cNvPicPr>
              <p:nvPr/>
            </p:nvPicPr>
            <p:blipFill>
              <a:blip r:embed="rId5" cstate="print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81789" y="4257678"/>
                <a:ext cx="656186" cy="656186"/>
              </a:xfrm>
              <a:prstGeom prst="rect">
                <a:avLst/>
              </a:prstGeom>
              <a:extLst/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</p:pic>
          <p:pic>
            <p:nvPicPr>
              <p:cNvPr id="1036" name="Picture 12" descr="ÐÐ°ÑÑÐ¸Ð½ÐºÐ¸ Ð¿Ð¾ Ð·Ð°Ð¿ÑÐ¾ÑÑ water tank icon 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42044" y="5085184"/>
                <a:ext cx="751805" cy="751805"/>
              </a:xfrm>
              <a:prstGeom prst="rect">
                <a:avLst/>
              </a:prstGeom>
              <a:extLst/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</p:pic>
          <p:grpSp>
            <p:nvGrpSpPr>
              <p:cNvPr id="4" name="Группа 3"/>
              <p:cNvGrpSpPr/>
              <p:nvPr/>
            </p:nvGrpSpPr>
            <p:grpSpPr>
              <a:xfrm>
                <a:off x="970934" y="6021288"/>
                <a:ext cx="682646" cy="554818"/>
                <a:chOff x="970934" y="6093296"/>
                <a:chExt cx="682646" cy="554818"/>
              </a:xfrm>
            </p:grpSpPr>
            <p:pic>
              <p:nvPicPr>
                <p:cNvPr id="15" name="Picture 2" descr="ÐÐ°ÑÑÐ¸Ð½ÐºÐ¸ Ð¿Ð¾ Ð·Ð°Ð¿ÑÐ¾ÑÑ house icon png"/>
                <p:cNvPicPr>
                  <a:picLocks noChangeAspect="1" noChangeArrowheads="1"/>
                </p:cNvPicPr>
                <p:nvPr/>
              </p:nvPicPr>
              <p:blipFill>
                <a:blip r:embed="rId7" cstate="print">
                  <a:duotone>
                    <a:schemeClr val="accent5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70934" y="6277713"/>
                  <a:ext cx="370401" cy="370401"/>
                </a:xfrm>
                <a:prstGeom prst="rect">
                  <a:avLst/>
                </a:prstGeom>
                <a:extLst/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</p:pic>
            <p:pic>
              <p:nvPicPr>
                <p:cNvPr id="17" name="Picture 2" descr="ÐÐ°ÑÑÐ¸Ð½ÐºÐ¸ Ð¿Ð¾ Ð·Ð°Ð¿ÑÐ¾ÑÑ house icon png"/>
                <p:cNvPicPr>
                  <a:picLocks noChangeAspect="1" noChangeArrowheads="1"/>
                </p:cNvPicPr>
                <p:nvPr/>
              </p:nvPicPr>
              <p:blipFill>
                <a:blip r:embed="rId7" cstate="print">
                  <a:duotone>
                    <a:schemeClr val="accent5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283179" y="6093296"/>
                  <a:ext cx="370401" cy="370401"/>
                </a:xfrm>
                <a:prstGeom prst="rect">
                  <a:avLst/>
                </a:prstGeom>
                <a:extLst/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</p:pic>
          </p:grpSp>
        </p:grpSp>
      </p:grpSp>
    </p:spTree>
    <p:extLst>
      <p:ext uri="{BB962C8B-B14F-4D97-AF65-F5344CB8AC3E}">
        <p14:creationId xmlns:p14="http://schemas.microsoft.com/office/powerpoint/2010/main" val="159512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ased_W_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Zased_W_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6961</TotalTime>
  <Words>849</Words>
  <Application>Microsoft Office PowerPoint</Application>
  <PresentationFormat>Экран (4:3)</PresentationFormat>
  <Paragraphs>334</Paragraphs>
  <Slides>10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Zased_W_</vt:lpstr>
      <vt:lpstr>3_Zased_W_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Ирик</dc:creator>
  <cp:lastModifiedBy>Путятинская Юлия Валерьевна</cp:lastModifiedBy>
  <cp:revision>611</cp:revision>
  <cp:lastPrinted>2018-06-04T12:29:08Z</cp:lastPrinted>
  <dcterms:created xsi:type="dcterms:W3CDTF">2015-01-10T17:11:00Z</dcterms:created>
  <dcterms:modified xsi:type="dcterms:W3CDTF">2019-06-11T03:00:56Z</dcterms:modified>
</cp:coreProperties>
</file>