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4123" r:id="rId2"/>
  </p:sldMasterIdLst>
  <p:notesMasterIdLst>
    <p:notesMasterId r:id="rId8"/>
  </p:notesMasterIdLst>
  <p:handoutMasterIdLst>
    <p:handoutMasterId r:id="rId9"/>
  </p:handoutMasterIdLst>
  <p:sldIdLst>
    <p:sldId id="579" r:id="rId3"/>
    <p:sldId id="593" r:id="rId4"/>
    <p:sldId id="595" r:id="rId5"/>
    <p:sldId id="588" r:id="rId6"/>
    <p:sldId id="592" r:id="rId7"/>
  </p:sldIdLst>
  <p:sldSz cx="9144000" cy="6858000" type="screen4x3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99"/>
    <a:srgbClr val="FF5050"/>
    <a:srgbClr val="B45608"/>
    <a:srgbClr val="DA9710"/>
    <a:srgbClr val="FFFFCC"/>
    <a:srgbClr val="CC0000"/>
    <a:srgbClr val="99CCFF"/>
    <a:srgbClr val="A46DCD"/>
    <a:srgbClr val="FF7C80"/>
    <a:srgbClr val="FF3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23" autoAdjust="0"/>
    <p:restoredTop sz="96947" autoAdjust="0"/>
  </p:normalViewPr>
  <p:slideViewPr>
    <p:cSldViewPr>
      <p:cViewPr>
        <p:scale>
          <a:sx n="77" d="100"/>
          <a:sy n="77" d="100"/>
        </p:scale>
        <p:origin x="-422" y="-2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sanova.II\Desktop\&#1044;&#1086;&#1082;&#1091;&#1084;&#1077;&#1085;&#1090;&#1099;\1.%20&#1045;&#1078;&#1077;&#1085;&#1077;&#1076;&#1077;&#1083;&#1100;&#1085;&#1072;&#1103;%20&#1080;%20&#1077;&#1078;&#1077;&#1084;&#1077;&#1089;&#1103;&#1095;&#1085;&#1072;&#1103;%20&#1080;&#1085;&#1092;&#1086;&#1088;&#1084;&#1072;&#1094;&#1080;&#1103;\3.%20&#1057;&#1088;&#1077;&#1076;&#1085;&#1080;&#1077;%20&#1079;&#1072;&#1082;&#1091;&#1087;&#1086;&#1095;&#1085;&#1099;&#1077;%20&#1094;&#1077;&#1085;&#1099;%20&#1085;&#1072;%20&#1084;&#1086;&#1083;&#1086;&#1082;&#1086;%20&#1089;%20&#1086;&#1073;&#1098;&#1077;&#1084;&#1072;&#1084;&#1080;%20(&#1077;&#1078;&#1077;&#1084;&#1077;&#1089;&#1077;&#1095;&#1085;&#1072;&#1103;%20&#1080;&#1085;&#1092;.)\2018%20&#1057;&#1088;&#1077;&#1076;&#1085;&#1080;&#1077;%20&#1079;&#1072;&#1082;&#1091;&#1087;%20&#1094;&#1077;&#1085;&#1099;%20&#1085;&#1072;%20&#1084;&#1086;&#1083;&#1086;&#1082;&#1086;%20&#1079;&#1072;%202018%20&#1075;&#1086;&#1076;%20(&#1089;%20&#1086;&#1073;&#1098;&#1077;&#1084;&#1072;&#1084;&#1080;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sanova.II\Desktop\&#1044;&#1086;&#1082;&#1091;&#1084;&#1077;&#1085;&#1090;&#1099;\1.%20&#1045;&#1078;&#1077;&#1085;&#1077;&#1076;&#1077;&#1083;&#1100;&#1085;&#1072;&#1103;%20&#1080;%20&#1077;&#1078;&#1077;&#1084;&#1077;&#1089;&#1103;&#1095;&#1085;&#1072;&#1103;%20&#1080;&#1085;&#1092;&#1086;&#1088;&#1084;&#1072;&#1094;&#1080;&#1103;\3.%20&#1057;&#1088;&#1077;&#1076;&#1085;&#1080;&#1077;%20&#1079;&#1072;&#1082;&#1091;&#1087;&#1086;&#1095;&#1085;&#1099;&#1077;%20&#1094;&#1077;&#1085;&#1099;%20&#1085;&#1072;%20&#1084;&#1086;&#1083;&#1086;&#1082;&#1086;%20&#1089;%20&#1086;&#1073;&#1098;&#1077;&#1084;&#1072;&#1084;&#1080;%20(&#1077;&#1078;&#1077;&#1084;&#1077;&#1089;&#1077;&#1095;&#1085;&#1072;&#1103;%20&#1080;&#1085;&#1092;.)\&#1057;&#1088;&#1077;&#1076;&#1085;&#1103;&#1103;%20&#1094;&#1077;&#1085;&#1072;%20&#1079;&#1072;%205%20&#1083;&#1077;&#1090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0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-9.5299548618309304E-2"/>
                  <c:y val="-0.1214031774247305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0.57999999999999996</c:v>
                </c:pt>
                <c:pt idx="1">
                  <c:v>0.42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318684369226639E-2"/>
          <c:y val="0.24441569640467559"/>
          <c:w val="0.9436831726765389"/>
          <c:h val="0.43819981018531906"/>
        </c:manualLayout>
      </c:layout>
      <c:lineChart>
        <c:grouping val="standard"/>
        <c:varyColors val="0"/>
        <c:ser>
          <c:idx val="1"/>
          <c:order val="0"/>
          <c:tx>
            <c:strRef>
              <c:f>'даграмма апрель'!$B$6</c:f>
              <c:strCache>
                <c:ptCount val="1"/>
                <c:pt idx="0">
                  <c:v>2016 год</c:v>
                </c:pt>
              </c:strCache>
            </c:strRef>
          </c:tx>
          <c:dLbls>
            <c:dLbl>
              <c:idx val="0"/>
              <c:layout>
                <c:manualLayout>
                  <c:x val="-3.2105879783902655E-2"/>
                  <c:y val="4.0680508491374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4911420572323694E-2"/>
                  <c:y val="5.09899724072952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3508650178113178E-2"/>
                  <c:y val="5.38389752562980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4911420572323694E-2"/>
                  <c:y val="5.9536980954303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2105879783902669E-2"/>
                  <c:y val="4.24429638602866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703109389692156E-2"/>
                  <c:y val="4.8140969558292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7897568601271131E-2"/>
                  <c:y val="3.95939610112838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5092027812850106E-2"/>
                  <c:y val="5.38389752562980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3714330558756585E-2"/>
                  <c:y val="6.11846390503194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2632650994150006E-2"/>
                  <c:y val="6.4088776247292353E-2"/>
                </c:manualLayout>
              </c:layout>
              <c:spPr>
                <a:noFill/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355106465302464E-2"/>
                  <c:y val="-3.543929629586931E-2"/>
                </c:manualLayout>
              </c:layout>
              <c:spPr>
                <a:noFill/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9351479364971261E-2"/>
                  <c:y val="-4.1268951516340267E-2"/>
                </c:manualLayout>
              </c:layout>
              <c:spPr>
                <a:noFill/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'даграмма апрель'!$C$3:$N$3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'даграмма апрель'!$C$6:$N$6</c:f>
              <c:numCache>
                <c:formatCode>General</c:formatCode>
                <c:ptCount val="12"/>
                <c:pt idx="0">
                  <c:v>20.309999999999999</c:v>
                </c:pt>
                <c:pt idx="1">
                  <c:v>19.48</c:v>
                </c:pt>
                <c:pt idx="2">
                  <c:v>18.63</c:v>
                </c:pt>
                <c:pt idx="3">
                  <c:v>18.04</c:v>
                </c:pt>
                <c:pt idx="4">
                  <c:v>17.52</c:v>
                </c:pt>
                <c:pt idx="5">
                  <c:v>18.14</c:v>
                </c:pt>
                <c:pt idx="6">
                  <c:v>17.829999999999998</c:v>
                </c:pt>
                <c:pt idx="7">
                  <c:v>19.04</c:v>
                </c:pt>
                <c:pt idx="8">
                  <c:v>20.05</c:v>
                </c:pt>
                <c:pt idx="9" formatCode="0.00">
                  <c:v>21.11</c:v>
                </c:pt>
                <c:pt idx="10">
                  <c:v>22.25</c:v>
                </c:pt>
                <c:pt idx="11">
                  <c:v>23.25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'даграмма апрель'!$B$5</c:f>
              <c:strCache>
                <c:ptCount val="1"/>
                <c:pt idx="0">
                  <c:v>2017 год</c:v>
                </c:pt>
              </c:strCache>
            </c:strRef>
          </c:tx>
          <c:dLbls>
            <c:dLbl>
              <c:idx val="0"/>
              <c:layout>
                <c:manualLayout>
                  <c:x val="-2.6460859977949298E-2"/>
                  <c:y val="-3.195352214960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050716648291068E-2"/>
                  <c:y val="-4.3572984749455361E-2"/>
                </c:manualLayout>
              </c:layout>
              <c:numFmt formatCode="#,##0.00" sourceLinked="0"/>
              <c:spPr>
                <a:noFill/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+mn-lt"/>
                      <a:ea typeface="Times New Roman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055407884210251E-2"/>
                  <c:y val="-4.5584045584045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2444326307368201E-2"/>
                  <c:y val="-5.128205128205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3915467951501256E-2"/>
                  <c:y val="-4.91464207999641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1011277058971474E-2"/>
                  <c:y val="-3.806738901227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5274152696306946E-2"/>
                  <c:y val="-4.39237723489692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2577903682719546E-2"/>
                  <c:y val="-4.39238653001464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669724770642202E-2"/>
                  <c:y val="-5.27086383601756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3666489461052301E-2"/>
                  <c:y val="-5.27086383601756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1041666367519335E-2"/>
                  <c:y val="3.80673499267935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8055407884210251E-2"/>
                  <c:y val="4.7572963635955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+mn-lt"/>
                    <a:ea typeface="Times New Roman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'даграмма апрель'!$C$3:$N$3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'даграмма апрель'!$C$5:$N$5</c:f>
              <c:numCache>
                <c:formatCode>0.00</c:formatCode>
                <c:ptCount val="12"/>
                <c:pt idx="0" formatCode="General">
                  <c:v>24.69</c:v>
                </c:pt>
                <c:pt idx="1">
                  <c:v>24.15</c:v>
                </c:pt>
                <c:pt idx="2" formatCode="General">
                  <c:v>24.05</c:v>
                </c:pt>
                <c:pt idx="3" formatCode="General">
                  <c:v>22.61</c:v>
                </c:pt>
                <c:pt idx="4" formatCode="General">
                  <c:v>20.73</c:v>
                </c:pt>
                <c:pt idx="5" formatCode="General">
                  <c:v>20.98</c:v>
                </c:pt>
                <c:pt idx="6" formatCode="General">
                  <c:v>21.19</c:v>
                </c:pt>
                <c:pt idx="7" formatCode="General">
                  <c:v>21.38</c:v>
                </c:pt>
                <c:pt idx="8" formatCode="General">
                  <c:v>21.77</c:v>
                </c:pt>
                <c:pt idx="9" formatCode="General">
                  <c:v>21.07</c:v>
                </c:pt>
                <c:pt idx="10">
                  <c:v>21.6</c:v>
                </c:pt>
                <c:pt idx="11">
                  <c:v>21.71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'даграмма апрель'!$B$4</c:f>
              <c:strCache>
                <c:ptCount val="1"/>
                <c:pt idx="0">
                  <c:v>2018 год</c:v>
                </c:pt>
              </c:strCache>
            </c:strRef>
          </c:tx>
          <c:spPr>
            <a:ln cmpd="sng">
              <a:solidFill>
                <a:schemeClr val="accent1"/>
              </a:solidFill>
            </a:ln>
          </c:spPr>
          <c:dLbls>
            <c:dLbl>
              <c:idx val="0"/>
              <c:layout>
                <c:manualLayout>
                  <c:x val="-2.8055407884210251E-2"/>
                  <c:y val="-3.5126230858624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444326307368201E-2"/>
                  <c:y val="-5.55730533683289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3847096701578713E-2"/>
                  <c:y val="-4.2735042735042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6652637489999739E-2"/>
                  <c:y val="-5.6980056980056981E-2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sz="1400" b="1" dirty="0" smtClean="0"/>
                      <a:t>18,02</a:t>
                    </a:r>
                    <a:endParaRPr lang="en-US" dirty="0"/>
                  </a:p>
                </c:rich>
              </c:tx>
              <c:spPr>
                <a:solidFill>
                  <a:srgbClr val="FFFF00"/>
                </a:solidFill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'даграмма апрель'!$C$3:$N$3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'даграмма апрель'!$C$4:$F$4</c:f>
              <c:numCache>
                <c:formatCode>General</c:formatCode>
                <c:ptCount val="4"/>
                <c:pt idx="0" formatCode="0.00">
                  <c:v>20.7</c:v>
                </c:pt>
                <c:pt idx="1">
                  <c:v>19.61</c:v>
                </c:pt>
                <c:pt idx="2">
                  <c:v>18.690000000000001</c:v>
                </c:pt>
                <c:pt idx="3" formatCode="0.00">
                  <c:v>17.899999999999999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841728"/>
        <c:axId val="100868096"/>
      </c:lineChart>
      <c:catAx>
        <c:axId val="100841728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endParaRPr lang="ru-RU"/>
          </a:p>
        </c:txPr>
        <c:crossAx val="100868096"/>
        <c:crosses val="autoZero"/>
        <c:auto val="1"/>
        <c:lblAlgn val="ctr"/>
        <c:lblOffset val="100"/>
        <c:noMultiLvlLbl val="0"/>
      </c:catAx>
      <c:valAx>
        <c:axId val="100868096"/>
        <c:scaling>
          <c:orientation val="minMax"/>
          <c:max val="26"/>
          <c:min val="14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008417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5806085038474211E-2"/>
          <c:y val="0.81953220905723789"/>
          <c:w val="0.91764636041660819"/>
          <c:h val="0.16677075590687138"/>
        </c:manualLayout>
      </c:layout>
      <c:overlay val="0"/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defRPr>
            </a:pPr>
            <a:r>
              <a:rPr lang="ru-RU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Среднегодовая закупочная цена 1 кг. натурального молока</a:t>
            </a:r>
          </a:p>
        </c:rich>
      </c:tx>
      <c:layout>
        <c:manualLayout>
          <c:xMode val="edge"/>
          <c:yMode val="edge"/>
          <c:x val="0.14658226187352402"/>
          <c:y val="0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175372248575789E-2"/>
          <c:y val="0.15932814349476296"/>
          <c:w val="0.88340689708966369"/>
          <c:h val="0.74581289747435142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'1'!$A$4</c:f>
              <c:strCache>
                <c:ptCount val="1"/>
                <c:pt idx="0">
                  <c:v>Средняя закупочная цена сырого молока (в зач.весе, без НДС)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600243154971065E-2"/>
                  <c:y val="-3.7878787878787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700182366228299E-2"/>
                  <c:y val="-3.7878787878787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9000607887427663E-3"/>
                  <c:y val="-7.1969696969696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600243154971065E-2"/>
                  <c:y val="-5.3030303030302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450334338085214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'1'!$B$3:$I$3</c:f>
              <c:strCache>
                <c:ptCount val="5"/>
                <c:pt idx="0">
                  <c:v>2013 г.</c:v>
                </c:pt>
                <c:pt idx="1">
                  <c:v>2014 г.</c:v>
                </c:pt>
                <c:pt idx="2">
                  <c:v> 2015 г.</c:v>
                </c:pt>
                <c:pt idx="3">
                  <c:v>2016 г.</c:v>
                </c:pt>
                <c:pt idx="4">
                  <c:v> 2017 г.</c:v>
                </c:pt>
              </c:strCache>
            </c:strRef>
          </c:cat>
          <c:val>
            <c:numRef>
              <c:f>'1'!$B$4:$I$4</c:f>
              <c:numCache>
                <c:formatCode>0.00</c:formatCode>
                <c:ptCount val="5"/>
                <c:pt idx="0">
                  <c:v>14.5</c:v>
                </c:pt>
                <c:pt idx="1">
                  <c:v>17.5</c:v>
                </c:pt>
                <c:pt idx="2">
                  <c:v>18.71</c:v>
                </c:pt>
                <c:pt idx="3">
                  <c:v>19.28</c:v>
                </c:pt>
                <c:pt idx="4">
                  <c:v>21.72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888960"/>
        <c:axId val="100890496"/>
        <c:axId val="0"/>
      </c:bar3DChart>
      <c:catAx>
        <c:axId val="100888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endParaRPr lang="ru-RU"/>
          </a:p>
        </c:txPr>
        <c:crossAx val="100890496"/>
        <c:crosses val="autoZero"/>
        <c:auto val="1"/>
        <c:lblAlgn val="ctr"/>
        <c:lblOffset val="100"/>
        <c:noMultiLvlLbl val="0"/>
      </c:catAx>
      <c:valAx>
        <c:axId val="100890496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008889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80D2DA-25D6-4251-8A87-DE7C13A92D3F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29C40F-F50E-4D60-B0D9-F0C88C708D93}">
      <dgm:prSet phldrT="[Текст]" custT="1"/>
      <dgm:spPr/>
      <dgm:t>
        <a:bodyPr/>
        <a:lstStyle/>
        <a:p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Темп, %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3606AE-1175-4235-AA21-B10D9330015C}" type="parTrans" cxnId="{8011C835-515C-4177-890A-35F947714B5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CFC7F-A7D0-4978-A4A1-C05A4B535C0F}" type="sibTrans" cxnId="{8011C835-515C-4177-890A-35F947714B5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450645-A5D8-4064-80CC-9B392D2CC653}">
      <dgm:prSet phldrT="[Текст]" custT="1"/>
      <dgm:spPr/>
      <dgm:t>
        <a:bodyPr/>
        <a:lstStyle/>
        <a:p>
          <a:r>
            <a:rPr lang="ru-RU" sz="2400" b="0" dirty="0" smtClean="0">
              <a:latin typeface="Arial" panose="020B0604020202020204" pitchFamily="34" charset="0"/>
              <a:cs typeface="Arial" panose="020B0604020202020204" pitchFamily="34" charset="0"/>
            </a:rPr>
            <a:t>97,4</a:t>
          </a:r>
          <a:endParaRPr lang="ru-RU" sz="2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CD42E-229D-4FB9-B072-A0618858E9CB}" type="parTrans" cxnId="{76249D9F-E8FA-42FF-BD96-CC1D508167F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062377-EA9C-4BAA-A5D5-821595D59571}" type="sibTrans" cxnId="{76249D9F-E8FA-42FF-BD96-CC1D508167F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971355-FF1F-4EFA-8D28-22D8BDB71A37}">
      <dgm:prSet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422,6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3449A6-6F78-4103-8C9D-45D9BDEB150D}" type="parTrans" cxnId="{89E1B4FA-5562-46A7-8FA7-AFC997A204F8}">
      <dgm:prSet/>
      <dgm:spPr/>
      <dgm:t>
        <a:bodyPr/>
        <a:lstStyle/>
        <a:p>
          <a:endParaRPr lang="ru-RU"/>
        </a:p>
      </dgm:t>
    </dgm:pt>
    <dgm:pt modelId="{6E388A3C-E3F1-4F72-8D3F-CC59B66D6BC5}" type="sibTrans" cxnId="{89E1B4FA-5562-46A7-8FA7-AFC997A204F8}">
      <dgm:prSet/>
      <dgm:spPr/>
      <dgm:t>
        <a:bodyPr/>
        <a:lstStyle/>
        <a:p>
          <a:endParaRPr lang="ru-RU"/>
        </a:p>
      </dgm:t>
    </dgm:pt>
    <dgm:pt modelId="{C3B0EE0C-8633-416D-83FD-9DE2AD9489A5}">
      <dgm:prSet phldrT="[Текст]"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8F14EA-B7B1-40CD-929B-3F03DCDA8CF8}" type="sibTrans" cxnId="{EF48A56E-2EC9-4F81-B5F8-456B43C711B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B88A0-40F1-4AF9-8F0D-C5EF14382957}" type="parTrans" cxnId="{EF48A56E-2EC9-4F81-B5F8-456B43C711B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05678-8792-4375-9EA8-2379408BB597}" type="pres">
      <dgm:prSet presAssocID="{7080D2DA-25D6-4251-8A87-DE7C13A92D3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00294-62F4-499B-96A3-E2BE5C68D6A6}" type="pres">
      <dgm:prSet presAssocID="{7080D2DA-25D6-4251-8A87-DE7C13A92D3F}" presName="tSp" presStyleCnt="0"/>
      <dgm:spPr/>
    </dgm:pt>
    <dgm:pt modelId="{37325759-F622-4613-9C0F-760ACD136DCA}" type="pres">
      <dgm:prSet presAssocID="{7080D2DA-25D6-4251-8A87-DE7C13A92D3F}" presName="bSp" presStyleCnt="0"/>
      <dgm:spPr/>
    </dgm:pt>
    <dgm:pt modelId="{92BCA81A-B7D1-4804-BD57-5712B4949003}" type="pres">
      <dgm:prSet presAssocID="{7080D2DA-25D6-4251-8A87-DE7C13A92D3F}" presName="process" presStyleCnt="0"/>
      <dgm:spPr/>
    </dgm:pt>
    <dgm:pt modelId="{F17F39A9-1F4F-467C-B139-CA3B980DFB5A}" type="pres">
      <dgm:prSet presAssocID="{C3B0EE0C-8633-416D-83FD-9DE2AD9489A5}" presName="composite1" presStyleCnt="0"/>
      <dgm:spPr/>
    </dgm:pt>
    <dgm:pt modelId="{3272063E-C895-41BF-AA5F-EFB757401C60}" type="pres">
      <dgm:prSet presAssocID="{C3B0EE0C-8633-416D-83FD-9DE2AD9489A5}" presName="dummyNode1" presStyleLbl="node1" presStyleIdx="0" presStyleCnt="2"/>
      <dgm:spPr/>
    </dgm:pt>
    <dgm:pt modelId="{FD84500D-1FA6-4C14-9A43-E41AD3CA9653}" type="pres">
      <dgm:prSet presAssocID="{C3B0EE0C-8633-416D-83FD-9DE2AD9489A5}" presName="childNode1" presStyleLbl="bgAcc1" presStyleIdx="0" presStyleCnt="2" custScaleX="173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DB322-7E07-420D-BCC6-5CA2904422B8}" type="pres">
      <dgm:prSet presAssocID="{C3B0EE0C-8633-416D-83FD-9DE2AD9489A5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4C049-527F-46BA-BA19-7823806FBB60}" type="pres">
      <dgm:prSet presAssocID="{C3B0EE0C-8633-416D-83FD-9DE2AD9489A5}" presName="parentNode1" presStyleLbl="node1" presStyleIdx="0" presStyleCnt="2" custScaleX="1737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BB4F0-1FB4-4F03-9402-5A2EFCF37181}" type="pres">
      <dgm:prSet presAssocID="{C3B0EE0C-8633-416D-83FD-9DE2AD9489A5}" presName="connSite1" presStyleCnt="0"/>
      <dgm:spPr/>
    </dgm:pt>
    <dgm:pt modelId="{DC57FF60-1933-439C-821C-CB57C7046393}" type="pres">
      <dgm:prSet presAssocID="{388F14EA-B7B1-40CD-929B-3F03DCDA8CF8}" presName="Name9" presStyleLbl="sibTrans2D1" presStyleIdx="0" presStyleCnt="1" custScaleX="162210"/>
      <dgm:spPr/>
      <dgm:t>
        <a:bodyPr/>
        <a:lstStyle/>
        <a:p>
          <a:endParaRPr lang="ru-RU"/>
        </a:p>
      </dgm:t>
    </dgm:pt>
    <dgm:pt modelId="{77EF2116-AC0C-46EB-85AE-A5D946EAF7BB}" type="pres">
      <dgm:prSet presAssocID="{7129C40F-F50E-4D60-B0D9-F0C88C708D93}" presName="composite2" presStyleCnt="0"/>
      <dgm:spPr/>
    </dgm:pt>
    <dgm:pt modelId="{7C12FDCD-DB67-41EA-8E60-CF94F56C4E65}" type="pres">
      <dgm:prSet presAssocID="{7129C40F-F50E-4D60-B0D9-F0C88C708D93}" presName="dummyNode2" presStyleLbl="node1" presStyleIdx="0" presStyleCnt="2"/>
      <dgm:spPr/>
    </dgm:pt>
    <dgm:pt modelId="{F486A260-F001-4398-8DF5-46D4110B5FDA}" type="pres">
      <dgm:prSet presAssocID="{7129C40F-F50E-4D60-B0D9-F0C88C708D93}" presName="childNode2" presStyleLbl="bgAcc1" presStyleIdx="1" presStyleCnt="2" custScaleX="173748" custLinFactNeighborX="8169" custLinFactNeighborY="13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73528-255B-451E-A2DF-6665FE494754}" type="pres">
      <dgm:prSet presAssocID="{7129C40F-F50E-4D60-B0D9-F0C88C708D93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B93A0-E4FC-4832-9DEA-C0C29B4781C7}" type="pres">
      <dgm:prSet presAssocID="{7129C40F-F50E-4D60-B0D9-F0C88C708D93}" presName="parentNode2" presStyleLbl="node1" presStyleIdx="1" presStyleCnt="2" custScaleX="1737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9A513-39A3-4DC2-BEF3-6765F569C988}" type="pres">
      <dgm:prSet presAssocID="{7129C40F-F50E-4D60-B0D9-F0C88C708D93}" presName="connSite2" presStyleCnt="0"/>
      <dgm:spPr/>
    </dgm:pt>
  </dgm:ptLst>
  <dgm:cxnLst>
    <dgm:cxn modelId="{B68F3787-62EE-47F5-BA58-DBB1D611590C}" type="presOf" srcId="{74450645-A5D8-4064-80CC-9B392D2CC653}" destId="{BB273528-255B-451E-A2DF-6665FE494754}" srcOrd="1" destOrd="0" presId="urn:microsoft.com/office/officeart/2005/8/layout/hProcess4"/>
    <dgm:cxn modelId="{F153AA5B-FB72-40B9-879A-79E1E3E8EDE3}" type="presOf" srcId="{FE971355-FF1F-4EFA-8D28-22D8BDB71A37}" destId="{6E5DB322-7E07-420D-BCC6-5CA2904422B8}" srcOrd="1" destOrd="0" presId="urn:microsoft.com/office/officeart/2005/8/layout/hProcess4"/>
    <dgm:cxn modelId="{EF48A56E-2EC9-4F81-B5F8-456B43C711B5}" srcId="{7080D2DA-25D6-4251-8A87-DE7C13A92D3F}" destId="{C3B0EE0C-8633-416D-83FD-9DE2AD9489A5}" srcOrd="0" destOrd="0" parTransId="{711B88A0-40F1-4AF9-8F0D-C5EF14382957}" sibTransId="{388F14EA-B7B1-40CD-929B-3F03DCDA8CF8}"/>
    <dgm:cxn modelId="{F42E695E-0B99-4098-A0D7-2A436FDB9B9C}" type="presOf" srcId="{74450645-A5D8-4064-80CC-9B392D2CC653}" destId="{F486A260-F001-4398-8DF5-46D4110B5FDA}" srcOrd="0" destOrd="0" presId="urn:microsoft.com/office/officeart/2005/8/layout/hProcess4"/>
    <dgm:cxn modelId="{41BCE3EC-9CEA-4274-B600-5B5146066606}" type="presOf" srcId="{7080D2DA-25D6-4251-8A87-DE7C13A92D3F}" destId="{AFB05678-8792-4375-9EA8-2379408BB597}" srcOrd="0" destOrd="0" presId="urn:microsoft.com/office/officeart/2005/8/layout/hProcess4"/>
    <dgm:cxn modelId="{5658F84E-C1D6-45FD-B5AA-B588FF09C8A7}" type="presOf" srcId="{7129C40F-F50E-4D60-B0D9-F0C88C708D93}" destId="{280B93A0-E4FC-4832-9DEA-C0C29B4781C7}" srcOrd="0" destOrd="0" presId="urn:microsoft.com/office/officeart/2005/8/layout/hProcess4"/>
    <dgm:cxn modelId="{DBC47237-C096-4AC9-9838-926AB021B716}" type="presOf" srcId="{C3B0EE0C-8633-416D-83FD-9DE2AD9489A5}" destId="{90A4C049-527F-46BA-BA19-7823806FBB60}" srcOrd="0" destOrd="0" presId="urn:microsoft.com/office/officeart/2005/8/layout/hProcess4"/>
    <dgm:cxn modelId="{8011C835-515C-4177-890A-35F947714B53}" srcId="{7080D2DA-25D6-4251-8A87-DE7C13A92D3F}" destId="{7129C40F-F50E-4D60-B0D9-F0C88C708D93}" srcOrd="1" destOrd="0" parTransId="{543606AE-1175-4235-AA21-B10D9330015C}" sibTransId="{CC5CFC7F-A7D0-4978-A4A1-C05A4B535C0F}"/>
    <dgm:cxn modelId="{76249D9F-E8FA-42FF-BD96-CC1D508167FC}" srcId="{7129C40F-F50E-4D60-B0D9-F0C88C708D93}" destId="{74450645-A5D8-4064-80CC-9B392D2CC653}" srcOrd="0" destOrd="0" parTransId="{7DDCD42E-229D-4FB9-B072-A0618858E9CB}" sibTransId="{40062377-EA9C-4BAA-A5D5-821595D59571}"/>
    <dgm:cxn modelId="{89E1B4FA-5562-46A7-8FA7-AFC997A204F8}" srcId="{C3B0EE0C-8633-416D-83FD-9DE2AD9489A5}" destId="{FE971355-FF1F-4EFA-8D28-22D8BDB71A37}" srcOrd="0" destOrd="0" parTransId="{0C3449A6-6F78-4103-8C9D-45D9BDEB150D}" sibTransId="{6E388A3C-E3F1-4F72-8D3F-CC59B66D6BC5}"/>
    <dgm:cxn modelId="{572379EB-9669-4D43-AF7C-717BE3EB79F9}" type="presOf" srcId="{FE971355-FF1F-4EFA-8D28-22D8BDB71A37}" destId="{FD84500D-1FA6-4C14-9A43-E41AD3CA9653}" srcOrd="0" destOrd="0" presId="urn:microsoft.com/office/officeart/2005/8/layout/hProcess4"/>
    <dgm:cxn modelId="{A16D5AAB-E8A4-4AE6-8642-8CBDFAFBBEF2}" type="presOf" srcId="{388F14EA-B7B1-40CD-929B-3F03DCDA8CF8}" destId="{DC57FF60-1933-439C-821C-CB57C7046393}" srcOrd="0" destOrd="0" presId="urn:microsoft.com/office/officeart/2005/8/layout/hProcess4"/>
    <dgm:cxn modelId="{D68A083F-3247-44F9-BE04-6C1CBB4753EA}" type="presParOf" srcId="{AFB05678-8792-4375-9EA8-2379408BB597}" destId="{BF100294-62F4-499B-96A3-E2BE5C68D6A6}" srcOrd="0" destOrd="0" presId="urn:microsoft.com/office/officeart/2005/8/layout/hProcess4"/>
    <dgm:cxn modelId="{01A70706-20FE-4640-9A4F-C036027664C9}" type="presParOf" srcId="{AFB05678-8792-4375-9EA8-2379408BB597}" destId="{37325759-F622-4613-9C0F-760ACD136DCA}" srcOrd="1" destOrd="0" presId="urn:microsoft.com/office/officeart/2005/8/layout/hProcess4"/>
    <dgm:cxn modelId="{B73F3AD7-7E1E-45F7-8D79-899ED23B3FD7}" type="presParOf" srcId="{AFB05678-8792-4375-9EA8-2379408BB597}" destId="{92BCA81A-B7D1-4804-BD57-5712B4949003}" srcOrd="2" destOrd="0" presId="urn:microsoft.com/office/officeart/2005/8/layout/hProcess4"/>
    <dgm:cxn modelId="{63C85883-1B9B-4276-AA49-CBE4363E452D}" type="presParOf" srcId="{92BCA81A-B7D1-4804-BD57-5712B4949003}" destId="{F17F39A9-1F4F-467C-B139-CA3B980DFB5A}" srcOrd="0" destOrd="0" presId="urn:microsoft.com/office/officeart/2005/8/layout/hProcess4"/>
    <dgm:cxn modelId="{89E33ADB-F688-4361-975D-25D036F07946}" type="presParOf" srcId="{F17F39A9-1F4F-467C-B139-CA3B980DFB5A}" destId="{3272063E-C895-41BF-AA5F-EFB757401C60}" srcOrd="0" destOrd="0" presId="urn:microsoft.com/office/officeart/2005/8/layout/hProcess4"/>
    <dgm:cxn modelId="{322F5F03-E302-4A3B-AD4A-AB72A6D4F74D}" type="presParOf" srcId="{F17F39A9-1F4F-467C-B139-CA3B980DFB5A}" destId="{FD84500D-1FA6-4C14-9A43-E41AD3CA9653}" srcOrd="1" destOrd="0" presId="urn:microsoft.com/office/officeart/2005/8/layout/hProcess4"/>
    <dgm:cxn modelId="{14FF6C4D-C5D4-4B46-AD6B-82B113F8F73A}" type="presParOf" srcId="{F17F39A9-1F4F-467C-B139-CA3B980DFB5A}" destId="{6E5DB322-7E07-420D-BCC6-5CA2904422B8}" srcOrd="2" destOrd="0" presId="urn:microsoft.com/office/officeart/2005/8/layout/hProcess4"/>
    <dgm:cxn modelId="{F2766E9B-37E2-44D5-8D98-456B3C1B352F}" type="presParOf" srcId="{F17F39A9-1F4F-467C-B139-CA3B980DFB5A}" destId="{90A4C049-527F-46BA-BA19-7823806FBB60}" srcOrd="3" destOrd="0" presId="urn:microsoft.com/office/officeart/2005/8/layout/hProcess4"/>
    <dgm:cxn modelId="{B61AC8EE-DCDD-418D-83E6-D6992A0F71CF}" type="presParOf" srcId="{F17F39A9-1F4F-467C-B139-CA3B980DFB5A}" destId="{D63BB4F0-1FB4-4F03-9402-5A2EFCF37181}" srcOrd="4" destOrd="0" presId="urn:microsoft.com/office/officeart/2005/8/layout/hProcess4"/>
    <dgm:cxn modelId="{399B49AA-9333-4186-97F2-9B5BBAD3AC58}" type="presParOf" srcId="{92BCA81A-B7D1-4804-BD57-5712B4949003}" destId="{DC57FF60-1933-439C-821C-CB57C7046393}" srcOrd="1" destOrd="0" presId="urn:microsoft.com/office/officeart/2005/8/layout/hProcess4"/>
    <dgm:cxn modelId="{E68879A7-F191-4787-AAA5-A8EC16E7B23B}" type="presParOf" srcId="{92BCA81A-B7D1-4804-BD57-5712B4949003}" destId="{77EF2116-AC0C-46EB-85AE-A5D946EAF7BB}" srcOrd="2" destOrd="0" presId="urn:microsoft.com/office/officeart/2005/8/layout/hProcess4"/>
    <dgm:cxn modelId="{B2DFB831-33EB-4856-98E3-E97F148BCC28}" type="presParOf" srcId="{77EF2116-AC0C-46EB-85AE-A5D946EAF7BB}" destId="{7C12FDCD-DB67-41EA-8E60-CF94F56C4E65}" srcOrd="0" destOrd="0" presId="urn:microsoft.com/office/officeart/2005/8/layout/hProcess4"/>
    <dgm:cxn modelId="{1BDE5E9D-7090-480C-A1DF-DEC760EE8984}" type="presParOf" srcId="{77EF2116-AC0C-46EB-85AE-A5D946EAF7BB}" destId="{F486A260-F001-4398-8DF5-46D4110B5FDA}" srcOrd="1" destOrd="0" presId="urn:microsoft.com/office/officeart/2005/8/layout/hProcess4"/>
    <dgm:cxn modelId="{0B545988-AB37-444E-A1ED-55892A29ABD4}" type="presParOf" srcId="{77EF2116-AC0C-46EB-85AE-A5D946EAF7BB}" destId="{BB273528-255B-451E-A2DF-6665FE494754}" srcOrd="2" destOrd="0" presId="urn:microsoft.com/office/officeart/2005/8/layout/hProcess4"/>
    <dgm:cxn modelId="{3FCEFCD4-91D1-4FCB-A5D5-19131F9884EC}" type="presParOf" srcId="{77EF2116-AC0C-46EB-85AE-A5D946EAF7BB}" destId="{280B93A0-E4FC-4832-9DEA-C0C29B4781C7}" srcOrd="3" destOrd="0" presId="urn:microsoft.com/office/officeart/2005/8/layout/hProcess4"/>
    <dgm:cxn modelId="{C258866B-975C-4B82-935D-5A043BF0B7BA}" type="presParOf" srcId="{77EF2116-AC0C-46EB-85AE-A5D946EAF7BB}" destId="{BF99A513-39A3-4DC2-BEF3-6765F569C98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80D2DA-25D6-4251-8A87-DE7C13A92D3F}" type="doc">
      <dgm:prSet loTypeId="urn:microsoft.com/office/officeart/2005/8/layout/hProcess4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C3B0EE0C-8633-416D-83FD-9DE2AD9489A5}">
      <dgm:prSet phldrT="[Текст]"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B88A0-40F1-4AF9-8F0D-C5EF14382957}" type="parTrans" cxnId="{EF48A56E-2EC9-4F81-B5F8-456B43C711B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8F14EA-B7B1-40CD-929B-3F03DCDA8CF8}" type="sibTrans" cxnId="{EF48A56E-2EC9-4F81-B5F8-456B43C711B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A8B3D8-0249-4CAC-9BB4-EBD971AC88D0}">
      <dgm:prSet phldrT="[Текст]" custT="1"/>
      <dgm:spPr/>
      <dgm:t>
        <a:bodyPr/>
        <a:lstStyle/>
        <a:p>
          <a:r>
            <a:rPr lang="ru-RU" sz="2400" b="0" dirty="0" smtClean="0">
              <a:latin typeface="Arial" panose="020B0604020202020204" pitchFamily="34" charset="0"/>
              <a:cs typeface="Arial" panose="020B0604020202020204" pitchFamily="34" charset="0"/>
            </a:rPr>
            <a:t>129,0</a:t>
          </a:r>
          <a:endParaRPr lang="ru-RU" sz="2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69802E-FBB8-4DEA-B64E-A631ACABF7B2}" type="parTrans" cxnId="{DCF6FF3B-A3D2-48FC-9117-BFAD1625F44B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7A22A8-BDF0-4B00-BD93-E253BE03F56D}" type="sibTrans" cxnId="{DCF6FF3B-A3D2-48FC-9117-BFAD1625F44B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29C40F-F50E-4D60-B0D9-F0C88C708D93}">
      <dgm:prSet phldrT="[Текст]" custT="1"/>
      <dgm:spPr/>
      <dgm:t>
        <a:bodyPr/>
        <a:lstStyle/>
        <a:p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Темп, %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3606AE-1175-4235-AA21-B10D9330015C}" type="parTrans" cxnId="{8011C835-515C-4177-890A-35F947714B5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CFC7F-A7D0-4978-A4A1-C05A4B535C0F}" type="sibTrans" cxnId="{8011C835-515C-4177-890A-35F947714B5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450645-A5D8-4064-80CC-9B392D2CC653}">
      <dgm:prSet phldrT="[Текст]" custT="1"/>
      <dgm:spPr/>
      <dgm:t>
        <a:bodyPr/>
        <a:lstStyle/>
        <a:p>
          <a:r>
            <a:rPr lang="ru-RU" sz="2400" b="0" dirty="0" smtClean="0">
              <a:latin typeface="Arial" panose="020B0604020202020204" pitchFamily="34" charset="0"/>
              <a:cs typeface="Arial" panose="020B0604020202020204" pitchFamily="34" charset="0"/>
            </a:rPr>
            <a:t>93,6</a:t>
          </a:r>
          <a:endParaRPr lang="ru-RU" sz="2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CD42E-229D-4FB9-B072-A0618858E9CB}" type="parTrans" cxnId="{76249D9F-E8FA-42FF-BD96-CC1D508167F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062377-EA9C-4BAA-A5D5-821595D59571}" type="sibTrans" cxnId="{76249D9F-E8FA-42FF-BD96-CC1D508167F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05678-8792-4375-9EA8-2379408BB597}" type="pres">
      <dgm:prSet presAssocID="{7080D2DA-25D6-4251-8A87-DE7C13A92D3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00294-62F4-499B-96A3-E2BE5C68D6A6}" type="pres">
      <dgm:prSet presAssocID="{7080D2DA-25D6-4251-8A87-DE7C13A92D3F}" presName="tSp" presStyleCnt="0"/>
      <dgm:spPr/>
    </dgm:pt>
    <dgm:pt modelId="{37325759-F622-4613-9C0F-760ACD136DCA}" type="pres">
      <dgm:prSet presAssocID="{7080D2DA-25D6-4251-8A87-DE7C13A92D3F}" presName="bSp" presStyleCnt="0"/>
      <dgm:spPr/>
    </dgm:pt>
    <dgm:pt modelId="{92BCA81A-B7D1-4804-BD57-5712B4949003}" type="pres">
      <dgm:prSet presAssocID="{7080D2DA-25D6-4251-8A87-DE7C13A92D3F}" presName="process" presStyleCnt="0"/>
      <dgm:spPr/>
    </dgm:pt>
    <dgm:pt modelId="{F17F39A9-1F4F-467C-B139-CA3B980DFB5A}" type="pres">
      <dgm:prSet presAssocID="{C3B0EE0C-8633-416D-83FD-9DE2AD9489A5}" presName="composite1" presStyleCnt="0"/>
      <dgm:spPr/>
    </dgm:pt>
    <dgm:pt modelId="{3272063E-C895-41BF-AA5F-EFB757401C60}" type="pres">
      <dgm:prSet presAssocID="{C3B0EE0C-8633-416D-83FD-9DE2AD9489A5}" presName="dummyNode1" presStyleLbl="node1" presStyleIdx="0" presStyleCnt="2"/>
      <dgm:spPr/>
    </dgm:pt>
    <dgm:pt modelId="{FD84500D-1FA6-4C14-9A43-E41AD3CA9653}" type="pres">
      <dgm:prSet presAssocID="{C3B0EE0C-8633-416D-83FD-9DE2AD9489A5}" presName="childNode1" presStyleLbl="bgAcc1" presStyleIdx="0" presStyleCnt="2" custScaleX="173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DB322-7E07-420D-BCC6-5CA2904422B8}" type="pres">
      <dgm:prSet presAssocID="{C3B0EE0C-8633-416D-83FD-9DE2AD9489A5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4C049-527F-46BA-BA19-7823806FBB60}" type="pres">
      <dgm:prSet presAssocID="{C3B0EE0C-8633-416D-83FD-9DE2AD9489A5}" presName="parentNode1" presStyleLbl="node1" presStyleIdx="0" presStyleCnt="2" custScaleX="1737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BB4F0-1FB4-4F03-9402-5A2EFCF37181}" type="pres">
      <dgm:prSet presAssocID="{C3B0EE0C-8633-416D-83FD-9DE2AD9489A5}" presName="connSite1" presStyleCnt="0"/>
      <dgm:spPr/>
    </dgm:pt>
    <dgm:pt modelId="{DC57FF60-1933-439C-821C-CB57C7046393}" type="pres">
      <dgm:prSet presAssocID="{388F14EA-B7B1-40CD-929B-3F03DCDA8CF8}" presName="Name9" presStyleLbl="sibTrans2D1" presStyleIdx="0" presStyleCnt="1" custScaleX="162210"/>
      <dgm:spPr/>
      <dgm:t>
        <a:bodyPr/>
        <a:lstStyle/>
        <a:p>
          <a:endParaRPr lang="ru-RU"/>
        </a:p>
      </dgm:t>
    </dgm:pt>
    <dgm:pt modelId="{77EF2116-AC0C-46EB-85AE-A5D946EAF7BB}" type="pres">
      <dgm:prSet presAssocID="{7129C40F-F50E-4D60-B0D9-F0C88C708D93}" presName="composite2" presStyleCnt="0"/>
      <dgm:spPr/>
    </dgm:pt>
    <dgm:pt modelId="{7C12FDCD-DB67-41EA-8E60-CF94F56C4E65}" type="pres">
      <dgm:prSet presAssocID="{7129C40F-F50E-4D60-B0D9-F0C88C708D93}" presName="dummyNode2" presStyleLbl="node1" presStyleIdx="0" presStyleCnt="2"/>
      <dgm:spPr/>
    </dgm:pt>
    <dgm:pt modelId="{F486A260-F001-4398-8DF5-46D4110B5FDA}" type="pres">
      <dgm:prSet presAssocID="{7129C40F-F50E-4D60-B0D9-F0C88C708D93}" presName="childNode2" presStyleLbl="bgAcc1" presStyleIdx="1" presStyleCnt="2" custScaleX="173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73528-255B-451E-A2DF-6665FE494754}" type="pres">
      <dgm:prSet presAssocID="{7129C40F-F50E-4D60-B0D9-F0C88C708D93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B93A0-E4FC-4832-9DEA-C0C29B4781C7}" type="pres">
      <dgm:prSet presAssocID="{7129C40F-F50E-4D60-B0D9-F0C88C708D93}" presName="parentNode2" presStyleLbl="node1" presStyleIdx="1" presStyleCnt="2" custScaleX="1737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9A513-39A3-4DC2-BEF3-6765F569C988}" type="pres">
      <dgm:prSet presAssocID="{7129C40F-F50E-4D60-B0D9-F0C88C708D93}" presName="connSite2" presStyleCnt="0"/>
      <dgm:spPr/>
    </dgm:pt>
  </dgm:ptLst>
  <dgm:cxnLst>
    <dgm:cxn modelId="{C2EEB9C4-47BE-499B-A231-63235250B7DB}" type="presOf" srcId="{74450645-A5D8-4064-80CC-9B392D2CC653}" destId="{F486A260-F001-4398-8DF5-46D4110B5FDA}" srcOrd="0" destOrd="0" presId="urn:microsoft.com/office/officeart/2005/8/layout/hProcess4"/>
    <dgm:cxn modelId="{6EC3AAE3-0C2B-4160-8F27-A224088537E6}" type="presOf" srcId="{7080D2DA-25D6-4251-8A87-DE7C13A92D3F}" destId="{AFB05678-8792-4375-9EA8-2379408BB597}" srcOrd="0" destOrd="0" presId="urn:microsoft.com/office/officeart/2005/8/layout/hProcess4"/>
    <dgm:cxn modelId="{FC3FD352-A6C3-4AB8-9FE0-BD68AAA174A8}" type="presOf" srcId="{388F14EA-B7B1-40CD-929B-3F03DCDA8CF8}" destId="{DC57FF60-1933-439C-821C-CB57C7046393}" srcOrd="0" destOrd="0" presId="urn:microsoft.com/office/officeart/2005/8/layout/hProcess4"/>
    <dgm:cxn modelId="{EF48A56E-2EC9-4F81-B5F8-456B43C711B5}" srcId="{7080D2DA-25D6-4251-8A87-DE7C13A92D3F}" destId="{C3B0EE0C-8633-416D-83FD-9DE2AD9489A5}" srcOrd="0" destOrd="0" parTransId="{711B88A0-40F1-4AF9-8F0D-C5EF14382957}" sibTransId="{388F14EA-B7B1-40CD-929B-3F03DCDA8CF8}"/>
    <dgm:cxn modelId="{4D014520-9620-47A1-B970-B32C4D5CE0F3}" type="presOf" srcId="{7129C40F-F50E-4D60-B0D9-F0C88C708D93}" destId="{280B93A0-E4FC-4832-9DEA-C0C29B4781C7}" srcOrd="0" destOrd="0" presId="urn:microsoft.com/office/officeart/2005/8/layout/hProcess4"/>
    <dgm:cxn modelId="{6A5A7155-1F4B-440D-ADCD-888BEB2E09EB}" type="presOf" srcId="{C3B0EE0C-8633-416D-83FD-9DE2AD9489A5}" destId="{90A4C049-527F-46BA-BA19-7823806FBB60}" srcOrd="0" destOrd="0" presId="urn:microsoft.com/office/officeart/2005/8/layout/hProcess4"/>
    <dgm:cxn modelId="{DCF6FF3B-A3D2-48FC-9117-BFAD1625F44B}" srcId="{C3B0EE0C-8633-416D-83FD-9DE2AD9489A5}" destId="{ECA8B3D8-0249-4CAC-9BB4-EBD971AC88D0}" srcOrd="0" destOrd="0" parTransId="{9F69802E-FBB8-4DEA-B64E-A631ACABF7B2}" sibTransId="{237A22A8-BDF0-4B00-BD93-E253BE03F56D}"/>
    <dgm:cxn modelId="{9D5DD254-274A-4093-9710-43EEB3CE763F}" type="presOf" srcId="{74450645-A5D8-4064-80CC-9B392D2CC653}" destId="{BB273528-255B-451E-A2DF-6665FE494754}" srcOrd="1" destOrd="0" presId="urn:microsoft.com/office/officeart/2005/8/layout/hProcess4"/>
    <dgm:cxn modelId="{8011C835-515C-4177-890A-35F947714B53}" srcId="{7080D2DA-25D6-4251-8A87-DE7C13A92D3F}" destId="{7129C40F-F50E-4D60-B0D9-F0C88C708D93}" srcOrd="1" destOrd="0" parTransId="{543606AE-1175-4235-AA21-B10D9330015C}" sibTransId="{CC5CFC7F-A7D0-4978-A4A1-C05A4B535C0F}"/>
    <dgm:cxn modelId="{C2AC5726-3E57-4A6F-8F76-172EF0884A33}" type="presOf" srcId="{ECA8B3D8-0249-4CAC-9BB4-EBD971AC88D0}" destId="{FD84500D-1FA6-4C14-9A43-E41AD3CA9653}" srcOrd="0" destOrd="0" presId="urn:microsoft.com/office/officeart/2005/8/layout/hProcess4"/>
    <dgm:cxn modelId="{06F2F97F-8A2A-429A-9E46-AA3B7396C37A}" type="presOf" srcId="{ECA8B3D8-0249-4CAC-9BB4-EBD971AC88D0}" destId="{6E5DB322-7E07-420D-BCC6-5CA2904422B8}" srcOrd="1" destOrd="0" presId="urn:microsoft.com/office/officeart/2005/8/layout/hProcess4"/>
    <dgm:cxn modelId="{76249D9F-E8FA-42FF-BD96-CC1D508167FC}" srcId="{7129C40F-F50E-4D60-B0D9-F0C88C708D93}" destId="{74450645-A5D8-4064-80CC-9B392D2CC653}" srcOrd="0" destOrd="0" parTransId="{7DDCD42E-229D-4FB9-B072-A0618858E9CB}" sibTransId="{40062377-EA9C-4BAA-A5D5-821595D59571}"/>
    <dgm:cxn modelId="{BDDB2477-190E-4F58-8229-85876A3CEE11}" type="presParOf" srcId="{AFB05678-8792-4375-9EA8-2379408BB597}" destId="{BF100294-62F4-499B-96A3-E2BE5C68D6A6}" srcOrd="0" destOrd="0" presId="urn:microsoft.com/office/officeart/2005/8/layout/hProcess4"/>
    <dgm:cxn modelId="{78866561-FEFA-4E2D-BE36-0554A2E702A5}" type="presParOf" srcId="{AFB05678-8792-4375-9EA8-2379408BB597}" destId="{37325759-F622-4613-9C0F-760ACD136DCA}" srcOrd="1" destOrd="0" presId="urn:microsoft.com/office/officeart/2005/8/layout/hProcess4"/>
    <dgm:cxn modelId="{FF36A170-B52F-42E9-AF5B-005C4CA5E75A}" type="presParOf" srcId="{AFB05678-8792-4375-9EA8-2379408BB597}" destId="{92BCA81A-B7D1-4804-BD57-5712B4949003}" srcOrd="2" destOrd="0" presId="urn:microsoft.com/office/officeart/2005/8/layout/hProcess4"/>
    <dgm:cxn modelId="{F8468160-7953-4980-9AC3-717C62AB639C}" type="presParOf" srcId="{92BCA81A-B7D1-4804-BD57-5712B4949003}" destId="{F17F39A9-1F4F-467C-B139-CA3B980DFB5A}" srcOrd="0" destOrd="0" presId="urn:microsoft.com/office/officeart/2005/8/layout/hProcess4"/>
    <dgm:cxn modelId="{2924A12A-97F6-4C28-9F20-6B431A6781EE}" type="presParOf" srcId="{F17F39A9-1F4F-467C-B139-CA3B980DFB5A}" destId="{3272063E-C895-41BF-AA5F-EFB757401C60}" srcOrd="0" destOrd="0" presId="urn:microsoft.com/office/officeart/2005/8/layout/hProcess4"/>
    <dgm:cxn modelId="{BAF4E225-91D3-4335-BB2F-7A24C1B1761C}" type="presParOf" srcId="{F17F39A9-1F4F-467C-B139-CA3B980DFB5A}" destId="{FD84500D-1FA6-4C14-9A43-E41AD3CA9653}" srcOrd="1" destOrd="0" presId="urn:microsoft.com/office/officeart/2005/8/layout/hProcess4"/>
    <dgm:cxn modelId="{1BE87A1E-EE91-4EED-862C-3E76C06A601E}" type="presParOf" srcId="{F17F39A9-1F4F-467C-B139-CA3B980DFB5A}" destId="{6E5DB322-7E07-420D-BCC6-5CA2904422B8}" srcOrd="2" destOrd="0" presId="urn:microsoft.com/office/officeart/2005/8/layout/hProcess4"/>
    <dgm:cxn modelId="{91BD2573-EB8A-4376-86C0-CF3619329608}" type="presParOf" srcId="{F17F39A9-1F4F-467C-B139-CA3B980DFB5A}" destId="{90A4C049-527F-46BA-BA19-7823806FBB60}" srcOrd="3" destOrd="0" presId="urn:microsoft.com/office/officeart/2005/8/layout/hProcess4"/>
    <dgm:cxn modelId="{08CC1AE6-E13D-4368-B173-793DDD45EAEB}" type="presParOf" srcId="{F17F39A9-1F4F-467C-B139-CA3B980DFB5A}" destId="{D63BB4F0-1FB4-4F03-9402-5A2EFCF37181}" srcOrd="4" destOrd="0" presId="urn:microsoft.com/office/officeart/2005/8/layout/hProcess4"/>
    <dgm:cxn modelId="{CF72EDC7-E2B3-404B-84B3-6A68B6A4AA9C}" type="presParOf" srcId="{92BCA81A-B7D1-4804-BD57-5712B4949003}" destId="{DC57FF60-1933-439C-821C-CB57C7046393}" srcOrd="1" destOrd="0" presId="urn:microsoft.com/office/officeart/2005/8/layout/hProcess4"/>
    <dgm:cxn modelId="{3ABC080D-79DB-40C5-B1A6-8FF383ADF9E5}" type="presParOf" srcId="{92BCA81A-B7D1-4804-BD57-5712B4949003}" destId="{77EF2116-AC0C-46EB-85AE-A5D946EAF7BB}" srcOrd="2" destOrd="0" presId="urn:microsoft.com/office/officeart/2005/8/layout/hProcess4"/>
    <dgm:cxn modelId="{B62893FC-BDA6-419F-9914-0F6828CBC280}" type="presParOf" srcId="{77EF2116-AC0C-46EB-85AE-A5D946EAF7BB}" destId="{7C12FDCD-DB67-41EA-8E60-CF94F56C4E65}" srcOrd="0" destOrd="0" presId="urn:microsoft.com/office/officeart/2005/8/layout/hProcess4"/>
    <dgm:cxn modelId="{FBE79402-A508-47D8-99A6-9E4229083CD1}" type="presParOf" srcId="{77EF2116-AC0C-46EB-85AE-A5D946EAF7BB}" destId="{F486A260-F001-4398-8DF5-46D4110B5FDA}" srcOrd="1" destOrd="0" presId="urn:microsoft.com/office/officeart/2005/8/layout/hProcess4"/>
    <dgm:cxn modelId="{ADD6793B-0D5B-4AAE-81C0-1BE97877F256}" type="presParOf" srcId="{77EF2116-AC0C-46EB-85AE-A5D946EAF7BB}" destId="{BB273528-255B-451E-A2DF-6665FE494754}" srcOrd="2" destOrd="0" presId="urn:microsoft.com/office/officeart/2005/8/layout/hProcess4"/>
    <dgm:cxn modelId="{53262E79-FB9B-447D-B4F6-17A87DC55898}" type="presParOf" srcId="{77EF2116-AC0C-46EB-85AE-A5D946EAF7BB}" destId="{280B93A0-E4FC-4832-9DEA-C0C29B4781C7}" srcOrd="3" destOrd="0" presId="urn:microsoft.com/office/officeart/2005/8/layout/hProcess4"/>
    <dgm:cxn modelId="{0FBEF1BE-D405-43D9-AD4D-2AD4C7F39B43}" type="presParOf" srcId="{77EF2116-AC0C-46EB-85AE-A5D946EAF7BB}" destId="{BF99A513-39A3-4DC2-BEF3-6765F569C98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80D2DA-25D6-4251-8A87-DE7C13A92D3F}" type="doc">
      <dgm:prSet loTypeId="urn:microsoft.com/office/officeart/2005/8/layout/hProcess4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C3B0EE0C-8633-416D-83FD-9DE2AD9489A5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Произведено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B88A0-40F1-4AF9-8F0D-C5EF14382957}" type="parTrans" cxnId="{EF48A56E-2EC9-4F81-B5F8-456B43C711B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8F14EA-B7B1-40CD-929B-3F03DCDA8CF8}" type="sibTrans" cxnId="{EF48A56E-2EC9-4F81-B5F8-456B43C711B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A8B3D8-0249-4CAC-9BB4-EBD971AC88D0}">
      <dgm:prSet phldrT="[Текст]" custT="1"/>
      <dgm:spPr/>
      <dgm:t>
        <a:bodyPr/>
        <a:lstStyle/>
        <a:p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685,5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69802E-FBB8-4DEA-B64E-A631ACABF7B2}" type="parTrans" cxnId="{DCF6FF3B-A3D2-48FC-9117-BFAD1625F44B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7A22A8-BDF0-4B00-BD93-E253BE03F56D}" type="sibTrans" cxnId="{DCF6FF3B-A3D2-48FC-9117-BFAD1625F44B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29C40F-F50E-4D60-B0D9-F0C88C708D93}">
      <dgm:prSet phldrT="[Текст]" custT="1"/>
      <dgm:spPr/>
      <dgm:t>
        <a:bodyPr/>
        <a:lstStyle/>
        <a:p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Темп, %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3606AE-1175-4235-AA21-B10D9330015C}" type="parTrans" cxnId="{8011C835-515C-4177-890A-35F947714B5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CFC7F-A7D0-4978-A4A1-C05A4B535C0F}" type="sibTrans" cxnId="{8011C835-515C-4177-890A-35F947714B5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450645-A5D8-4064-80CC-9B392D2CC653}">
      <dgm:prSet phldrT="[Текст]" custT="1"/>
      <dgm:spPr/>
      <dgm:t>
        <a:bodyPr/>
        <a:lstStyle/>
        <a:p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100,1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CD42E-229D-4FB9-B072-A0618858E9CB}" type="parTrans" cxnId="{76249D9F-E8FA-42FF-BD96-CC1D508167F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062377-EA9C-4BAA-A5D5-821595D59571}" type="sibTrans" cxnId="{76249D9F-E8FA-42FF-BD96-CC1D508167F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05678-8792-4375-9EA8-2379408BB597}" type="pres">
      <dgm:prSet presAssocID="{7080D2DA-25D6-4251-8A87-DE7C13A92D3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00294-62F4-499B-96A3-E2BE5C68D6A6}" type="pres">
      <dgm:prSet presAssocID="{7080D2DA-25D6-4251-8A87-DE7C13A92D3F}" presName="tSp" presStyleCnt="0"/>
      <dgm:spPr/>
    </dgm:pt>
    <dgm:pt modelId="{37325759-F622-4613-9C0F-760ACD136DCA}" type="pres">
      <dgm:prSet presAssocID="{7080D2DA-25D6-4251-8A87-DE7C13A92D3F}" presName="bSp" presStyleCnt="0"/>
      <dgm:spPr/>
    </dgm:pt>
    <dgm:pt modelId="{92BCA81A-B7D1-4804-BD57-5712B4949003}" type="pres">
      <dgm:prSet presAssocID="{7080D2DA-25D6-4251-8A87-DE7C13A92D3F}" presName="process" presStyleCnt="0"/>
      <dgm:spPr/>
    </dgm:pt>
    <dgm:pt modelId="{F17F39A9-1F4F-467C-B139-CA3B980DFB5A}" type="pres">
      <dgm:prSet presAssocID="{C3B0EE0C-8633-416D-83FD-9DE2AD9489A5}" presName="composite1" presStyleCnt="0"/>
      <dgm:spPr/>
    </dgm:pt>
    <dgm:pt modelId="{3272063E-C895-41BF-AA5F-EFB757401C60}" type="pres">
      <dgm:prSet presAssocID="{C3B0EE0C-8633-416D-83FD-9DE2AD9489A5}" presName="dummyNode1" presStyleLbl="node1" presStyleIdx="0" presStyleCnt="2"/>
      <dgm:spPr/>
    </dgm:pt>
    <dgm:pt modelId="{FD84500D-1FA6-4C14-9A43-E41AD3CA9653}" type="pres">
      <dgm:prSet presAssocID="{C3B0EE0C-8633-416D-83FD-9DE2AD9489A5}" presName="childNode1" presStyleLbl="bgAcc1" presStyleIdx="0" presStyleCnt="2" custScaleX="173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DB322-7E07-420D-BCC6-5CA2904422B8}" type="pres">
      <dgm:prSet presAssocID="{C3B0EE0C-8633-416D-83FD-9DE2AD9489A5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4C049-527F-46BA-BA19-7823806FBB60}" type="pres">
      <dgm:prSet presAssocID="{C3B0EE0C-8633-416D-83FD-9DE2AD9489A5}" presName="parentNode1" presStyleLbl="node1" presStyleIdx="0" presStyleCnt="2" custScaleX="1737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BB4F0-1FB4-4F03-9402-5A2EFCF37181}" type="pres">
      <dgm:prSet presAssocID="{C3B0EE0C-8633-416D-83FD-9DE2AD9489A5}" presName="connSite1" presStyleCnt="0"/>
      <dgm:spPr/>
    </dgm:pt>
    <dgm:pt modelId="{DC57FF60-1933-439C-821C-CB57C7046393}" type="pres">
      <dgm:prSet presAssocID="{388F14EA-B7B1-40CD-929B-3F03DCDA8CF8}" presName="Name9" presStyleLbl="sibTrans2D1" presStyleIdx="0" presStyleCnt="1" custScaleX="162210"/>
      <dgm:spPr/>
      <dgm:t>
        <a:bodyPr/>
        <a:lstStyle/>
        <a:p>
          <a:endParaRPr lang="ru-RU"/>
        </a:p>
      </dgm:t>
    </dgm:pt>
    <dgm:pt modelId="{77EF2116-AC0C-46EB-85AE-A5D946EAF7BB}" type="pres">
      <dgm:prSet presAssocID="{7129C40F-F50E-4D60-B0D9-F0C88C708D93}" presName="composite2" presStyleCnt="0"/>
      <dgm:spPr/>
    </dgm:pt>
    <dgm:pt modelId="{7C12FDCD-DB67-41EA-8E60-CF94F56C4E65}" type="pres">
      <dgm:prSet presAssocID="{7129C40F-F50E-4D60-B0D9-F0C88C708D93}" presName="dummyNode2" presStyleLbl="node1" presStyleIdx="0" presStyleCnt="2"/>
      <dgm:spPr/>
    </dgm:pt>
    <dgm:pt modelId="{F486A260-F001-4398-8DF5-46D4110B5FDA}" type="pres">
      <dgm:prSet presAssocID="{7129C40F-F50E-4D60-B0D9-F0C88C708D93}" presName="childNode2" presStyleLbl="bgAcc1" presStyleIdx="1" presStyleCnt="2" custScaleX="173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73528-255B-451E-A2DF-6665FE494754}" type="pres">
      <dgm:prSet presAssocID="{7129C40F-F50E-4D60-B0D9-F0C88C708D93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B93A0-E4FC-4832-9DEA-C0C29B4781C7}" type="pres">
      <dgm:prSet presAssocID="{7129C40F-F50E-4D60-B0D9-F0C88C708D93}" presName="parentNode2" presStyleLbl="node1" presStyleIdx="1" presStyleCnt="2" custScaleX="1737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9A513-39A3-4DC2-BEF3-6765F569C988}" type="pres">
      <dgm:prSet presAssocID="{7129C40F-F50E-4D60-B0D9-F0C88C708D93}" presName="connSite2" presStyleCnt="0"/>
      <dgm:spPr/>
    </dgm:pt>
  </dgm:ptLst>
  <dgm:cxnLst>
    <dgm:cxn modelId="{89B32F83-4F05-4B97-B1DE-3302F128C219}" type="presOf" srcId="{74450645-A5D8-4064-80CC-9B392D2CC653}" destId="{F486A260-F001-4398-8DF5-46D4110B5FDA}" srcOrd="0" destOrd="0" presId="urn:microsoft.com/office/officeart/2005/8/layout/hProcess4"/>
    <dgm:cxn modelId="{EF48A56E-2EC9-4F81-B5F8-456B43C711B5}" srcId="{7080D2DA-25D6-4251-8A87-DE7C13A92D3F}" destId="{C3B0EE0C-8633-416D-83FD-9DE2AD9489A5}" srcOrd="0" destOrd="0" parTransId="{711B88A0-40F1-4AF9-8F0D-C5EF14382957}" sibTransId="{388F14EA-B7B1-40CD-929B-3F03DCDA8CF8}"/>
    <dgm:cxn modelId="{CB04E943-E572-4099-8CB3-61F970411CDB}" type="presOf" srcId="{C3B0EE0C-8633-416D-83FD-9DE2AD9489A5}" destId="{90A4C049-527F-46BA-BA19-7823806FBB60}" srcOrd="0" destOrd="0" presId="urn:microsoft.com/office/officeart/2005/8/layout/hProcess4"/>
    <dgm:cxn modelId="{DCF6FF3B-A3D2-48FC-9117-BFAD1625F44B}" srcId="{C3B0EE0C-8633-416D-83FD-9DE2AD9489A5}" destId="{ECA8B3D8-0249-4CAC-9BB4-EBD971AC88D0}" srcOrd="0" destOrd="0" parTransId="{9F69802E-FBB8-4DEA-B64E-A631ACABF7B2}" sibTransId="{237A22A8-BDF0-4B00-BD93-E253BE03F56D}"/>
    <dgm:cxn modelId="{932E1E7F-EABB-4F84-9C0D-1A4FC1A2C818}" type="presOf" srcId="{388F14EA-B7B1-40CD-929B-3F03DCDA8CF8}" destId="{DC57FF60-1933-439C-821C-CB57C7046393}" srcOrd="0" destOrd="0" presId="urn:microsoft.com/office/officeart/2005/8/layout/hProcess4"/>
    <dgm:cxn modelId="{F4C61594-64DE-406E-88E2-836F46B452D9}" type="presOf" srcId="{74450645-A5D8-4064-80CC-9B392D2CC653}" destId="{BB273528-255B-451E-A2DF-6665FE494754}" srcOrd="1" destOrd="0" presId="urn:microsoft.com/office/officeart/2005/8/layout/hProcess4"/>
    <dgm:cxn modelId="{F9373E72-B97D-4914-833C-88ED715ABCDB}" type="presOf" srcId="{ECA8B3D8-0249-4CAC-9BB4-EBD971AC88D0}" destId="{FD84500D-1FA6-4C14-9A43-E41AD3CA9653}" srcOrd="0" destOrd="0" presId="urn:microsoft.com/office/officeart/2005/8/layout/hProcess4"/>
    <dgm:cxn modelId="{C38328EF-6819-4F9B-A8C9-EF4A8D7F8FE1}" type="presOf" srcId="{7080D2DA-25D6-4251-8A87-DE7C13A92D3F}" destId="{AFB05678-8792-4375-9EA8-2379408BB597}" srcOrd="0" destOrd="0" presId="urn:microsoft.com/office/officeart/2005/8/layout/hProcess4"/>
    <dgm:cxn modelId="{70FB9B8E-9A25-4A09-A818-0EDFCD911BDE}" type="presOf" srcId="{ECA8B3D8-0249-4CAC-9BB4-EBD971AC88D0}" destId="{6E5DB322-7E07-420D-BCC6-5CA2904422B8}" srcOrd="1" destOrd="0" presId="urn:microsoft.com/office/officeart/2005/8/layout/hProcess4"/>
    <dgm:cxn modelId="{8011C835-515C-4177-890A-35F947714B53}" srcId="{7080D2DA-25D6-4251-8A87-DE7C13A92D3F}" destId="{7129C40F-F50E-4D60-B0D9-F0C88C708D93}" srcOrd="1" destOrd="0" parTransId="{543606AE-1175-4235-AA21-B10D9330015C}" sibTransId="{CC5CFC7F-A7D0-4978-A4A1-C05A4B535C0F}"/>
    <dgm:cxn modelId="{0CB568AD-EA03-4C04-AA56-8F73545125E1}" type="presOf" srcId="{7129C40F-F50E-4D60-B0D9-F0C88C708D93}" destId="{280B93A0-E4FC-4832-9DEA-C0C29B4781C7}" srcOrd="0" destOrd="0" presId="urn:microsoft.com/office/officeart/2005/8/layout/hProcess4"/>
    <dgm:cxn modelId="{76249D9F-E8FA-42FF-BD96-CC1D508167FC}" srcId="{7129C40F-F50E-4D60-B0D9-F0C88C708D93}" destId="{74450645-A5D8-4064-80CC-9B392D2CC653}" srcOrd="0" destOrd="0" parTransId="{7DDCD42E-229D-4FB9-B072-A0618858E9CB}" sibTransId="{40062377-EA9C-4BAA-A5D5-821595D59571}"/>
    <dgm:cxn modelId="{B6535EC4-A02B-4F1C-9B57-9FE924645BFD}" type="presParOf" srcId="{AFB05678-8792-4375-9EA8-2379408BB597}" destId="{BF100294-62F4-499B-96A3-E2BE5C68D6A6}" srcOrd="0" destOrd="0" presId="urn:microsoft.com/office/officeart/2005/8/layout/hProcess4"/>
    <dgm:cxn modelId="{C560420D-7B27-455E-8362-C81561709ED2}" type="presParOf" srcId="{AFB05678-8792-4375-9EA8-2379408BB597}" destId="{37325759-F622-4613-9C0F-760ACD136DCA}" srcOrd="1" destOrd="0" presId="urn:microsoft.com/office/officeart/2005/8/layout/hProcess4"/>
    <dgm:cxn modelId="{3B884FDE-EEB6-4971-8290-AE5EEFD1D4B8}" type="presParOf" srcId="{AFB05678-8792-4375-9EA8-2379408BB597}" destId="{92BCA81A-B7D1-4804-BD57-5712B4949003}" srcOrd="2" destOrd="0" presId="urn:microsoft.com/office/officeart/2005/8/layout/hProcess4"/>
    <dgm:cxn modelId="{AA75A274-7E58-4222-A5ED-DF3EB737F9C3}" type="presParOf" srcId="{92BCA81A-B7D1-4804-BD57-5712B4949003}" destId="{F17F39A9-1F4F-467C-B139-CA3B980DFB5A}" srcOrd="0" destOrd="0" presId="urn:microsoft.com/office/officeart/2005/8/layout/hProcess4"/>
    <dgm:cxn modelId="{FE2C7E6B-D935-4E8D-878D-81117EE1B291}" type="presParOf" srcId="{F17F39A9-1F4F-467C-B139-CA3B980DFB5A}" destId="{3272063E-C895-41BF-AA5F-EFB757401C60}" srcOrd="0" destOrd="0" presId="urn:microsoft.com/office/officeart/2005/8/layout/hProcess4"/>
    <dgm:cxn modelId="{34C55D48-A476-4BE2-87DE-EC41357B5941}" type="presParOf" srcId="{F17F39A9-1F4F-467C-B139-CA3B980DFB5A}" destId="{FD84500D-1FA6-4C14-9A43-E41AD3CA9653}" srcOrd="1" destOrd="0" presId="urn:microsoft.com/office/officeart/2005/8/layout/hProcess4"/>
    <dgm:cxn modelId="{56D0903A-438B-4978-B396-06C703F16F00}" type="presParOf" srcId="{F17F39A9-1F4F-467C-B139-CA3B980DFB5A}" destId="{6E5DB322-7E07-420D-BCC6-5CA2904422B8}" srcOrd="2" destOrd="0" presId="urn:microsoft.com/office/officeart/2005/8/layout/hProcess4"/>
    <dgm:cxn modelId="{D296B86F-CAC1-4924-B407-96A8D5FEF119}" type="presParOf" srcId="{F17F39A9-1F4F-467C-B139-CA3B980DFB5A}" destId="{90A4C049-527F-46BA-BA19-7823806FBB60}" srcOrd="3" destOrd="0" presId="urn:microsoft.com/office/officeart/2005/8/layout/hProcess4"/>
    <dgm:cxn modelId="{F119EF05-5834-43C3-9C41-2AB932B1600E}" type="presParOf" srcId="{F17F39A9-1F4F-467C-B139-CA3B980DFB5A}" destId="{D63BB4F0-1FB4-4F03-9402-5A2EFCF37181}" srcOrd="4" destOrd="0" presId="urn:microsoft.com/office/officeart/2005/8/layout/hProcess4"/>
    <dgm:cxn modelId="{99A6B72A-3B98-4D81-A805-6E31B1F298CF}" type="presParOf" srcId="{92BCA81A-B7D1-4804-BD57-5712B4949003}" destId="{DC57FF60-1933-439C-821C-CB57C7046393}" srcOrd="1" destOrd="0" presId="urn:microsoft.com/office/officeart/2005/8/layout/hProcess4"/>
    <dgm:cxn modelId="{484F39F0-EEE8-4B10-9EF6-1BCAF8383A85}" type="presParOf" srcId="{92BCA81A-B7D1-4804-BD57-5712B4949003}" destId="{77EF2116-AC0C-46EB-85AE-A5D946EAF7BB}" srcOrd="2" destOrd="0" presId="urn:microsoft.com/office/officeart/2005/8/layout/hProcess4"/>
    <dgm:cxn modelId="{075BD588-E02E-44A9-91E3-41E39AFD63C6}" type="presParOf" srcId="{77EF2116-AC0C-46EB-85AE-A5D946EAF7BB}" destId="{7C12FDCD-DB67-41EA-8E60-CF94F56C4E65}" srcOrd="0" destOrd="0" presId="urn:microsoft.com/office/officeart/2005/8/layout/hProcess4"/>
    <dgm:cxn modelId="{740BD7A1-C688-4CFC-B97A-19BEA57FD626}" type="presParOf" srcId="{77EF2116-AC0C-46EB-85AE-A5D946EAF7BB}" destId="{F486A260-F001-4398-8DF5-46D4110B5FDA}" srcOrd="1" destOrd="0" presId="urn:microsoft.com/office/officeart/2005/8/layout/hProcess4"/>
    <dgm:cxn modelId="{C3F6B3BF-A38F-41E3-B216-A4E56FBB5B07}" type="presParOf" srcId="{77EF2116-AC0C-46EB-85AE-A5D946EAF7BB}" destId="{BB273528-255B-451E-A2DF-6665FE494754}" srcOrd="2" destOrd="0" presId="urn:microsoft.com/office/officeart/2005/8/layout/hProcess4"/>
    <dgm:cxn modelId="{3A5078F6-2F55-4C31-BB89-DD936A7BDE78}" type="presParOf" srcId="{77EF2116-AC0C-46EB-85AE-A5D946EAF7BB}" destId="{280B93A0-E4FC-4832-9DEA-C0C29B4781C7}" srcOrd="3" destOrd="0" presId="urn:microsoft.com/office/officeart/2005/8/layout/hProcess4"/>
    <dgm:cxn modelId="{E8D1BE00-9604-4C3C-AE06-99F93BDB879B}" type="presParOf" srcId="{77EF2116-AC0C-46EB-85AE-A5D946EAF7BB}" destId="{BF99A513-39A3-4DC2-BEF3-6765F569C98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4500D-1FA6-4C14-9A43-E41AD3CA9653}">
      <dsp:nvSpPr>
        <dsp:cNvPr id="0" name=""/>
        <dsp:cNvSpPr/>
      </dsp:nvSpPr>
      <dsp:spPr>
        <a:xfrm>
          <a:off x="70866" y="340533"/>
          <a:ext cx="1378453" cy="654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422,6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925" y="355592"/>
        <a:ext cx="1348335" cy="484021"/>
      </dsp:txXfrm>
    </dsp:sp>
    <dsp:sp modelId="{DC57FF60-1933-439C-821C-CB57C7046393}">
      <dsp:nvSpPr>
        <dsp:cNvPr id="0" name=""/>
        <dsp:cNvSpPr/>
      </dsp:nvSpPr>
      <dsp:spPr>
        <a:xfrm>
          <a:off x="271420" y="-19277"/>
          <a:ext cx="2646975" cy="1631820"/>
        </a:xfrm>
        <a:prstGeom prst="leftCircularArrow">
          <a:avLst>
            <a:gd name="adj1" fmla="val 2039"/>
            <a:gd name="adj2" fmla="val 244464"/>
            <a:gd name="adj3" fmla="val 2252103"/>
            <a:gd name="adj4" fmla="val 9256618"/>
            <a:gd name="adj5" fmla="val 237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4C049-527F-46BA-BA19-7823806FBB60}">
      <dsp:nvSpPr>
        <dsp:cNvPr id="0" name=""/>
        <dsp:cNvSpPr/>
      </dsp:nvSpPr>
      <dsp:spPr>
        <a:xfrm>
          <a:off x="279674" y="854673"/>
          <a:ext cx="1225292" cy="280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888" y="862887"/>
        <a:ext cx="1208864" cy="264011"/>
      </dsp:txXfrm>
    </dsp:sp>
    <dsp:sp modelId="{F486A260-F001-4398-8DF5-46D4110B5FDA}">
      <dsp:nvSpPr>
        <dsp:cNvPr id="0" name=""/>
        <dsp:cNvSpPr/>
      </dsp:nvSpPr>
      <dsp:spPr>
        <a:xfrm>
          <a:off x="1728194" y="432046"/>
          <a:ext cx="1378453" cy="654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97,4</a:t>
          </a:r>
          <a:endParaRPr lang="ru-RU" sz="2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3253" y="587324"/>
        <a:ext cx="1348335" cy="484021"/>
      </dsp:txXfrm>
    </dsp:sp>
    <dsp:sp modelId="{280B93A0-E4FC-4832-9DEA-C0C29B4781C7}">
      <dsp:nvSpPr>
        <dsp:cNvPr id="0" name=""/>
        <dsp:cNvSpPr/>
      </dsp:nvSpPr>
      <dsp:spPr>
        <a:xfrm>
          <a:off x="1872192" y="200314"/>
          <a:ext cx="1225292" cy="280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Темп, %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0406" y="208528"/>
        <a:ext cx="1208864" cy="264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4500D-1FA6-4C14-9A43-E41AD3CA9653}">
      <dsp:nvSpPr>
        <dsp:cNvPr id="0" name=""/>
        <dsp:cNvSpPr/>
      </dsp:nvSpPr>
      <dsp:spPr>
        <a:xfrm>
          <a:off x="105070" y="340533"/>
          <a:ext cx="1378453" cy="654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129,0</a:t>
          </a:r>
          <a:endParaRPr lang="ru-RU" sz="2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29" y="355592"/>
        <a:ext cx="1348335" cy="484021"/>
      </dsp:txXfrm>
    </dsp:sp>
    <dsp:sp modelId="{DC57FF60-1933-439C-821C-CB57C7046393}">
      <dsp:nvSpPr>
        <dsp:cNvPr id="0" name=""/>
        <dsp:cNvSpPr/>
      </dsp:nvSpPr>
      <dsp:spPr>
        <a:xfrm>
          <a:off x="307679" y="-11499"/>
          <a:ext cx="2529686" cy="1559513"/>
        </a:xfrm>
        <a:prstGeom prst="leftCircularArrow">
          <a:avLst>
            <a:gd name="adj1" fmla="val 2182"/>
            <a:gd name="adj2" fmla="val 262471"/>
            <a:gd name="adj3" fmla="val 2037982"/>
            <a:gd name="adj4" fmla="val 9024489"/>
            <a:gd name="adj5" fmla="val 2545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4C049-527F-46BA-BA19-7823806FBB60}">
      <dsp:nvSpPr>
        <dsp:cNvPr id="0" name=""/>
        <dsp:cNvSpPr/>
      </dsp:nvSpPr>
      <dsp:spPr>
        <a:xfrm>
          <a:off x="313878" y="854673"/>
          <a:ext cx="1225292" cy="2804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2092" y="862887"/>
        <a:ext cx="1208864" cy="264011"/>
      </dsp:txXfrm>
    </dsp:sp>
    <dsp:sp modelId="{F486A260-F001-4398-8DF5-46D4110B5FDA}">
      <dsp:nvSpPr>
        <dsp:cNvPr id="0" name=""/>
        <dsp:cNvSpPr/>
      </dsp:nvSpPr>
      <dsp:spPr>
        <a:xfrm>
          <a:off x="1701189" y="340533"/>
          <a:ext cx="1378453" cy="654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93,6</a:t>
          </a:r>
          <a:endParaRPr lang="ru-RU" sz="2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16248" y="495812"/>
        <a:ext cx="1348335" cy="484021"/>
      </dsp:txXfrm>
    </dsp:sp>
    <dsp:sp modelId="{280B93A0-E4FC-4832-9DEA-C0C29B4781C7}">
      <dsp:nvSpPr>
        <dsp:cNvPr id="0" name=""/>
        <dsp:cNvSpPr/>
      </dsp:nvSpPr>
      <dsp:spPr>
        <a:xfrm>
          <a:off x="1909997" y="200314"/>
          <a:ext cx="1225292" cy="2804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Темп, %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8211" y="208528"/>
        <a:ext cx="1208864" cy="2640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4500D-1FA6-4C14-9A43-E41AD3CA9653}">
      <dsp:nvSpPr>
        <dsp:cNvPr id="0" name=""/>
        <dsp:cNvSpPr/>
      </dsp:nvSpPr>
      <dsp:spPr>
        <a:xfrm>
          <a:off x="19262" y="340533"/>
          <a:ext cx="1378453" cy="654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685,5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21" y="355592"/>
        <a:ext cx="1348335" cy="484021"/>
      </dsp:txXfrm>
    </dsp:sp>
    <dsp:sp modelId="{DC57FF60-1933-439C-821C-CB57C7046393}">
      <dsp:nvSpPr>
        <dsp:cNvPr id="0" name=""/>
        <dsp:cNvSpPr/>
      </dsp:nvSpPr>
      <dsp:spPr>
        <a:xfrm>
          <a:off x="229113" y="-1686"/>
          <a:ext cx="2506170" cy="1545016"/>
        </a:xfrm>
        <a:prstGeom prst="leftCircularArrow">
          <a:avLst>
            <a:gd name="adj1" fmla="val 2079"/>
            <a:gd name="adj2" fmla="val 249578"/>
            <a:gd name="adj3" fmla="val 2025088"/>
            <a:gd name="adj4" fmla="val 9024489"/>
            <a:gd name="adj5" fmla="val 2426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4C049-527F-46BA-BA19-7823806FBB60}">
      <dsp:nvSpPr>
        <dsp:cNvPr id="0" name=""/>
        <dsp:cNvSpPr/>
      </dsp:nvSpPr>
      <dsp:spPr>
        <a:xfrm>
          <a:off x="228070" y="854673"/>
          <a:ext cx="1225292" cy="2804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Произведено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6284" y="862887"/>
        <a:ext cx="1208864" cy="264011"/>
      </dsp:txXfrm>
    </dsp:sp>
    <dsp:sp modelId="{F486A260-F001-4398-8DF5-46D4110B5FDA}">
      <dsp:nvSpPr>
        <dsp:cNvPr id="0" name=""/>
        <dsp:cNvSpPr/>
      </dsp:nvSpPr>
      <dsp:spPr>
        <a:xfrm>
          <a:off x="1606348" y="340533"/>
          <a:ext cx="1378453" cy="654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100,1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1407" y="495812"/>
        <a:ext cx="1348335" cy="484021"/>
      </dsp:txXfrm>
    </dsp:sp>
    <dsp:sp modelId="{280B93A0-E4FC-4832-9DEA-C0C29B4781C7}">
      <dsp:nvSpPr>
        <dsp:cNvPr id="0" name=""/>
        <dsp:cNvSpPr/>
      </dsp:nvSpPr>
      <dsp:spPr>
        <a:xfrm>
          <a:off x="1815156" y="200314"/>
          <a:ext cx="1225292" cy="2804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Темп, %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3370" y="208528"/>
        <a:ext cx="1208864" cy="264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F8BDD-D31D-44BE-ADA9-33A6AEEF2676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69B5-4328-4C73-A629-1CF7F27F86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2288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06D94-6565-4553-99A9-BAA229071CC6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B93D0-5CEF-4B1C-9009-EEDDC0CF78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694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D0384-A63A-434B-B146-35DF7771EA19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3CC16-7E8C-4129-BFEA-A8CA6BEC1C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6761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02311-363A-4097-8DA6-2AB4611271BB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69CDF-5E80-40E0-9951-E4AB381A51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5172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10AAE-6020-408C-9EC6-EEA1571DF275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C79CC-F0A0-4D97-A7E3-98FB7E7C7A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6619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6FE93-2915-4323-968B-BEBF20200759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125C8-CCEB-449D-9AB2-C06F968D27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9889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 bwMode="auto">
          <a:xfrm>
            <a:off x="203200" y="6516688"/>
            <a:ext cx="374650" cy="2778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fld id="{69AD4EA0-EB04-4B19-9588-5FCB44F66C1A}" type="slidenum">
              <a:rPr lang="ru-RU" altLang="ru-RU" sz="1200" b="1">
                <a:solidFill>
                  <a:srgbClr val="FFFFFF"/>
                </a:solidFill>
                <a:cs typeface="Times New Roman" pitchFamily="18" charset="0"/>
              </a:rPr>
              <a:pPr algn="ctr">
                <a:defRPr/>
              </a:pPr>
              <a:t>‹#›</a:t>
            </a:fld>
            <a:endParaRPr lang="ru-RU" altLang="ru-RU" sz="1200" b="1">
              <a:solidFill>
                <a:srgbClr val="FFFFFF"/>
              </a:solidFill>
              <a:cs typeface="Times New Roman" pitchFamily="18" charset="0"/>
            </a:endParaRPr>
          </a:p>
        </p:txBody>
      </p:sp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184150" y="6499225"/>
            <a:ext cx="8748713" cy="323850"/>
            <a:chOff x="184557" y="6498948"/>
            <a:chExt cx="8748422" cy="324300"/>
          </a:xfrm>
        </p:grpSpPr>
        <p:sp>
          <p:nvSpPr>
            <p:cNvPr id="6" name="Прямоугольник 5"/>
            <p:cNvSpPr>
              <a:spLocks noChangeArrowheads="1"/>
            </p:cNvSpPr>
            <p:nvPr/>
          </p:nvSpPr>
          <p:spPr bwMode="auto">
            <a:xfrm>
              <a:off x="1332282" y="6524383"/>
              <a:ext cx="6479959" cy="2766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200" smtClean="0">
                  <a:solidFill>
                    <a:srgbClr val="953735"/>
                  </a:solidFill>
                  <a:cs typeface="Arial" panose="020B0604020202020204" pitchFamily="34" charset="0"/>
                </a:rPr>
                <a:t>МИНИСТЕРСТВО СЕЛЬСКОГО ХОЗЯЙСТВА РОССИЙСКОЙ ФЕДЕРАЦИИ</a:t>
              </a:r>
            </a:p>
          </p:txBody>
        </p:sp>
        <p:pic>
          <p:nvPicPr>
            <p:cNvPr id="7" name="Picture 16" descr="http://im4-tub-ru.yandex.net/i?id=218735633-64-72&amp;n=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3346" y="6525344"/>
              <a:ext cx="409633" cy="297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>
              <a:off x="184557" y="6498948"/>
              <a:ext cx="8707148" cy="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6049" y="31218"/>
            <a:ext cx="8855075" cy="504825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defRPr sz="1600" b="1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936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97444-0B7F-43C2-9665-F2137E099E74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62943-D64A-4C4F-BA4C-7E0136D88A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717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C1FCC-4DBD-4A19-8A0D-651939771004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A9F38-2264-4E5B-8E55-135CD48121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2176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F97E6-B4E5-4EE9-82D3-BAF9EC0C5B12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F5D19-F879-40DD-8055-C7139E6C3D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2531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3FBD7-330F-49CF-9C8C-4AF4B7DAF03C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55D85-B630-42D7-9731-A8B8268056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1670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26E12-D06B-48A5-A844-8BDCB1B09CB3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DF44C-E6AE-42C1-931D-A6E9731CE8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9535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 bwMode="auto">
          <a:xfrm>
            <a:off x="236538" y="6499225"/>
            <a:ext cx="374650" cy="277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fld id="{C39A2C4A-6949-4B56-8704-23A0DDE1FA59}" type="slidenum">
              <a:rPr lang="ru-RU" altLang="ru-RU" sz="1200" b="1">
                <a:solidFill>
                  <a:srgbClr val="FFFFFF"/>
                </a:solidFill>
                <a:cs typeface="Times New Roman" pitchFamily="18" charset="0"/>
              </a:rPr>
              <a:pPr algn="ctr">
                <a:defRPr/>
              </a:pPr>
              <a:t>‹#›</a:t>
            </a:fld>
            <a:endParaRPr lang="ru-RU" altLang="ru-RU" sz="1200" b="1">
              <a:solidFill>
                <a:srgbClr val="FFFFFF"/>
              </a:solidFill>
              <a:cs typeface="Times New Roman" pitchFamily="18" charset="0"/>
            </a:endParaRPr>
          </a:p>
        </p:txBody>
      </p:sp>
      <p:pic>
        <p:nvPicPr>
          <p:cNvPr id="5" name="Picture 2" descr="http://specagro.ru/wyswyg/image/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663" y="6427788"/>
            <a:ext cx="7794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13"/>
          <p:cNvSpPr>
            <a:spLocks noChangeArrowheads="1"/>
          </p:cNvSpPr>
          <p:nvPr userDrawn="1"/>
        </p:nvSpPr>
        <p:spPr bwMode="auto">
          <a:xfrm>
            <a:off x="715963" y="6461125"/>
            <a:ext cx="7407275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1600" b="1" dirty="0">
                <a:solidFill>
                  <a:srgbClr val="953735"/>
                </a:solidFill>
                <a:latin typeface="Arial"/>
                <a:cs typeface="Times New Roman" panose="02020603050405020304" pitchFamily="18" charset="0"/>
              </a:rPr>
              <a:t>ФГБУ «СПЕЦЦЕНТРУЧЕТ В АПК»</a:t>
            </a:r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07950" y="6467475"/>
            <a:ext cx="8856663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6049" y="115888"/>
            <a:ext cx="8855075" cy="504825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defRPr sz="1600" b="1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1445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FE77A4D-771A-4F6D-88AC-15815044176F}" type="datetimeFigureOut">
              <a:rPr lang="ru-RU">
                <a:cs typeface="+mn-cs"/>
              </a:rPr>
              <a:pPr>
                <a:defRPr/>
              </a:pPr>
              <a:t>13.06.2018</a:t>
            </a:fld>
            <a:endParaRPr lang="ru-RU"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fld id="{26F0868F-3F48-4FFA-B572-300F0D4ADA42}" type="slidenum">
              <a:rPr lang="ru-RU" altLang="ru-RU">
                <a:cs typeface="+mn-cs"/>
              </a:rPr>
              <a:pPr>
                <a:defRPr/>
              </a:pPr>
              <a:t>‹#›</a:t>
            </a:fld>
            <a:endParaRPr lang="ru-RU" altLang="ru-R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6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  <p:sldLayoutId id="2147484135" r:id="rId12"/>
    <p:sldLayoutId id="214748413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2.xls"/><Relationship Id="rId3" Type="http://schemas.openxmlformats.org/officeDocument/2006/relationships/image" Target="../media/image8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639470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Круглый стол: «Формула цены на сырое молоко»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16632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Hasanova.II\Desktop\celnoe-molok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8800"/>
            <a:ext cx="4988731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anone.ru/_nw/12/467082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57" y="16099"/>
            <a:ext cx="1394008" cy="92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rshn-tver.ru/uploaded-files/news-press/993/%D0%B8%D0%B8%D0%B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663" y="-103487"/>
            <a:ext cx="1168148" cy="116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53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6064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ИТОГИ ОТРАСЛИ </a:t>
            </a: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ЖИВОТНОВОДСТВА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ЗА 5 МЕСЯЦЕВ 2018 ГОДА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4437112"/>
            <a:ext cx="3600400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8024" y="4437112"/>
            <a:ext cx="3635896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1196752"/>
            <a:ext cx="7560840" cy="2952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>
              <a:solidFill>
                <a:prstClr val="white"/>
              </a:solidFill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744316019"/>
              </p:ext>
            </p:extLst>
          </p:nvPr>
        </p:nvGraphicFramePr>
        <p:xfrm>
          <a:off x="4572000" y="1052736"/>
          <a:ext cx="3168352" cy="1335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90684" y="1484784"/>
            <a:ext cx="3865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Поголовье коров ВКХ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635784692"/>
              </p:ext>
            </p:extLst>
          </p:nvPr>
        </p:nvGraphicFramePr>
        <p:xfrm>
          <a:off x="4572000" y="2523880"/>
          <a:ext cx="3240360" cy="1335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331640" y="2873811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Поголовье коров СХП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48064" y="4464149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товарного молока, %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1600" y="4437112"/>
            <a:ext cx="3444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молока (ВКХ),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тыс.тонн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100246362"/>
              </p:ext>
            </p:extLst>
          </p:nvPr>
        </p:nvGraphicFramePr>
        <p:xfrm>
          <a:off x="1080240" y="4941168"/>
          <a:ext cx="3059712" cy="1335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64134232"/>
              </p:ext>
            </p:extLst>
          </p:nvPr>
        </p:nvGraphicFramePr>
        <p:xfrm>
          <a:off x="4896036" y="4462151"/>
          <a:ext cx="3492388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</p:spTree>
    <p:extLst>
      <p:ext uri="{BB962C8B-B14F-4D97-AF65-F5344CB8AC3E}">
        <p14:creationId xmlns:p14="http://schemas.microsoft.com/office/powerpoint/2010/main" val="302799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 t="42300" r="64940" b="30469"/>
          <a:stretch>
            <a:fillRect/>
          </a:stretch>
        </p:blipFill>
        <p:spPr bwMode="auto">
          <a:xfrm>
            <a:off x="0" y="558800"/>
            <a:ext cx="9144000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3892550" y="3090863"/>
            <a:ext cx="16208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200" b="1" dirty="0" err="1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Респ</a:t>
            </a:r>
            <a:r>
              <a:rPr lang="ru-RU" sz="12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. </a:t>
            </a:r>
            <a:br>
              <a:rPr lang="ru-RU" sz="12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</a:br>
            <a:r>
              <a:rPr lang="ru-RU" sz="12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Башкортостан</a:t>
            </a:r>
          </a:p>
          <a:p>
            <a:pPr eaLnBrk="0" hangingPunct="0">
              <a:defRPr/>
            </a:pPr>
            <a:endParaRPr lang="ru-RU" sz="1200" b="1" dirty="0">
              <a:solidFill>
                <a:srgbClr val="1F497D">
                  <a:lumMod val="50000"/>
                </a:srgbClr>
              </a:solidFill>
              <a:latin typeface="Arial" charset="0"/>
              <a:cs typeface="+mn-cs"/>
            </a:endParaRPr>
          </a:p>
        </p:txBody>
      </p:sp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3313113" y="790575"/>
            <a:ext cx="16224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Удмуртская </a:t>
            </a:r>
            <a:r>
              <a:rPr lang="ru-RU" sz="1200" dirty="0" err="1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Респ</a:t>
            </a: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.</a:t>
            </a:r>
          </a:p>
          <a:p>
            <a:pPr eaLnBrk="0" hangingPunct="0">
              <a:defRPr/>
            </a:pPr>
            <a:endParaRPr lang="ru-RU" sz="1200" dirty="0">
              <a:solidFill>
                <a:srgbClr val="1F497D">
                  <a:lumMod val="50000"/>
                </a:srgbClr>
              </a:solidFill>
              <a:latin typeface="Arial" charset="0"/>
              <a:cs typeface="+mn-cs"/>
            </a:endParaRPr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4170363" y="4541838"/>
            <a:ext cx="14589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Челябинская обл.</a:t>
            </a:r>
          </a:p>
        </p:txBody>
      </p:sp>
      <p:sp>
        <p:nvSpPr>
          <p:cNvPr id="4103" name="TextBox 14"/>
          <p:cNvSpPr txBox="1">
            <a:spLocks noChangeArrowheads="1"/>
          </p:cNvSpPr>
          <p:nvPr/>
        </p:nvSpPr>
        <p:spPr bwMode="auto">
          <a:xfrm>
            <a:off x="5324475" y="1385888"/>
            <a:ext cx="1546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ru-RU" altLang="ru-RU" sz="1200" smtClean="0">
                <a:solidFill>
                  <a:srgbClr val="C00000"/>
                </a:solidFill>
                <a:cs typeface="+mn-cs"/>
              </a:rPr>
              <a:t>Свердловская обл.</a:t>
            </a:r>
          </a:p>
        </p:txBody>
      </p:sp>
      <p:sp>
        <p:nvSpPr>
          <p:cNvPr id="18" name="TextBox 23"/>
          <p:cNvSpPr txBox="1">
            <a:spLocks noChangeArrowheads="1"/>
          </p:cNvSpPr>
          <p:nvPr/>
        </p:nvSpPr>
        <p:spPr bwMode="auto">
          <a:xfrm>
            <a:off x="4398963" y="973138"/>
            <a:ext cx="125571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Пермский край</a:t>
            </a:r>
          </a:p>
        </p:txBody>
      </p:sp>
      <p:sp>
        <p:nvSpPr>
          <p:cNvPr id="19" name="TextBox 80"/>
          <p:cNvSpPr txBox="1">
            <a:spLocks noChangeArrowheads="1"/>
          </p:cNvSpPr>
          <p:nvPr/>
        </p:nvSpPr>
        <p:spPr bwMode="auto">
          <a:xfrm>
            <a:off x="2557463" y="1885950"/>
            <a:ext cx="13366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 err="1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Респ</a:t>
            </a: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. Татарстан</a:t>
            </a:r>
          </a:p>
        </p:txBody>
      </p:sp>
      <p:sp>
        <p:nvSpPr>
          <p:cNvPr id="20" name="TextBox 87"/>
          <p:cNvSpPr txBox="1">
            <a:spLocks noChangeArrowheads="1"/>
          </p:cNvSpPr>
          <p:nvPr/>
        </p:nvSpPr>
        <p:spPr bwMode="auto">
          <a:xfrm>
            <a:off x="2366963" y="2251075"/>
            <a:ext cx="10033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Самарская обл.</a:t>
            </a:r>
          </a:p>
        </p:txBody>
      </p:sp>
      <p:sp>
        <p:nvSpPr>
          <p:cNvPr id="21" name="TextBox 94"/>
          <p:cNvSpPr txBox="1">
            <a:spLocks noChangeArrowheads="1"/>
          </p:cNvSpPr>
          <p:nvPr/>
        </p:nvSpPr>
        <p:spPr bwMode="auto">
          <a:xfrm>
            <a:off x="2282825" y="4343400"/>
            <a:ext cx="15160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Оренбургская обл.</a:t>
            </a:r>
          </a:p>
        </p:txBody>
      </p:sp>
      <p:sp>
        <p:nvSpPr>
          <p:cNvPr id="33" name="Стрелка вниз 32"/>
          <p:cNvSpPr/>
          <p:nvPr/>
        </p:nvSpPr>
        <p:spPr>
          <a:xfrm rot="10800000">
            <a:off x="4911725" y="1338263"/>
            <a:ext cx="287338" cy="873125"/>
          </a:xfrm>
          <a:prstGeom prst="downArrow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34" name="TextBox 14"/>
          <p:cNvSpPr txBox="1">
            <a:spLocks noChangeArrowheads="1"/>
          </p:cNvSpPr>
          <p:nvPr/>
        </p:nvSpPr>
        <p:spPr bwMode="auto">
          <a:xfrm>
            <a:off x="4862513" y="2138363"/>
            <a:ext cx="514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- 6</a:t>
            </a:r>
          </a:p>
        </p:txBody>
      </p:sp>
      <p:sp>
        <p:nvSpPr>
          <p:cNvPr id="35" name="Стрелка вниз 34"/>
          <p:cNvSpPr/>
          <p:nvPr/>
        </p:nvSpPr>
        <p:spPr>
          <a:xfrm rot="19542653">
            <a:off x="5167313" y="3844925"/>
            <a:ext cx="287337" cy="679450"/>
          </a:xfrm>
          <a:prstGeom prst="downArrow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111" name="TextBox 14"/>
          <p:cNvSpPr txBox="1">
            <a:spLocks noChangeArrowheads="1"/>
          </p:cNvSpPr>
          <p:nvPr/>
        </p:nvSpPr>
        <p:spPr bwMode="auto">
          <a:xfrm>
            <a:off x="5002213" y="3956050"/>
            <a:ext cx="514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200" b="1" smtClean="0">
                <a:solidFill>
                  <a:prstClr val="white"/>
                </a:solidFill>
                <a:cs typeface="+mn-cs"/>
              </a:rPr>
              <a:t>35</a:t>
            </a:r>
          </a:p>
        </p:txBody>
      </p:sp>
      <p:sp>
        <p:nvSpPr>
          <p:cNvPr id="38" name="Стрелка вниз 37"/>
          <p:cNvSpPr/>
          <p:nvPr/>
        </p:nvSpPr>
        <p:spPr>
          <a:xfrm rot="8702558">
            <a:off x="4881563" y="3770313"/>
            <a:ext cx="287337" cy="679450"/>
          </a:xfrm>
          <a:prstGeom prst="downArrow">
            <a:avLst/>
          </a:prstGeom>
          <a:gradFill flip="none" rotWithShape="1">
            <a:gsLst>
              <a:gs pos="0">
                <a:srgbClr val="F5770F"/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113" name="TextBox 14"/>
          <p:cNvSpPr txBox="1">
            <a:spLocks noChangeArrowheads="1"/>
          </p:cNvSpPr>
          <p:nvPr/>
        </p:nvSpPr>
        <p:spPr bwMode="auto">
          <a:xfrm>
            <a:off x="4827588" y="4052888"/>
            <a:ext cx="5127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200" b="1" smtClean="0">
                <a:solidFill>
                  <a:prstClr val="white"/>
                </a:solidFill>
                <a:cs typeface="+mn-cs"/>
              </a:rPr>
              <a:t>8</a:t>
            </a:r>
          </a:p>
        </p:txBody>
      </p:sp>
      <p:sp>
        <p:nvSpPr>
          <p:cNvPr id="40" name="TextBox 14"/>
          <p:cNvSpPr txBox="1">
            <a:spLocks noChangeArrowheads="1"/>
          </p:cNvSpPr>
          <p:nvPr/>
        </p:nvSpPr>
        <p:spPr bwMode="auto">
          <a:xfrm>
            <a:off x="4619625" y="3532188"/>
            <a:ext cx="7159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- 27</a:t>
            </a:r>
          </a:p>
        </p:txBody>
      </p:sp>
      <p:sp>
        <p:nvSpPr>
          <p:cNvPr id="41" name="Стрелка вниз 40"/>
          <p:cNvSpPr/>
          <p:nvPr/>
        </p:nvSpPr>
        <p:spPr>
          <a:xfrm rot="1224684">
            <a:off x="5430838" y="1738313"/>
            <a:ext cx="288925" cy="679450"/>
          </a:xfrm>
          <a:prstGeom prst="downArrow">
            <a:avLst/>
          </a:prstGeom>
          <a:gradFill flip="none" rotWithShape="1">
            <a:gsLst>
              <a:gs pos="0">
                <a:srgbClr val="F5770F"/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2" name="TextBox 14"/>
          <p:cNvSpPr txBox="1">
            <a:spLocks noChangeArrowheads="1"/>
          </p:cNvSpPr>
          <p:nvPr/>
        </p:nvSpPr>
        <p:spPr bwMode="auto">
          <a:xfrm>
            <a:off x="5140325" y="2389188"/>
            <a:ext cx="717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F79646">
                    <a:lumMod val="75000"/>
                  </a:srgbClr>
                </a:solidFill>
                <a:latin typeface="Arial" charset="0"/>
                <a:cs typeface="+mn-cs"/>
              </a:rPr>
              <a:t>+ 4</a:t>
            </a:r>
          </a:p>
        </p:txBody>
      </p:sp>
      <p:sp>
        <p:nvSpPr>
          <p:cNvPr id="43" name="Стрелка вниз 42"/>
          <p:cNvSpPr/>
          <p:nvPr/>
        </p:nvSpPr>
        <p:spPr>
          <a:xfrm rot="19542653" flipV="1">
            <a:off x="4386263" y="1335088"/>
            <a:ext cx="287337" cy="960437"/>
          </a:xfrm>
          <a:prstGeom prst="downArrow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5" name="Стрелка вниз 44"/>
          <p:cNvSpPr/>
          <p:nvPr/>
        </p:nvSpPr>
        <p:spPr>
          <a:xfrm rot="8702558" flipV="1">
            <a:off x="4249738" y="1489075"/>
            <a:ext cx="287337" cy="950913"/>
          </a:xfrm>
          <a:prstGeom prst="downArrow">
            <a:avLst/>
          </a:prstGeom>
          <a:gradFill flip="none" rotWithShape="1">
            <a:gsLst>
              <a:gs pos="0">
                <a:srgbClr val="F5770F"/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119" name="TextBox 14"/>
          <p:cNvSpPr txBox="1">
            <a:spLocks noChangeArrowheads="1"/>
          </p:cNvSpPr>
          <p:nvPr/>
        </p:nvSpPr>
        <p:spPr bwMode="auto">
          <a:xfrm>
            <a:off x="4241800" y="1639888"/>
            <a:ext cx="514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200" b="1" smtClean="0">
                <a:solidFill>
                  <a:prstClr val="white"/>
                </a:solidFill>
                <a:cs typeface="+mn-cs"/>
              </a:rPr>
              <a:t>8</a:t>
            </a:r>
          </a:p>
        </p:txBody>
      </p:sp>
      <p:sp>
        <p:nvSpPr>
          <p:cNvPr id="4120" name="TextBox 14"/>
          <p:cNvSpPr txBox="1">
            <a:spLocks noChangeArrowheads="1"/>
          </p:cNvSpPr>
          <p:nvPr/>
        </p:nvSpPr>
        <p:spPr bwMode="auto">
          <a:xfrm>
            <a:off x="4121150" y="1819275"/>
            <a:ext cx="5143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200" b="1" smtClean="0">
                <a:solidFill>
                  <a:prstClr val="white"/>
                </a:solidFill>
                <a:cs typeface="+mn-cs"/>
              </a:rPr>
              <a:t>2</a:t>
            </a:r>
          </a:p>
        </p:txBody>
      </p:sp>
      <p:sp>
        <p:nvSpPr>
          <p:cNvPr id="49" name="TextBox 14"/>
          <p:cNvSpPr txBox="1">
            <a:spLocks noChangeArrowheads="1"/>
          </p:cNvSpPr>
          <p:nvPr/>
        </p:nvSpPr>
        <p:spPr bwMode="auto">
          <a:xfrm>
            <a:off x="4551363" y="2139950"/>
            <a:ext cx="514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- 6</a:t>
            </a:r>
          </a:p>
        </p:txBody>
      </p:sp>
      <p:sp>
        <p:nvSpPr>
          <p:cNvPr id="50" name="Стрелка вниз 49"/>
          <p:cNvSpPr/>
          <p:nvPr/>
        </p:nvSpPr>
        <p:spPr>
          <a:xfrm rot="18774939" flipV="1">
            <a:off x="3680619" y="2050257"/>
            <a:ext cx="287337" cy="1016000"/>
          </a:xfrm>
          <a:prstGeom prst="downArrow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51" name="Стрелка вниз 50"/>
          <p:cNvSpPr/>
          <p:nvPr/>
        </p:nvSpPr>
        <p:spPr>
          <a:xfrm rot="7784377" flipV="1">
            <a:off x="3679032" y="2235994"/>
            <a:ext cx="287337" cy="981075"/>
          </a:xfrm>
          <a:prstGeom prst="downArrow">
            <a:avLst/>
          </a:prstGeom>
          <a:gradFill flip="none" rotWithShape="1">
            <a:gsLst>
              <a:gs pos="0">
                <a:srgbClr val="F5770F"/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124" name="TextBox 14"/>
          <p:cNvSpPr txBox="1">
            <a:spLocks noChangeArrowheads="1"/>
          </p:cNvSpPr>
          <p:nvPr/>
        </p:nvSpPr>
        <p:spPr bwMode="auto">
          <a:xfrm>
            <a:off x="3521075" y="2379663"/>
            <a:ext cx="5143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000" b="1" smtClean="0">
                <a:solidFill>
                  <a:prstClr val="white"/>
                </a:solidFill>
                <a:cs typeface="+mn-cs"/>
              </a:rPr>
              <a:t>20</a:t>
            </a:r>
          </a:p>
        </p:txBody>
      </p:sp>
      <p:sp>
        <p:nvSpPr>
          <p:cNvPr id="4125" name="TextBox 14"/>
          <p:cNvSpPr txBox="1">
            <a:spLocks noChangeArrowheads="1"/>
          </p:cNvSpPr>
          <p:nvPr/>
        </p:nvSpPr>
        <p:spPr bwMode="auto">
          <a:xfrm>
            <a:off x="3729038" y="2674938"/>
            <a:ext cx="609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200" b="1" smtClean="0">
                <a:solidFill>
                  <a:prstClr val="white"/>
                </a:solidFill>
                <a:cs typeface="+mn-cs"/>
              </a:rPr>
              <a:t>100</a:t>
            </a:r>
          </a:p>
        </p:txBody>
      </p:sp>
      <p:sp>
        <p:nvSpPr>
          <p:cNvPr id="54" name="TextBox 14"/>
          <p:cNvSpPr txBox="1">
            <a:spLocks noChangeArrowheads="1"/>
          </p:cNvSpPr>
          <p:nvPr/>
        </p:nvSpPr>
        <p:spPr bwMode="auto">
          <a:xfrm>
            <a:off x="4103688" y="2797175"/>
            <a:ext cx="67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F79646">
                    <a:lumMod val="75000"/>
                  </a:srgbClr>
                </a:solidFill>
                <a:latin typeface="Arial" charset="0"/>
                <a:cs typeface="+mn-cs"/>
              </a:rPr>
              <a:t>+ 80</a:t>
            </a:r>
          </a:p>
        </p:txBody>
      </p:sp>
      <p:sp>
        <p:nvSpPr>
          <p:cNvPr id="57" name="Стрелка вниз 56"/>
          <p:cNvSpPr/>
          <p:nvPr/>
        </p:nvSpPr>
        <p:spPr>
          <a:xfrm rot="7950434">
            <a:off x="3390900" y="2246313"/>
            <a:ext cx="334963" cy="1322387"/>
          </a:xfrm>
          <a:prstGeom prst="downArrow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58" name="TextBox 14"/>
          <p:cNvSpPr txBox="1">
            <a:spLocks noChangeArrowheads="1"/>
          </p:cNvSpPr>
          <p:nvPr/>
        </p:nvSpPr>
        <p:spPr bwMode="auto">
          <a:xfrm>
            <a:off x="3719513" y="3382963"/>
            <a:ext cx="715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- 12</a:t>
            </a:r>
          </a:p>
        </p:txBody>
      </p:sp>
      <p:sp>
        <p:nvSpPr>
          <p:cNvPr id="59" name="Стрелка вниз 58"/>
          <p:cNvSpPr/>
          <p:nvPr/>
        </p:nvSpPr>
        <p:spPr>
          <a:xfrm rot="2238612">
            <a:off x="3794125" y="3975100"/>
            <a:ext cx="287338" cy="768350"/>
          </a:xfrm>
          <a:prstGeom prst="downArrow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61" name="TextBox 14"/>
          <p:cNvSpPr txBox="1">
            <a:spLocks noChangeArrowheads="1"/>
          </p:cNvSpPr>
          <p:nvPr/>
        </p:nvSpPr>
        <p:spPr bwMode="auto">
          <a:xfrm>
            <a:off x="3981450" y="3808413"/>
            <a:ext cx="715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- 2</a:t>
            </a:r>
          </a:p>
        </p:txBody>
      </p:sp>
      <p:graphicFrame>
        <p:nvGraphicFramePr>
          <p:cNvPr id="62" name="Таблица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251942"/>
              </p:ext>
            </p:extLst>
          </p:nvPr>
        </p:nvGraphicFramePr>
        <p:xfrm>
          <a:off x="5807075" y="3822629"/>
          <a:ext cx="3016250" cy="1581223"/>
        </p:xfrm>
        <a:graphic>
          <a:graphicData uri="http://schemas.openxmlformats.org/drawingml/2006/table">
            <a:tbl>
              <a:tblPr/>
              <a:tblGrid>
                <a:gridCol w="2303491"/>
                <a:gridCol w="712759"/>
              </a:tblGrid>
              <a:tr h="22588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Статья баланса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</a:tr>
              <a:tr h="22588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Производство </a:t>
                      </a:r>
                    </a:p>
                  </a:txBody>
                  <a:tcPr marL="85728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72002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588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Ввоз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728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134,7</a:t>
                      </a:r>
                    </a:p>
                  </a:txBody>
                  <a:tcPr marL="9525" marR="72002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588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Использование, тыс. тонн </a:t>
                      </a:r>
                    </a:p>
                  </a:txBody>
                  <a:tcPr marL="85728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835,6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72002" marT="9525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588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Потребление в регионе, в т.ч. </a:t>
                      </a:r>
                    </a:p>
                  </a:txBody>
                  <a:tcPr marL="85728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1765,6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72002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588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на переработку</a:t>
                      </a:r>
                    </a:p>
                  </a:txBody>
                  <a:tcPr marL="342911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693,6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72002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588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Вывоз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728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83,5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72002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4" name="TextBox 14"/>
          <p:cNvSpPr txBox="1">
            <a:spLocks noChangeArrowheads="1"/>
          </p:cNvSpPr>
          <p:nvPr/>
        </p:nvSpPr>
        <p:spPr bwMode="auto">
          <a:xfrm>
            <a:off x="0" y="5127625"/>
            <a:ext cx="5172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C00000"/>
                </a:solidFill>
                <a:latin typeface="Arial" charset="0"/>
                <a:cs typeface="+mn-cs"/>
              </a:rPr>
              <a:t>Свердловская обл. </a:t>
            </a: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– регион не входит в состав ПФО</a:t>
            </a:r>
          </a:p>
        </p:txBody>
      </p:sp>
      <p:sp>
        <p:nvSpPr>
          <p:cNvPr id="67" name="Прямоугольник с двумя усеченными противолежащими углами 2"/>
          <p:cNvSpPr/>
          <p:nvPr/>
        </p:nvSpPr>
        <p:spPr>
          <a:xfrm>
            <a:off x="150813" y="5445124"/>
            <a:ext cx="8891587" cy="1412876"/>
          </a:xfrm>
          <a:prstGeom prst="snip2DiagRect">
            <a:avLst>
              <a:gd name="adj1" fmla="val 21274"/>
              <a:gd name="adj2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prstClr val="white"/>
                </a:solidFill>
              </a:rPr>
              <a:t>Республика Башкортостан  занимает второе место по производству сырого молока в ПФО, при этом основным производителем и потребителем  сырого молока </a:t>
            </a:r>
            <a:r>
              <a:rPr lang="ru-RU" sz="1800" b="1" dirty="0" smtClean="0">
                <a:solidFill>
                  <a:prstClr val="white"/>
                </a:solidFill>
              </a:rPr>
              <a:t>являются </a:t>
            </a:r>
            <a:r>
              <a:rPr lang="ru-RU" sz="1800" b="1" dirty="0">
                <a:solidFill>
                  <a:prstClr val="white"/>
                </a:solidFill>
              </a:rPr>
              <a:t>ЛПХ</a:t>
            </a:r>
          </a:p>
        </p:txBody>
      </p:sp>
      <p:sp>
        <p:nvSpPr>
          <p:cNvPr id="70" name="Стрелка вниз 69"/>
          <p:cNvSpPr/>
          <p:nvPr/>
        </p:nvSpPr>
        <p:spPr>
          <a:xfrm rot="5400000" flipV="1">
            <a:off x="362744" y="4729957"/>
            <a:ext cx="211137" cy="565150"/>
          </a:xfrm>
          <a:prstGeom prst="downArrow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71" name="Стрелка вниз 70"/>
          <p:cNvSpPr/>
          <p:nvPr/>
        </p:nvSpPr>
        <p:spPr>
          <a:xfrm rot="16200000">
            <a:off x="1939925" y="4675188"/>
            <a:ext cx="215900" cy="679450"/>
          </a:xfrm>
          <a:prstGeom prst="downArrow">
            <a:avLst/>
          </a:prstGeom>
          <a:gradFill flip="none" rotWithShape="1">
            <a:gsLst>
              <a:gs pos="0">
                <a:srgbClr val="F5770F"/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72" name="TextBox 94"/>
          <p:cNvSpPr txBox="1">
            <a:spLocks noChangeArrowheads="1"/>
          </p:cNvSpPr>
          <p:nvPr/>
        </p:nvSpPr>
        <p:spPr bwMode="auto">
          <a:xfrm>
            <a:off x="784225" y="4878388"/>
            <a:ext cx="7445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вывоз</a:t>
            </a:r>
          </a:p>
        </p:txBody>
      </p:sp>
      <p:sp>
        <p:nvSpPr>
          <p:cNvPr id="73" name="TextBox 94"/>
          <p:cNvSpPr txBox="1">
            <a:spLocks noChangeArrowheads="1"/>
          </p:cNvSpPr>
          <p:nvPr/>
        </p:nvSpPr>
        <p:spPr bwMode="auto">
          <a:xfrm>
            <a:off x="2465388" y="4879975"/>
            <a:ext cx="15144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ввоз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150813" y="682625"/>
            <a:ext cx="2087562" cy="5397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Товарность - </a:t>
            </a:r>
            <a:r>
              <a:rPr lang="ru-RU" sz="1400" dirty="0" smtClean="0">
                <a:solidFill>
                  <a:srgbClr val="1F497D">
                    <a:lumMod val="50000"/>
                  </a:srgbClr>
                </a:solidFill>
              </a:rPr>
              <a:t>45,2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% </a:t>
            </a:r>
          </a:p>
        </p:txBody>
      </p:sp>
      <p:graphicFrame>
        <p:nvGraphicFramePr>
          <p:cNvPr id="4174" name="Диаграмма 7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3913684"/>
              </p:ext>
            </p:extLst>
          </p:nvPr>
        </p:nvGraphicFramePr>
        <p:xfrm>
          <a:off x="65562" y="2216150"/>
          <a:ext cx="1806575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r:id="rId5" imgW="1804572" imgH="1335140" progId="Excel.Chart.8">
                  <p:embed/>
                </p:oleObj>
              </mc:Choice>
              <mc:Fallback>
                <p:oleObj r:id="rId5" imgW="1804572" imgH="133514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62" y="2216150"/>
                        <a:ext cx="1806575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75" name="Диаграмма 79"/>
          <p:cNvGraphicFramePr>
            <a:graphicFrameLocks/>
          </p:cNvGraphicFramePr>
          <p:nvPr/>
        </p:nvGraphicFramePr>
        <p:xfrm>
          <a:off x="6411913" y="2354263"/>
          <a:ext cx="1806575" cy="132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r:id="rId8" imgW="1804572" imgH="1329043" progId="Excel.Chart.8">
                  <p:embed/>
                </p:oleObj>
              </mc:Choice>
              <mc:Fallback>
                <p:oleObj r:id="rId8" imgW="1804572" imgH="1329043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1913" y="2354263"/>
                        <a:ext cx="1806575" cy="1328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TextBox 94"/>
          <p:cNvSpPr txBox="1">
            <a:spLocks noChangeArrowheads="1"/>
          </p:cNvSpPr>
          <p:nvPr/>
        </p:nvSpPr>
        <p:spPr bwMode="auto">
          <a:xfrm>
            <a:off x="1582737" y="2779712"/>
            <a:ext cx="10509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КФХ и СХО</a:t>
            </a:r>
          </a:p>
        </p:txBody>
      </p:sp>
      <p:sp>
        <p:nvSpPr>
          <p:cNvPr id="82" name="TextBox 94"/>
          <p:cNvSpPr txBox="1">
            <a:spLocks noChangeArrowheads="1"/>
          </p:cNvSpPr>
          <p:nvPr/>
        </p:nvSpPr>
        <p:spPr bwMode="auto">
          <a:xfrm>
            <a:off x="1708149" y="3136107"/>
            <a:ext cx="6143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ЛПХ</a:t>
            </a:r>
          </a:p>
        </p:txBody>
      </p:sp>
      <p:sp>
        <p:nvSpPr>
          <p:cNvPr id="83" name="TextBox 94"/>
          <p:cNvSpPr txBox="1">
            <a:spLocks noChangeArrowheads="1"/>
          </p:cNvSpPr>
          <p:nvPr/>
        </p:nvSpPr>
        <p:spPr bwMode="auto">
          <a:xfrm>
            <a:off x="7991475" y="2673350"/>
            <a:ext cx="1295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переработка</a:t>
            </a:r>
          </a:p>
        </p:txBody>
      </p:sp>
      <p:sp>
        <p:nvSpPr>
          <p:cNvPr id="84" name="TextBox 94"/>
          <p:cNvSpPr txBox="1">
            <a:spLocks noChangeArrowheads="1"/>
          </p:cNvSpPr>
          <p:nvPr/>
        </p:nvSpPr>
        <p:spPr bwMode="auto">
          <a:xfrm>
            <a:off x="7991475" y="3000375"/>
            <a:ext cx="10509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личное 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1433513" y="2825749"/>
            <a:ext cx="190500" cy="16351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1487487" y="3275013"/>
            <a:ext cx="190500" cy="1635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 b="1" dirty="0">
              <a:solidFill>
                <a:prstClr val="white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831138" y="2728913"/>
            <a:ext cx="190500" cy="1651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7831138" y="3057525"/>
            <a:ext cx="190500" cy="1635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 b="1" dirty="0">
              <a:solidFill>
                <a:prstClr val="white"/>
              </a:solidFill>
            </a:endParaRPr>
          </a:p>
        </p:txBody>
      </p:sp>
      <p:sp>
        <p:nvSpPr>
          <p:cNvPr id="90" name="TextBox 94"/>
          <p:cNvSpPr txBox="1">
            <a:spLocks noChangeArrowheads="1"/>
          </p:cNvSpPr>
          <p:nvPr/>
        </p:nvSpPr>
        <p:spPr bwMode="auto">
          <a:xfrm>
            <a:off x="268288" y="1624012"/>
            <a:ext cx="2197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2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Структура производства молока, тыс. тонн</a:t>
            </a:r>
          </a:p>
        </p:txBody>
      </p:sp>
      <p:sp>
        <p:nvSpPr>
          <p:cNvPr id="91" name="TextBox 94"/>
          <p:cNvSpPr txBox="1">
            <a:spLocks noChangeArrowheads="1"/>
          </p:cNvSpPr>
          <p:nvPr/>
        </p:nvSpPr>
        <p:spPr bwMode="auto">
          <a:xfrm>
            <a:off x="6181725" y="2049463"/>
            <a:ext cx="2266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2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Структура потребления </a:t>
            </a:r>
            <a:br>
              <a:rPr lang="ru-RU" sz="12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</a:br>
            <a:r>
              <a:rPr lang="ru-RU" sz="1200" b="1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молока, тыс. тонн</a:t>
            </a:r>
          </a:p>
        </p:txBody>
      </p:sp>
      <p:sp>
        <p:nvSpPr>
          <p:cNvPr id="92" name="TextBox 14"/>
          <p:cNvSpPr txBox="1">
            <a:spLocks noChangeArrowheads="1"/>
          </p:cNvSpPr>
          <p:nvPr/>
        </p:nvSpPr>
        <p:spPr bwMode="auto">
          <a:xfrm>
            <a:off x="2108200" y="1281113"/>
            <a:ext cx="1622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Чувашская </a:t>
            </a:r>
            <a:r>
              <a:rPr lang="ru-RU" sz="1200" dirty="0" err="1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респ</a:t>
            </a:r>
            <a:r>
              <a:rPr lang="ru-RU" sz="1200" dirty="0">
                <a:solidFill>
                  <a:srgbClr val="1F497D">
                    <a:lumMod val="50000"/>
                  </a:srgbClr>
                </a:solidFill>
                <a:latin typeface="Arial" charset="0"/>
                <a:cs typeface="+mn-cs"/>
              </a:rPr>
              <a:t>. </a:t>
            </a:r>
          </a:p>
          <a:p>
            <a:pPr eaLnBrk="0" hangingPunct="0">
              <a:defRPr/>
            </a:pPr>
            <a:endParaRPr lang="ru-RU" sz="1200" dirty="0">
              <a:solidFill>
                <a:srgbClr val="1F497D">
                  <a:lumMod val="50000"/>
                </a:srgbClr>
              </a:solidFill>
              <a:latin typeface="Arial" charset="0"/>
              <a:cs typeface="+mn-cs"/>
            </a:endParaRP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1433513" y="3603625"/>
            <a:ext cx="2212975" cy="4810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 smtClean="0">
                <a:solidFill>
                  <a:srgbClr val="1F497D">
                    <a:lumMod val="50000"/>
                  </a:srgbClr>
                </a:solidFill>
              </a:rPr>
              <a:t>Ввоз</a:t>
            </a:r>
            <a:r>
              <a:rPr lang="ru-RU" sz="1400" b="1" dirty="0">
                <a:solidFill>
                  <a:srgbClr val="1F497D">
                    <a:lumMod val="50000"/>
                  </a:srgbClr>
                </a:solidFill>
              </a:rPr>
              <a:t>: </a:t>
            </a:r>
            <a:r>
              <a:rPr lang="ru-RU" sz="1400" b="1" dirty="0" smtClean="0">
                <a:solidFill>
                  <a:srgbClr val="F79646">
                    <a:lumMod val="75000"/>
                  </a:srgbClr>
                </a:solidFill>
              </a:rPr>
              <a:t>134.7 тыс. тонн</a:t>
            </a:r>
            <a:endParaRPr lang="ru-RU" sz="1400" b="1" dirty="0">
              <a:solidFill>
                <a:srgbClr val="F79646">
                  <a:lumMod val="75000"/>
                </a:srgbClr>
              </a:solidFill>
            </a:endParaRPr>
          </a:p>
        </p:txBody>
      </p:sp>
      <p:sp>
        <p:nvSpPr>
          <p:cNvPr id="99" name="Стрелка вниз 98"/>
          <p:cNvSpPr/>
          <p:nvPr/>
        </p:nvSpPr>
        <p:spPr>
          <a:xfrm rot="8245672" flipV="1">
            <a:off x="3795713" y="1357313"/>
            <a:ext cx="287337" cy="1439862"/>
          </a:xfrm>
          <a:prstGeom prst="downArrow">
            <a:avLst/>
          </a:prstGeom>
          <a:gradFill flip="none" rotWithShape="1">
            <a:gsLst>
              <a:gs pos="0">
                <a:srgbClr val="F5770F"/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209" name="TextBox 14"/>
          <p:cNvSpPr txBox="1">
            <a:spLocks noChangeArrowheads="1"/>
          </p:cNvSpPr>
          <p:nvPr/>
        </p:nvSpPr>
        <p:spPr bwMode="auto">
          <a:xfrm>
            <a:off x="3862388" y="1792288"/>
            <a:ext cx="3825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200" b="1" smtClean="0">
                <a:solidFill>
                  <a:prstClr val="white"/>
                </a:solidFill>
                <a:cs typeface="+mn-cs"/>
              </a:rPr>
              <a:t>3</a:t>
            </a:r>
          </a:p>
        </p:txBody>
      </p:sp>
      <p:sp>
        <p:nvSpPr>
          <p:cNvPr id="4210" name="TextBox 14"/>
          <p:cNvSpPr txBox="1">
            <a:spLocks noChangeArrowheads="1"/>
          </p:cNvSpPr>
          <p:nvPr/>
        </p:nvSpPr>
        <p:spPr bwMode="auto">
          <a:xfrm>
            <a:off x="3741738" y="1903413"/>
            <a:ext cx="3825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200" b="1" smtClean="0">
                <a:solidFill>
                  <a:prstClr val="white"/>
                </a:solidFill>
                <a:cs typeface="+mn-cs"/>
              </a:rPr>
              <a:t>12</a:t>
            </a:r>
          </a:p>
        </p:txBody>
      </p:sp>
      <p:sp>
        <p:nvSpPr>
          <p:cNvPr id="102" name="TextBox 14"/>
          <p:cNvSpPr txBox="1">
            <a:spLocks noChangeArrowheads="1"/>
          </p:cNvSpPr>
          <p:nvPr/>
        </p:nvSpPr>
        <p:spPr bwMode="auto">
          <a:xfrm>
            <a:off x="4346575" y="2511425"/>
            <a:ext cx="666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F79646">
                    <a:lumMod val="75000"/>
                  </a:srgbClr>
                </a:solidFill>
                <a:latin typeface="Arial" charset="0"/>
                <a:cs typeface="+mn-cs"/>
              </a:rPr>
              <a:t>+12</a:t>
            </a:r>
          </a:p>
        </p:txBody>
      </p:sp>
      <p:sp>
        <p:nvSpPr>
          <p:cNvPr id="63" name="Стрелка вниз 62"/>
          <p:cNvSpPr/>
          <p:nvPr/>
        </p:nvSpPr>
        <p:spPr>
          <a:xfrm rot="8375784">
            <a:off x="3814763" y="1131888"/>
            <a:ext cx="334962" cy="1320800"/>
          </a:xfrm>
          <a:prstGeom prst="downArrow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213" name="TextBox 2"/>
          <p:cNvSpPr txBox="1">
            <a:spLocks noChangeArrowheads="1"/>
          </p:cNvSpPr>
          <p:nvPr/>
        </p:nvSpPr>
        <p:spPr bwMode="auto">
          <a:xfrm>
            <a:off x="2366963" y="871538"/>
            <a:ext cx="979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ru-RU" altLang="ru-RU" sz="1200" smtClean="0">
                <a:solidFill>
                  <a:prstClr val="black"/>
                </a:solidFill>
                <a:cs typeface="+mn-cs"/>
              </a:rPr>
              <a:t>Марий-Эл</a:t>
            </a:r>
          </a:p>
        </p:txBody>
      </p:sp>
      <p:sp>
        <p:nvSpPr>
          <p:cNvPr id="4214" name="TextBox 14"/>
          <p:cNvSpPr txBox="1">
            <a:spLocks noChangeArrowheads="1"/>
          </p:cNvSpPr>
          <p:nvPr/>
        </p:nvSpPr>
        <p:spPr bwMode="auto">
          <a:xfrm>
            <a:off x="3675063" y="1546225"/>
            <a:ext cx="5143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200" b="1" smtClean="0">
                <a:solidFill>
                  <a:prstClr val="white"/>
                </a:solidFill>
                <a:cs typeface="+mn-cs"/>
              </a:rPr>
              <a:t>1</a:t>
            </a:r>
          </a:p>
        </p:txBody>
      </p:sp>
      <p:sp>
        <p:nvSpPr>
          <p:cNvPr id="4215" name="TextBox 14"/>
          <p:cNvSpPr txBox="1">
            <a:spLocks noChangeArrowheads="1"/>
          </p:cNvSpPr>
          <p:nvPr/>
        </p:nvSpPr>
        <p:spPr bwMode="auto">
          <a:xfrm>
            <a:off x="4348163" y="2281238"/>
            <a:ext cx="514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ru-RU" altLang="ru-RU" sz="1800" b="1" smtClean="0">
                <a:solidFill>
                  <a:srgbClr val="002060"/>
                </a:solidFill>
                <a:cs typeface="+mn-cs"/>
              </a:rPr>
              <a:t>-1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50" y="-18489"/>
            <a:ext cx="8855075" cy="783193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F497D"/>
                </a:solidFill>
                <a:latin typeface="Arial" pitchFamily="34" charset="0"/>
                <a:ea typeface="+mn-ea"/>
                <a:cs typeface="Arial" pitchFamily="34" charset="0"/>
              </a:rPr>
              <a:t>БАЛАНС СЫРОГО МОЛОКА В РЕСПУБЛИКЕ БАШКОРТОСТАН,</a:t>
            </a:r>
            <a:br>
              <a:rPr lang="ru-RU" sz="2000" dirty="0">
                <a:solidFill>
                  <a:srgbClr val="1F497D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dirty="0">
                <a:solidFill>
                  <a:srgbClr val="1F497D"/>
                </a:solidFill>
                <a:latin typeface="Arial" pitchFamily="34" charset="0"/>
                <a:ea typeface="+mn-ea"/>
                <a:cs typeface="Arial" pitchFamily="34" charset="0"/>
              </a:rPr>
              <a:t> 2017 ГОД</a:t>
            </a:r>
          </a:p>
        </p:txBody>
      </p:sp>
    </p:spTree>
    <p:extLst>
      <p:ext uri="{BB962C8B-B14F-4D97-AF65-F5344CB8AC3E}">
        <p14:creationId xmlns:p14="http://schemas.microsoft.com/office/powerpoint/2010/main" val="48525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560874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СРЕДНЯЯ ЗАКУПОЧНАЯ ЦЕНА НА СЫРОЕ МОЛОКО ЗА 2016- 2018 ГГ. </a:t>
            </a:r>
            <a:r>
              <a:rPr lang="ru-RU" sz="1400" i="1" dirty="0" smtClean="0"/>
              <a:t>(базис, без НДС)</a:t>
            </a:r>
            <a:endParaRPr lang="ru-RU" sz="1400" i="1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5857982"/>
              </p:ext>
            </p:extLst>
          </p:nvPr>
        </p:nvGraphicFramePr>
        <p:xfrm>
          <a:off x="107504" y="949137"/>
          <a:ext cx="6120680" cy="5325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5790903"/>
              </p:ext>
            </p:extLst>
          </p:nvPr>
        </p:nvGraphicFramePr>
        <p:xfrm>
          <a:off x="6084168" y="2060848"/>
          <a:ext cx="2987824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345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61740" y="116632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СРЕДНЯЯ ЗАКУПОЧНАЯ ЦЕНА СЫРОЕ МОЛОКО ЗА 2016-2018 ГГ. </a:t>
            </a:r>
            <a:r>
              <a:rPr lang="ru-RU" sz="1400" i="1" dirty="0" smtClean="0"/>
              <a:t>(базис, без НДС)</a:t>
            </a:r>
            <a:endParaRPr lang="ru-RU" sz="1400" i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832662"/>
              </p:ext>
            </p:extLst>
          </p:nvPr>
        </p:nvGraphicFramePr>
        <p:xfrm>
          <a:off x="323528" y="1196752"/>
          <a:ext cx="8640961" cy="5053960"/>
        </p:xfrm>
        <a:graphic>
          <a:graphicData uri="http://schemas.openxmlformats.org/drawingml/2006/table">
            <a:tbl>
              <a:tblPr firstRow="1" firstCol="1" bandRow="1"/>
              <a:tblGrid>
                <a:gridCol w="792088"/>
                <a:gridCol w="2736304"/>
                <a:gridCol w="1656184"/>
                <a:gridCol w="1584176"/>
                <a:gridCol w="1872209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Место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74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Регион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74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 июня 2017 </a:t>
                      </a:r>
                      <a:r>
                        <a:rPr lang="ru-RU" sz="16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74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 июня 2018 г.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74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 2017 г, </a:t>
                      </a:r>
                      <a:r>
                        <a:rPr lang="ru-RU" sz="16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%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74A0"/>
                    </a:solidFill>
                  </a:tcPr>
                </a:tc>
              </a:tr>
              <a:tr h="26744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Российская Федерация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24,65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23,92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97,04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744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ПФО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22,06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19,41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87,99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Саратовская область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23,85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22,00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92,24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Пермский край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23,18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21,41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92,34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Нижегородская область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24,36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20,90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85,79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Самарская область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21,82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20,52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94,04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Кировская область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25,73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20,03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77,84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Пензенская область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21,00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19,50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92,86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Республика Мордовия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24,20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19,45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80,37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Удмуртская Республика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24,04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18,84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78,37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Республика Татарстан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21,78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18,75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86,09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Чувашская Республика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18,92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18,30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96,72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Республика Марий Эл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19,01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18,10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95,21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Республика Башкортостан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18,02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83,81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Оренбургская область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20,42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18,00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88,15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14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Ульяновская область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20,42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17,94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87,86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80" marR="66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532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Zased_W_</Template>
  <TotalTime>970</TotalTime>
  <Words>395</Words>
  <Application>Microsoft Office PowerPoint</Application>
  <PresentationFormat>Экран (4:3)</PresentationFormat>
  <Paragraphs>197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Zased_W_</vt:lpstr>
      <vt:lpstr>1_Тема Office</vt:lpstr>
      <vt:lpstr>Диаграмма Microsoft Excel</vt:lpstr>
      <vt:lpstr>Презентация PowerPoint</vt:lpstr>
      <vt:lpstr>Презентация PowerPoint</vt:lpstr>
      <vt:lpstr>БАЛАНС СЫРОГО МОЛОКА В РЕСПУБЛИКЕ БАШКОРТОСТАН,  2017 ГОД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Ахметзянова Гульсина Рифатовна</cp:lastModifiedBy>
  <cp:revision>80</cp:revision>
  <cp:lastPrinted>2018-02-01T14:05:11Z</cp:lastPrinted>
  <dcterms:created xsi:type="dcterms:W3CDTF">2014-06-03T04:33:56Z</dcterms:created>
  <dcterms:modified xsi:type="dcterms:W3CDTF">2018-06-13T10:39:38Z</dcterms:modified>
</cp:coreProperties>
</file>