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78" r:id="rId2"/>
    <p:sldId id="290" r:id="rId3"/>
    <p:sldId id="425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  <p:sldId id="437" r:id="rId16"/>
    <p:sldId id="438" r:id="rId17"/>
    <p:sldId id="439" r:id="rId18"/>
    <p:sldId id="440" r:id="rId19"/>
    <p:sldId id="441" r:id="rId20"/>
    <p:sldId id="442" r:id="rId21"/>
    <p:sldId id="443" r:id="rId22"/>
    <p:sldId id="444" r:id="rId23"/>
    <p:sldId id="445" r:id="rId24"/>
    <p:sldId id="446" r:id="rId25"/>
    <p:sldId id="447" r:id="rId26"/>
    <p:sldId id="448" r:id="rId27"/>
    <p:sldId id="449" r:id="rId28"/>
    <p:sldId id="450" r:id="rId29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04" autoAdjust="0"/>
  </p:normalViewPr>
  <p:slideViewPr>
    <p:cSldViewPr snapToGrid="0">
      <p:cViewPr>
        <p:scale>
          <a:sx n="118" d="100"/>
          <a:sy n="118" d="100"/>
        </p:scale>
        <p:origin x="-276" y="-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3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1"/>
            <c:invertIfNegative val="0"/>
            <c:bubble3D val="0"/>
            <c:spPr>
              <a:solidFill>
                <a:srgbClr val="00B050"/>
              </a:solidFill>
            </c:spPr>
          </c:dPt>
          <c:dLbls>
            <c:dLbl>
              <c:idx val="2"/>
              <c:layout>
                <c:manualLayout>
                  <c:x val="1.834240639928896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287634707254749E-2"/>
                  <c:y val="2.35159056401140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28763470725474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2698589045661594E-2"/>
                  <c:y val="7.05477169203421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269858904566159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4.2328630152205313E-3"/>
                  <c:y val="4.70318112802281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1.2698589045661594E-2"/>
                  <c:y val="-2.35159056401140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1.30416283528423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2.1392956338184544E-2"/>
                  <c:y val="-2.69766322260489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Лист1!$A$2:$A$13</c:f>
              <c:numCache>
                <c:formatCode>General</c:formatCode>
                <c:ptCount val="12"/>
                <c:pt idx="0">
                  <c:v>2001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314</c:v>
                </c:pt>
                <c:pt idx="1">
                  <c:v>147</c:v>
                </c:pt>
                <c:pt idx="2">
                  <c:v>252</c:v>
                </c:pt>
                <c:pt idx="3">
                  <c:v>294</c:v>
                </c:pt>
                <c:pt idx="4">
                  <c:v>313</c:v>
                </c:pt>
                <c:pt idx="5">
                  <c:v>361</c:v>
                </c:pt>
                <c:pt idx="6">
                  <c:v>333</c:v>
                </c:pt>
                <c:pt idx="7">
                  <c:v>360</c:v>
                </c:pt>
                <c:pt idx="8">
                  <c:v>544</c:v>
                </c:pt>
                <c:pt idx="9">
                  <c:v>850</c:v>
                </c:pt>
                <c:pt idx="10">
                  <c:v>1030</c:v>
                </c:pt>
                <c:pt idx="11">
                  <c:v>1300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1361408"/>
        <c:axId val="111367296"/>
        <c:axId val="0"/>
      </c:bar3DChart>
      <c:catAx>
        <c:axId val="111361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11367296"/>
        <c:crosses val="autoZero"/>
        <c:auto val="1"/>
        <c:lblAlgn val="ctr"/>
        <c:lblOffset val="100"/>
        <c:noMultiLvlLbl val="0"/>
      </c:catAx>
      <c:valAx>
        <c:axId val="111367296"/>
        <c:scaling>
          <c:orientation val="minMax"/>
          <c:max val="120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11361408"/>
        <c:crosses val="autoZero"/>
        <c:crossBetween val="between"/>
        <c:majorUnit val="2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67562380347433"/>
          <c:y val="3.1363939360273103E-2"/>
          <c:w val="0.38580504943895128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Лист1!$A$2:$A$18</c:f>
              <c:strCache>
                <c:ptCount val="17"/>
                <c:pt idx="0">
                  <c:v>Белорецкий</c:v>
                </c:pt>
                <c:pt idx="1">
                  <c:v>Архангельский</c:v>
                </c:pt>
                <c:pt idx="2">
                  <c:v>Бурзянский</c:v>
                </c:pt>
                <c:pt idx="3">
                  <c:v>Мишкинский</c:v>
                </c:pt>
                <c:pt idx="4">
                  <c:v>Зилаирский</c:v>
                </c:pt>
                <c:pt idx="5">
                  <c:v>Аскинский</c:v>
                </c:pt>
                <c:pt idx="6">
                  <c:v>Салаватский</c:v>
                </c:pt>
                <c:pt idx="7">
                  <c:v>Благовещенский</c:v>
                </c:pt>
                <c:pt idx="8">
                  <c:v>Бирский</c:v>
                </c:pt>
                <c:pt idx="10">
                  <c:v>Буздякский</c:v>
                </c:pt>
                <c:pt idx="11">
                  <c:v>Илишевский</c:v>
                </c:pt>
                <c:pt idx="12">
                  <c:v>Давлекановский</c:v>
                </c:pt>
                <c:pt idx="13">
                  <c:v>Стерлитамакский</c:v>
                </c:pt>
                <c:pt idx="14">
                  <c:v>Мелеузовский</c:v>
                </c:pt>
                <c:pt idx="15">
                  <c:v>Чекмагушевский</c:v>
                </c:pt>
                <c:pt idx="16">
                  <c:v>Аургазинский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45</c:v>
                </c:pt>
                <c:pt idx="1">
                  <c:v>50</c:v>
                </c:pt>
                <c:pt idx="2">
                  <c:v>63</c:v>
                </c:pt>
                <c:pt idx="3">
                  <c:v>108</c:v>
                </c:pt>
                <c:pt idx="4">
                  <c:v>127</c:v>
                </c:pt>
                <c:pt idx="5" formatCode="0">
                  <c:v>138</c:v>
                </c:pt>
                <c:pt idx="6" formatCode="0">
                  <c:v>144</c:v>
                </c:pt>
                <c:pt idx="7" formatCode="0">
                  <c:v>157</c:v>
                </c:pt>
                <c:pt idx="8" formatCode="0">
                  <c:v>171</c:v>
                </c:pt>
                <c:pt idx="10">
                  <c:v>1844</c:v>
                </c:pt>
                <c:pt idx="11">
                  <c:v>1946</c:v>
                </c:pt>
                <c:pt idx="12">
                  <c:v>2000</c:v>
                </c:pt>
                <c:pt idx="13">
                  <c:v>2584</c:v>
                </c:pt>
                <c:pt idx="14">
                  <c:v>2921</c:v>
                </c:pt>
                <c:pt idx="15">
                  <c:v>3116</c:v>
                </c:pt>
                <c:pt idx="16">
                  <c:v>3280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2707968"/>
        <c:axId val="122714368"/>
      </c:barChart>
      <c:catAx>
        <c:axId val="12270796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tx2"/>
                </a:solidFill>
              </a:defRPr>
            </a:pPr>
            <a:endParaRPr lang="ru-RU"/>
          </a:p>
        </c:txPr>
        <c:crossAx val="122714368"/>
        <c:crosses val="autoZero"/>
        <c:auto val="1"/>
        <c:lblAlgn val="ctr"/>
        <c:lblOffset val="100"/>
        <c:noMultiLvlLbl val="0"/>
      </c:catAx>
      <c:valAx>
        <c:axId val="1227143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2707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3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1301497075984686E-2"/>
                  <c:y val="-5.17524602526782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539261279248131E-2"/>
                  <c:y val="-5.2623130661438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365145321398205E-2"/>
                  <c:y val="-5.26032523416039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135730618514571E-3"/>
                  <c:y val="-5.5540025618184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9407113165996906E-3"/>
                  <c:y val="-6.22709445298271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2570228254977823E-2"/>
                  <c:y val="3.29218106995884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6.8505569209654227E-3"/>
                  <c:y val="1.152495288217001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064257656584743E-3"/>
                  <c:y val="-3.1556832737604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t" anchorCtr="0"/>
              <a:lstStyle/>
              <a:p>
                <a:pPr>
                  <a:defRPr sz="16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31</c:v>
                </c:pt>
                <c:pt idx="1">
                  <c:v>129</c:v>
                </c:pt>
                <c:pt idx="2">
                  <c:v>201</c:v>
                </c:pt>
                <c:pt idx="3">
                  <c:v>392</c:v>
                </c:pt>
                <c:pt idx="4">
                  <c:v>254</c:v>
                </c:pt>
                <c:pt idx="5">
                  <c:v>478</c:v>
                </c:pt>
                <c:pt idx="6">
                  <c:v>508</c:v>
                </c:pt>
                <c:pt idx="7">
                  <c:v>620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747520"/>
        <c:axId val="124096896"/>
        <c:axId val="0"/>
      </c:bar3DChart>
      <c:catAx>
        <c:axId val="122747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24096896"/>
        <c:crosses val="autoZero"/>
        <c:auto val="1"/>
        <c:lblAlgn val="ctr"/>
        <c:lblOffset val="100"/>
        <c:noMultiLvlLbl val="0"/>
      </c:catAx>
      <c:valAx>
        <c:axId val="124096896"/>
        <c:scaling>
          <c:orientation val="minMax"/>
          <c:max val="6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22747520"/>
        <c:crosses val="autoZero"/>
        <c:crossBetween val="between"/>
        <c:majorUnit val="25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3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4371431464141172E-3"/>
                  <c:y val="-1.6534621153205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887428629282823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97604044629077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6515000506224706E-2"/>
                  <c:y val="-1.1023080768803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3592857866035294E-2"/>
                  <c:y val="-5.51154038440173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5388696962357115E-3"/>
                  <c:y val="-2.2046296735502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4670477454094574E-2"/>
                  <c:y val="-2.2049045138888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4964514282003896E-3"/>
                  <c:y val="-6.70016750418760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6.923204979571630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1.659135547455009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579</c:v>
                </c:pt>
                <c:pt idx="1">
                  <c:v>888</c:v>
                </c:pt>
                <c:pt idx="2">
                  <c:v>1063</c:v>
                </c:pt>
                <c:pt idx="3">
                  <c:v>854</c:v>
                </c:pt>
                <c:pt idx="4">
                  <c:v>947</c:v>
                </c:pt>
                <c:pt idx="5">
                  <c:v>759</c:v>
                </c:pt>
                <c:pt idx="6">
                  <c:v>819</c:v>
                </c:pt>
                <c:pt idx="7">
                  <c:v>1296</c:v>
                </c:pt>
                <c:pt idx="8">
                  <c:v>1450</c:v>
                </c:pt>
                <c:pt idx="9">
                  <c:v>1808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gapDepth val="82"/>
        <c:shape val="box"/>
        <c:axId val="124182912"/>
        <c:axId val="124184448"/>
        <c:axId val="0"/>
      </c:bar3DChart>
      <c:catAx>
        <c:axId val="124182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24184448"/>
        <c:crosses val="autoZero"/>
        <c:auto val="1"/>
        <c:lblAlgn val="ctr"/>
        <c:lblOffset val="100"/>
        <c:noMultiLvlLbl val="0"/>
      </c:catAx>
      <c:valAx>
        <c:axId val="124184448"/>
        <c:scaling>
          <c:orientation val="minMax"/>
          <c:max val="15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24182912"/>
        <c:crosses val="autoZero"/>
        <c:crossBetween val="between"/>
        <c:majorUnit val="3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212926509186353E-2"/>
          <c:y val="3.6310397525411535E-2"/>
          <c:w val="0.85801859142607173"/>
          <c:h val="0.7316693625256347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278CC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1"/>
              <c:layout>
                <c:manualLayout>
                  <c:x val="4.6378596305470587E-2"/>
                  <c:y val="3.1012046208995378E-2"/>
                </c:manualLayout>
              </c:layout>
              <c:spPr/>
              <c:txPr>
                <a:bodyPr/>
                <a:lstStyle/>
                <a:p>
                  <a:pPr>
                    <a:defRPr sz="1800" u="sng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r>
                      <a:rPr lang="en-US" smtClean="0"/>
                      <a:t>105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Лист1!$K$3:$K$18</c:f>
              <c:numCache>
                <c:formatCode>General</c:formatCode>
                <c:ptCount val="16"/>
                <c:pt idx="0">
                  <c:v>1990</c:v>
                </c:pt>
                <c:pt idx="1">
                  <c:v>2000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Лист1!$L$3:$L$18</c:f>
              <c:numCache>
                <c:formatCode>General</c:formatCode>
                <c:ptCount val="16"/>
                <c:pt idx="0">
                  <c:v>641</c:v>
                </c:pt>
                <c:pt idx="1">
                  <c:v>233</c:v>
                </c:pt>
                <c:pt idx="2">
                  <c:v>127</c:v>
                </c:pt>
                <c:pt idx="3">
                  <c:v>135</c:v>
                </c:pt>
                <c:pt idx="4">
                  <c:v>122</c:v>
                </c:pt>
                <c:pt idx="5">
                  <c:v>117</c:v>
                </c:pt>
                <c:pt idx="6">
                  <c:v>139</c:v>
                </c:pt>
                <c:pt idx="7">
                  <c:v>122</c:v>
                </c:pt>
                <c:pt idx="8">
                  <c:v>106</c:v>
                </c:pt>
                <c:pt idx="9">
                  <c:v>100</c:v>
                </c:pt>
                <c:pt idx="10">
                  <c:v>97</c:v>
                </c:pt>
                <c:pt idx="11">
                  <c:v>100</c:v>
                </c:pt>
                <c:pt idx="12">
                  <c:v>102</c:v>
                </c:pt>
                <c:pt idx="13">
                  <c:v>100</c:v>
                </c:pt>
                <c:pt idx="14" formatCode="0">
                  <c:v>105</c:v>
                </c:pt>
                <c:pt idx="15">
                  <c:v>113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overlap val="-26"/>
        <c:axId val="126273408"/>
        <c:axId val="126274944"/>
      </c:barChart>
      <c:lineChart>
        <c:grouping val="stacked"/>
        <c:varyColors val="0"/>
        <c:ser>
          <c:idx val="2"/>
          <c:order val="1"/>
          <c:spPr>
            <a:ln w="44450" cap="sq">
              <a:solidFill>
                <a:srgbClr val="7030A0"/>
              </a:solidFill>
            </a:ln>
          </c:spPr>
          <c:marker>
            <c:symbol val="circle"/>
            <c:size val="8"/>
            <c:spPr>
              <a:solidFill>
                <a:srgbClr val="002AB0"/>
              </a:solidFill>
              <a:ln>
                <a:solidFill>
                  <a:srgbClr val="7030A0"/>
                </a:solidFill>
              </a:ln>
            </c:spPr>
          </c:marker>
          <c:dPt>
            <c:idx val="13"/>
            <c:marker>
              <c:spPr>
                <a:solidFill>
                  <a:srgbClr val="002AB0"/>
                </a:solidFill>
                <a:ln>
                  <a:solidFill>
                    <a:srgbClr val="7030A0"/>
                  </a:solidFill>
                  <a:prstDash val="solid"/>
                </a:ln>
              </c:spPr>
            </c:marker>
            <c:bubble3D val="0"/>
            <c:spPr>
              <a:ln w="44450" cap="sq">
                <a:solidFill>
                  <a:srgbClr val="7030A0"/>
                </a:solidFill>
                <a:prstDash val="solid"/>
              </a:ln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700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3891017049086295E-2"/>
                  <c:y val="2.6858734373626434E-2"/>
                </c:manualLayout>
              </c:layout>
              <c:spPr/>
              <c:txPr>
                <a:bodyPr/>
                <a:lstStyle/>
                <a:p>
                  <a:pPr>
                    <a:defRPr sz="1700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4860645099604977E-2"/>
                  <c:y val="-2.6400181676869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0763888888888923E-2"/>
                  <c:y val="-3.09512290228473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5458544993546171E-2"/>
                  <c:y val="-4.40259426755058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4.2485605039829601E-2"/>
                  <c:y val="-4.40259426755058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3.1448251623195644E-2"/>
                  <c:y val="-3.39466788156677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2.8736802406596641E-2"/>
                  <c:y val="-3.9157330494225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2.9563560920073444E-2"/>
                  <c:y val="2.75637438830570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5.3391270244572776E-2"/>
                  <c:y val="-4.12681729195417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3.2260498687664153E-2"/>
                  <c:y val="-0.1151864278380700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rgbClr val="0033CC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Лист1!$K$3:$K$18</c:f>
              <c:numCache>
                <c:formatCode>General</c:formatCode>
                <c:ptCount val="16"/>
                <c:pt idx="0">
                  <c:v>1990</c:v>
                </c:pt>
                <c:pt idx="1">
                  <c:v>2000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Лист1!$M$3:$M$18</c:f>
              <c:numCache>
                <c:formatCode>0</c:formatCode>
                <c:ptCount val="16"/>
                <c:pt idx="0" formatCode="General">
                  <c:v>775</c:v>
                </c:pt>
                <c:pt idx="1">
                  <c:v>1661</c:v>
                </c:pt>
                <c:pt idx="2">
                  <c:v>2550</c:v>
                </c:pt>
                <c:pt idx="3">
                  <c:v>3335</c:v>
                </c:pt>
                <c:pt idx="4" formatCode="General">
                  <c:v>2679</c:v>
                </c:pt>
                <c:pt idx="5" formatCode="General">
                  <c:v>2423</c:v>
                </c:pt>
                <c:pt idx="6" formatCode="General">
                  <c:v>2894</c:v>
                </c:pt>
                <c:pt idx="7" formatCode="General">
                  <c:v>3098</c:v>
                </c:pt>
                <c:pt idx="8" formatCode="General">
                  <c:v>3866</c:v>
                </c:pt>
                <c:pt idx="9" formatCode="General">
                  <c:v>3888</c:v>
                </c:pt>
                <c:pt idx="10" formatCode="General">
                  <c:v>4358</c:v>
                </c:pt>
                <c:pt idx="11" formatCode="General">
                  <c:v>4423</c:v>
                </c:pt>
                <c:pt idx="12" formatCode="General">
                  <c:v>4647</c:v>
                </c:pt>
                <c:pt idx="13">
                  <c:v>4920</c:v>
                </c:pt>
                <c:pt idx="14" formatCode="General">
                  <c:v>5124</c:v>
                </c:pt>
                <c:pt idx="15" formatCode="General">
                  <c:v>5367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905536"/>
        <c:axId val="125904000"/>
      </c:lineChart>
      <c:catAx>
        <c:axId val="1262734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26274944"/>
        <c:crosses val="autoZero"/>
        <c:auto val="0"/>
        <c:lblAlgn val="ctr"/>
        <c:lblOffset val="100"/>
        <c:noMultiLvlLbl val="0"/>
      </c:catAx>
      <c:valAx>
        <c:axId val="126274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500"/>
            </a:pPr>
            <a:endParaRPr lang="ru-RU"/>
          </a:p>
        </c:txPr>
        <c:crossAx val="126273408"/>
        <c:crosses val="autoZero"/>
        <c:crossBetween val="between"/>
      </c:valAx>
      <c:valAx>
        <c:axId val="12590400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ru-RU"/>
          </a:p>
        </c:txPr>
        <c:crossAx val="125905536"/>
        <c:crosses val="max"/>
        <c:crossBetween val="between"/>
      </c:valAx>
      <c:catAx>
        <c:axId val="1259055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5904000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000" b="1" i="0" u="none" strike="noStrike" baseline="0">
          <a:solidFill>
            <a:srgbClr val="000000"/>
          </a:solidFill>
          <a:latin typeface="+mn-lt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4223-E403-418C-856E-04CE9726C2D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D27E0-6C73-469E-9868-004E334E9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1052" algn="l"/>
                <a:tab pos="784887" algn="l"/>
                <a:tab pos="1178724" algn="l"/>
                <a:tab pos="1572559" algn="l"/>
                <a:tab pos="1966394" algn="l"/>
                <a:tab pos="2360229" algn="l"/>
                <a:tab pos="2754066" algn="l"/>
                <a:tab pos="3147901" algn="l"/>
                <a:tab pos="3541737" algn="l"/>
                <a:tab pos="3935572" algn="l"/>
                <a:tab pos="4329408" algn="l"/>
                <a:tab pos="4723243" algn="l"/>
                <a:tab pos="5117080" algn="l"/>
                <a:tab pos="5510914" algn="l"/>
                <a:tab pos="5904749" algn="l"/>
                <a:tab pos="6298584" algn="l"/>
                <a:tab pos="6692421" algn="l"/>
                <a:tab pos="7086256" algn="l"/>
                <a:tab pos="7480091" algn="l"/>
                <a:tab pos="7873927" algn="l"/>
              </a:tabLst>
              <a:defRPr/>
            </a:pPr>
            <a:fld id="{411795D5-240A-40E6-B407-3DB640827645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1052" algn="l"/>
                  <a:tab pos="784887" algn="l"/>
                  <a:tab pos="1178724" algn="l"/>
                  <a:tab pos="1572559" algn="l"/>
                  <a:tab pos="1966394" algn="l"/>
                  <a:tab pos="2360229" algn="l"/>
                  <a:tab pos="2754066" algn="l"/>
                  <a:tab pos="3147901" algn="l"/>
                  <a:tab pos="3541737" algn="l"/>
                  <a:tab pos="3935572" algn="l"/>
                  <a:tab pos="4329408" algn="l"/>
                  <a:tab pos="4723243" algn="l"/>
                  <a:tab pos="5117080" algn="l"/>
                  <a:tab pos="5510914" algn="l"/>
                  <a:tab pos="5904749" algn="l"/>
                  <a:tab pos="6298584" algn="l"/>
                  <a:tab pos="6692421" algn="l"/>
                  <a:tab pos="7086256" algn="l"/>
                  <a:tab pos="7480091" algn="l"/>
                  <a:tab pos="7873927" algn="l"/>
                </a:tabLst>
                <a:defRPr/>
              </a:pPr>
              <a:t>16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7" y="755536"/>
            <a:ext cx="4877733" cy="3718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0" tIns="40076" rIns="80150" bIns="40076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8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60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0873" algn="l"/>
                <a:tab pos="784527" algn="l"/>
                <a:tab pos="1178181" algn="l"/>
                <a:tab pos="1571837" algn="l"/>
                <a:tab pos="1965491" algn="l"/>
                <a:tab pos="2359145" algn="l"/>
                <a:tab pos="2752799" algn="l"/>
                <a:tab pos="3146454" algn="l"/>
                <a:tab pos="3540110" algn="l"/>
                <a:tab pos="3933763" algn="l"/>
                <a:tab pos="4327417" algn="l"/>
                <a:tab pos="4721074" algn="l"/>
                <a:tab pos="5114727" algn="l"/>
                <a:tab pos="5508382" algn="l"/>
                <a:tab pos="5902034" algn="l"/>
                <a:tab pos="6295690" algn="l"/>
                <a:tab pos="6689347" algn="l"/>
                <a:tab pos="7082998" algn="l"/>
                <a:tab pos="7476653" algn="l"/>
                <a:tab pos="7870308" algn="l"/>
              </a:tabLst>
              <a:defRPr/>
            </a:pPr>
            <a:fld id="{2176835D-9092-40CC-95C5-A5D500EDC94B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873" algn="l"/>
                  <a:tab pos="784527" algn="l"/>
                  <a:tab pos="1178181" algn="l"/>
                  <a:tab pos="1571837" algn="l"/>
                  <a:tab pos="1965491" algn="l"/>
                  <a:tab pos="2359145" algn="l"/>
                  <a:tab pos="2752799" algn="l"/>
                  <a:tab pos="3146454" algn="l"/>
                  <a:tab pos="3540110" algn="l"/>
                  <a:tab pos="3933763" algn="l"/>
                  <a:tab pos="4327417" algn="l"/>
                  <a:tab pos="4721074" algn="l"/>
                  <a:tab pos="5114727" algn="l"/>
                  <a:tab pos="5508382" algn="l"/>
                  <a:tab pos="5902034" algn="l"/>
                  <a:tab pos="6295690" algn="l"/>
                  <a:tab pos="6689347" algn="l"/>
                  <a:tab pos="7082998" algn="l"/>
                  <a:tab pos="7476653" algn="l"/>
                  <a:tab pos="7870308" algn="l"/>
                </a:tabLst>
                <a:defRPr/>
              </a:pPr>
              <a:t>18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9" y="755531"/>
            <a:ext cx="4877733" cy="3718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13" tIns="40060" rIns="80113" bIns="40060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8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630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0710" algn="l"/>
                <a:tab pos="784201" algn="l"/>
                <a:tab pos="1177690" algn="l"/>
                <a:tab pos="1571180" algn="l"/>
                <a:tab pos="1964670" algn="l"/>
                <a:tab pos="2358160" algn="l"/>
                <a:tab pos="2751648" algn="l"/>
                <a:tab pos="3145140" algn="l"/>
                <a:tab pos="3538631" algn="l"/>
                <a:tab pos="3932120" algn="l"/>
                <a:tab pos="4325610" algn="l"/>
                <a:tab pos="4719102" algn="l"/>
                <a:tab pos="5112589" algn="l"/>
                <a:tab pos="5506080" algn="l"/>
                <a:tab pos="5899568" algn="l"/>
                <a:tab pos="6293057" algn="l"/>
                <a:tab pos="6686550" algn="l"/>
                <a:tab pos="7080039" algn="l"/>
                <a:tab pos="7473528" algn="l"/>
                <a:tab pos="7867019" algn="l"/>
              </a:tabLst>
              <a:defRPr/>
            </a:pPr>
            <a:fld id="{2176835D-9092-40CC-95C5-A5D500EDC94B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710" algn="l"/>
                  <a:tab pos="784201" algn="l"/>
                  <a:tab pos="1177690" algn="l"/>
                  <a:tab pos="1571180" algn="l"/>
                  <a:tab pos="1964670" algn="l"/>
                  <a:tab pos="2358160" algn="l"/>
                  <a:tab pos="2751648" algn="l"/>
                  <a:tab pos="3145140" algn="l"/>
                  <a:tab pos="3538631" algn="l"/>
                  <a:tab pos="3932120" algn="l"/>
                  <a:tab pos="4325610" algn="l"/>
                  <a:tab pos="4719102" algn="l"/>
                  <a:tab pos="5112589" algn="l"/>
                  <a:tab pos="5506080" algn="l"/>
                  <a:tab pos="5899568" algn="l"/>
                  <a:tab pos="6293057" algn="l"/>
                  <a:tab pos="6686550" algn="l"/>
                  <a:tab pos="7080039" algn="l"/>
                  <a:tab pos="7473528" algn="l"/>
                  <a:tab pos="7867019" algn="l"/>
                </a:tabLst>
                <a:defRPr/>
              </a:pPr>
              <a:t>20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80" y="755531"/>
            <a:ext cx="4877733" cy="3718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081" tIns="40040" rIns="80081" bIns="40040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32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509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0710" algn="l"/>
                <a:tab pos="784201" algn="l"/>
                <a:tab pos="1177690" algn="l"/>
                <a:tab pos="1571180" algn="l"/>
                <a:tab pos="1964670" algn="l"/>
                <a:tab pos="2358160" algn="l"/>
                <a:tab pos="2751648" algn="l"/>
                <a:tab pos="3145140" algn="l"/>
                <a:tab pos="3538631" algn="l"/>
                <a:tab pos="3932120" algn="l"/>
                <a:tab pos="4325610" algn="l"/>
                <a:tab pos="4719102" algn="l"/>
                <a:tab pos="5112589" algn="l"/>
                <a:tab pos="5506080" algn="l"/>
                <a:tab pos="5899568" algn="l"/>
                <a:tab pos="6293057" algn="l"/>
                <a:tab pos="6686550" algn="l"/>
                <a:tab pos="7080039" algn="l"/>
                <a:tab pos="7473528" algn="l"/>
                <a:tab pos="7867019" algn="l"/>
              </a:tabLst>
              <a:defRPr/>
            </a:pPr>
            <a:fld id="{2176835D-9092-40CC-95C5-A5D500EDC94B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710" algn="l"/>
                  <a:tab pos="784201" algn="l"/>
                  <a:tab pos="1177690" algn="l"/>
                  <a:tab pos="1571180" algn="l"/>
                  <a:tab pos="1964670" algn="l"/>
                  <a:tab pos="2358160" algn="l"/>
                  <a:tab pos="2751648" algn="l"/>
                  <a:tab pos="3145140" algn="l"/>
                  <a:tab pos="3538631" algn="l"/>
                  <a:tab pos="3932120" algn="l"/>
                  <a:tab pos="4325610" algn="l"/>
                  <a:tab pos="4719102" algn="l"/>
                  <a:tab pos="5112589" algn="l"/>
                  <a:tab pos="5506080" algn="l"/>
                  <a:tab pos="5899568" algn="l"/>
                  <a:tab pos="6293057" algn="l"/>
                  <a:tab pos="6686550" algn="l"/>
                  <a:tab pos="7080039" algn="l"/>
                  <a:tab pos="7473528" algn="l"/>
                  <a:tab pos="7867019" algn="l"/>
                </a:tabLst>
                <a:defRPr/>
              </a:pPr>
              <a:t>21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80" y="755531"/>
            <a:ext cx="4877733" cy="3718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081" tIns="40040" rIns="80081" bIns="40040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32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7788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84234" algn="l"/>
                <a:tab pos="771199" algn="l"/>
                <a:tab pos="1158168" algn="l"/>
                <a:tab pos="1545134" algn="l"/>
                <a:tab pos="1932102" algn="l"/>
                <a:tab pos="2319068" algn="l"/>
                <a:tab pos="2706036" algn="l"/>
                <a:tab pos="3093004" algn="l"/>
                <a:tab pos="3479972" algn="l"/>
                <a:tab pos="3866938" algn="l"/>
                <a:tab pos="4253907" algn="l"/>
                <a:tab pos="4640875" algn="l"/>
                <a:tab pos="5027840" algn="l"/>
                <a:tab pos="5414809" algn="l"/>
                <a:tab pos="5801774" algn="l"/>
                <a:tab pos="6188742" algn="l"/>
                <a:tab pos="6575711" algn="l"/>
                <a:tab pos="6962676" algn="l"/>
                <a:tab pos="7349645" algn="l"/>
                <a:tab pos="7736611" algn="l"/>
              </a:tabLst>
              <a:defRPr/>
            </a:pPr>
            <a:fld id="{450345EC-C406-4ECF-B526-D3FC219BE05F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84234" algn="l"/>
                  <a:tab pos="771199" algn="l"/>
                  <a:tab pos="1158168" algn="l"/>
                  <a:tab pos="1545134" algn="l"/>
                  <a:tab pos="1932102" algn="l"/>
                  <a:tab pos="2319068" algn="l"/>
                  <a:tab pos="2706036" algn="l"/>
                  <a:tab pos="3093004" algn="l"/>
                  <a:tab pos="3479972" algn="l"/>
                  <a:tab pos="3866938" algn="l"/>
                  <a:tab pos="4253907" algn="l"/>
                  <a:tab pos="4640875" algn="l"/>
                  <a:tab pos="5027840" algn="l"/>
                  <a:tab pos="5414809" algn="l"/>
                  <a:tab pos="5801774" algn="l"/>
                  <a:tab pos="6188742" algn="l"/>
                  <a:tab pos="6575711" algn="l"/>
                  <a:tab pos="6962676" algn="l"/>
                  <a:tab pos="7349645" algn="l"/>
                  <a:tab pos="7736611" algn="l"/>
                </a:tabLst>
                <a:defRPr/>
              </a:pPr>
              <a:t>23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553" y="755299"/>
            <a:ext cx="4876789" cy="3719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78751" tIns="39375" rIns="78751" bIns="39375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551" y="4715793"/>
            <a:ext cx="5514783" cy="446349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37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52928" indent="-289588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58352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21691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85032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4837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301171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75055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93839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6ABFE95C-5B4D-4C69-95AC-559F67DE65C3}" type="slidenum">
              <a:rPr lang="en-GB" sz="12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hangingPunct="1"/>
              <a:t>24</a:t>
            </a:fld>
            <a:endParaRPr lang="en-GB" sz="12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7" y="755651"/>
            <a:ext cx="4877733" cy="37195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3" tIns="40618" rIns="81233" bIns="406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31" y="4716474"/>
            <a:ext cx="5515430" cy="4462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3514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</a:pPr>
            <a:fld id="{A002D3FE-4F7D-4370-AD11-592E335664D1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492" algn="l"/>
                  <a:tab pos="784159" algn="l"/>
                  <a:tab pos="1177827" algn="l"/>
                  <a:tab pos="1571494" algn="l"/>
                  <a:tab pos="1965161" algn="l"/>
                  <a:tab pos="2358828" algn="l"/>
                  <a:tab pos="2752495" algn="l"/>
                  <a:tab pos="3147750" algn="l"/>
                  <a:tab pos="3541417" algn="l"/>
                  <a:tab pos="3935084" algn="l"/>
                  <a:tab pos="4328751" algn="l"/>
                  <a:tab pos="4722418" algn="l"/>
                  <a:tab pos="5116085" algn="l"/>
                  <a:tab pos="5509752" algn="l"/>
                  <a:tab pos="5903419" algn="l"/>
                  <a:tab pos="6297086" algn="l"/>
                  <a:tab pos="6692341" algn="l"/>
                  <a:tab pos="7086008" algn="l"/>
                  <a:tab pos="7479675" algn="l"/>
                  <a:tab pos="7873342" algn="l"/>
                </a:tabLst>
              </a:pPr>
              <a:t>25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7" y="755657"/>
            <a:ext cx="4877733" cy="37195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0" tIns="40076" rIns="80150" bIns="40076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46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8" y="4716469"/>
            <a:ext cx="5515429" cy="4462462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42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0946" algn="l"/>
                <a:tab pos="784674" algn="l"/>
                <a:tab pos="1178402" algn="l"/>
                <a:tab pos="1572131" algn="l"/>
                <a:tab pos="1965859" algn="l"/>
                <a:tab pos="2359587" algn="l"/>
                <a:tab pos="2753315" algn="l"/>
                <a:tab pos="3147043" algn="l"/>
                <a:tab pos="3540773" algn="l"/>
                <a:tab pos="3934500" algn="l"/>
                <a:tab pos="4328228" algn="l"/>
                <a:tab pos="4721958" algn="l"/>
                <a:tab pos="5115685" algn="l"/>
                <a:tab pos="5509414" algn="l"/>
                <a:tab pos="5903140" algn="l"/>
                <a:tab pos="6296869" algn="l"/>
                <a:tab pos="6690600" algn="l"/>
                <a:tab pos="7084325" algn="l"/>
                <a:tab pos="7478054" algn="l"/>
                <a:tab pos="7871782" algn="l"/>
              </a:tabLst>
              <a:defRPr/>
            </a:pPr>
            <a:fld id="{525B5D38-FCDC-4BBA-A30B-3238C52A2A69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946" algn="l"/>
                  <a:tab pos="784674" algn="l"/>
                  <a:tab pos="1178402" algn="l"/>
                  <a:tab pos="1572131" algn="l"/>
                  <a:tab pos="1965859" algn="l"/>
                  <a:tab pos="2359587" algn="l"/>
                  <a:tab pos="2753315" algn="l"/>
                  <a:tab pos="3147043" algn="l"/>
                  <a:tab pos="3540773" algn="l"/>
                  <a:tab pos="3934500" algn="l"/>
                  <a:tab pos="4328228" algn="l"/>
                  <a:tab pos="4721958" algn="l"/>
                  <a:tab pos="5115685" algn="l"/>
                  <a:tab pos="5509414" algn="l"/>
                  <a:tab pos="5903140" algn="l"/>
                  <a:tab pos="6296869" algn="l"/>
                  <a:tab pos="6690600" algn="l"/>
                  <a:tab pos="7084325" algn="l"/>
                  <a:tab pos="7478054" algn="l"/>
                  <a:tab pos="7871782" algn="l"/>
                </a:tabLst>
                <a:defRPr/>
              </a:pPr>
              <a:t>3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9" y="755531"/>
            <a:ext cx="4877733" cy="3718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28" tIns="40067" rIns="80128" bIns="40067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03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8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314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888" indent="-285726" eaLnBrk="0" hangingPunct="0"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2905" indent="-228581" eaLnBrk="0" hangingPunct="0"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066" indent="-228581" eaLnBrk="0" hangingPunct="0"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228" indent="-228581" eaLnBrk="0" hangingPunct="0"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390" indent="-22858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552" indent="-22858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8714" indent="-22858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5875" indent="-22858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6ABFE95C-5B4D-4C69-95AC-559F67DE65C3}" type="slidenum">
              <a:rPr lang="en-GB" sz="12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hangingPunct="1"/>
              <a:t>4</a:t>
            </a:fld>
            <a:endParaRPr lang="en-GB" sz="12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7" y="755652"/>
            <a:ext cx="4877733" cy="37195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0" tIns="40076" rIns="80150" bIns="4007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9" y="4716473"/>
            <a:ext cx="5515429" cy="4462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89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52928" indent="-289588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58352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21691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85032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4837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301171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75055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93839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6ABFE95C-5B4D-4C69-95AC-559F67DE65C3}" type="slidenum">
              <a:rPr lang="en-GB" sz="12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hangingPunct="1"/>
              <a:t>5</a:t>
            </a:fld>
            <a:endParaRPr lang="en-GB" sz="12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13589" y="755651"/>
            <a:ext cx="4904401" cy="37195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3" tIns="40618" rIns="81233" bIns="406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92999" y="4716474"/>
            <a:ext cx="5545583" cy="4462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823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1052" algn="l"/>
                <a:tab pos="784887" algn="l"/>
                <a:tab pos="1178724" algn="l"/>
                <a:tab pos="1572559" algn="l"/>
                <a:tab pos="1966394" algn="l"/>
                <a:tab pos="2360229" algn="l"/>
                <a:tab pos="2754066" algn="l"/>
                <a:tab pos="3147901" algn="l"/>
                <a:tab pos="3541737" algn="l"/>
                <a:tab pos="3935572" algn="l"/>
                <a:tab pos="4329408" algn="l"/>
                <a:tab pos="4723243" algn="l"/>
                <a:tab pos="5117080" algn="l"/>
                <a:tab pos="5510914" algn="l"/>
                <a:tab pos="5904749" algn="l"/>
                <a:tab pos="6298584" algn="l"/>
                <a:tab pos="6692421" algn="l"/>
                <a:tab pos="7086256" algn="l"/>
                <a:tab pos="7480091" algn="l"/>
                <a:tab pos="7873927" algn="l"/>
              </a:tabLst>
              <a:defRPr/>
            </a:pPr>
            <a:fld id="{5EBC5A54-C809-4BCA-8749-2C76F72CA034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1052" algn="l"/>
                  <a:tab pos="784887" algn="l"/>
                  <a:tab pos="1178724" algn="l"/>
                  <a:tab pos="1572559" algn="l"/>
                  <a:tab pos="1966394" algn="l"/>
                  <a:tab pos="2360229" algn="l"/>
                  <a:tab pos="2754066" algn="l"/>
                  <a:tab pos="3147901" algn="l"/>
                  <a:tab pos="3541737" algn="l"/>
                  <a:tab pos="3935572" algn="l"/>
                  <a:tab pos="4329408" algn="l"/>
                  <a:tab pos="4723243" algn="l"/>
                  <a:tab pos="5117080" algn="l"/>
                  <a:tab pos="5510914" algn="l"/>
                  <a:tab pos="5904749" algn="l"/>
                  <a:tab pos="6298584" algn="l"/>
                  <a:tab pos="6692421" algn="l"/>
                  <a:tab pos="7086256" algn="l"/>
                  <a:tab pos="7480091" algn="l"/>
                  <a:tab pos="7873927" algn="l"/>
                </a:tabLst>
                <a:defRPr/>
              </a:pPr>
              <a:t>6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8" y="755531"/>
            <a:ext cx="4877733" cy="371891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0" tIns="40076" rIns="80150" bIns="40076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30" y="4715708"/>
            <a:ext cx="5515429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595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0873" algn="l"/>
                <a:tab pos="784527" algn="l"/>
                <a:tab pos="1178181" algn="l"/>
                <a:tab pos="1571837" algn="l"/>
                <a:tab pos="1965491" algn="l"/>
                <a:tab pos="2359145" algn="l"/>
                <a:tab pos="2752799" algn="l"/>
                <a:tab pos="3146454" algn="l"/>
                <a:tab pos="3540110" algn="l"/>
                <a:tab pos="3933763" algn="l"/>
                <a:tab pos="4327417" algn="l"/>
                <a:tab pos="4721074" algn="l"/>
                <a:tab pos="5114727" algn="l"/>
                <a:tab pos="5508382" algn="l"/>
                <a:tab pos="5902034" algn="l"/>
                <a:tab pos="6295690" algn="l"/>
                <a:tab pos="6689347" algn="l"/>
                <a:tab pos="7082998" algn="l"/>
                <a:tab pos="7476653" algn="l"/>
                <a:tab pos="7870308" algn="l"/>
              </a:tabLst>
              <a:defRPr/>
            </a:pPr>
            <a:fld id="{2176835D-9092-40CC-95C5-A5D500EDC94B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873" algn="l"/>
                  <a:tab pos="784527" algn="l"/>
                  <a:tab pos="1178181" algn="l"/>
                  <a:tab pos="1571837" algn="l"/>
                  <a:tab pos="1965491" algn="l"/>
                  <a:tab pos="2359145" algn="l"/>
                  <a:tab pos="2752799" algn="l"/>
                  <a:tab pos="3146454" algn="l"/>
                  <a:tab pos="3540110" algn="l"/>
                  <a:tab pos="3933763" algn="l"/>
                  <a:tab pos="4327417" algn="l"/>
                  <a:tab pos="4721074" algn="l"/>
                  <a:tab pos="5114727" algn="l"/>
                  <a:tab pos="5508382" algn="l"/>
                  <a:tab pos="5902034" algn="l"/>
                  <a:tab pos="6295690" algn="l"/>
                  <a:tab pos="6689347" algn="l"/>
                  <a:tab pos="7082998" algn="l"/>
                  <a:tab pos="7476653" algn="l"/>
                  <a:tab pos="7870308" algn="l"/>
                </a:tabLst>
                <a:defRPr/>
              </a:pPr>
              <a:t>8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80" y="755531"/>
            <a:ext cx="4877733" cy="3718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13" tIns="40060" rIns="80113" bIns="40060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9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17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1005" algn="l"/>
                <a:tab pos="784791" algn="l"/>
                <a:tab pos="1178580" algn="l"/>
                <a:tab pos="1572368" algn="l"/>
                <a:tab pos="1966157" algn="l"/>
                <a:tab pos="2359944" algn="l"/>
                <a:tab pos="2753732" algn="l"/>
                <a:tab pos="3147519" algn="l"/>
                <a:tab pos="3541308" algn="l"/>
                <a:tab pos="3935095" algn="l"/>
                <a:tab pos="4328884" algn="l"/>
                <a:tab pos="4722671" algn="l"/>
                <a:tab pos="5116459" algn="l"/>
                <a:tab pos="5510246" algn="l"/>
                <a:tab pos="5904033" algn="l"/>
                <a:tab pos="6297821" algn="l"/>
                <a:tab pos="6691608" algn="l"/>
                <a:tab pos="7085396" algn="l"/>
                <a:tab pos="7479185" algn="l"/>
                <a:tab pos="7872973" algn="l"/>
              </a:tabLst>
              <a:defRPr/>
            </a:pPr>
            <a:fld id="{D040D8EF-C2F9-4F61-AE40-F3C30EEC161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1005" algn="l"/>
                  <a:tab pos="784791" algn="l"/>
                  <a:tab pos="1178580" algn="l"/>
                  <a:tab pos="1572368" algn="l"/>
                  <a:tab pos="1966157" algn="l"/>
                  <a:tab pos="2359944" algn="l"/>
                  <a:tab pos="2753732" algn="l"/>
                  <a:tab pos="3147519" algn="l"/>
                  <a:tab pos="3541308" algn="l"/>
                  <a:tab pos="3935095" algn="l"/>
                  <a:tab pos="4328884" algn="l"/>
                  <a:tab pos="4722671" algn="l"/>
                  <a:tab pos="5116459" algn="l"/>
                  <a:tab pos="5510246" algn="l"/>
                  <a:tab pos="5904033" algn="l"/>
                  <a:tab pos="6297821" algn="l"/>
                  <a:tab pos="6691608" algn="l"/>
                  <a:tab pos="7085396" algn="l"/>
                  <a:tab pos="7479185" algn="l"/>
                  <a:tab pos="7872973" algn="l"/>
                </a:tabLst>
                <a:defRPr/>
              </a:pPr>
              <a:t>13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2599" y="755543"/>
            <a:ext cx="4851210" cy="3718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41" tIns="40071" rIns="80141" bIns="4007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483" y="4715714"/>
            <a:ext cx="5485441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072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1632" algn="l"/>
                <a:tab pos="786049" algn="l"/>
                <a:tab pos="1180469" algn="l"/>
                <a:tab pos="1574888" algn="l"/>
                <a:tab pos="1969307" algn="l"/>
                <a:tab pos="2363726" algn="l"/>
                <a:tab pos="2758145" algn="l"/>
                <a:tab pos="3152563" algn="l"/>
                <a:tab pos="3546983" algn="l"/>
                <a:tab pos="3941402" algn="l"/>
                <a:tab pos="4335821" algn="l"/>
                <a:tab pos="4730238" algn="l"/>
                <a:tab pos="5124658" algn="l"/>
                <a:tab pos="5519076" algn="l"/>
                <a:tab pos="5913495" algn="l"/>
                <a:tab pos="6307914" algn="l"/>
                <a:tab pos="6702333" algn="l"/>
                <a:tab pos="7096751" algn="l"/>
                <a:tab pos="7491171" algn="l"/>
                <a:tab pos="7885590" algn="l"/>
              </a:tabLst>
              <a:defRPr/>
            </a:pPr>
            <a:fld id="{D040D8EF-C2F9-4F61-AE40-F3C30EEC161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1632" algn="l"/>
                  <a:tab pos="786049" algn="l"/>
                  <a:tab pos="1180469" algn="l"/>
                  <a:tab pos="1574888" algn="l"/>
                  <a:tab pos="1969307" algn="l"/>
                  <a:tab pos="2363726" algn="l"/>
                  <a:tab pos="2758145" algn="l"/>
                  <a:tab pos="3152563" algn="l"/>
                  <a:tab pos="3546983" algn="l"/>
                  <a:tab pos="3941402" algn="l"/>
                  <a:tab pos="4335821" algn="l"/>
                  <a:tab pos="4730238" algn="l"/>
                  <a:tab pos="5124658" algn="l"/>
                  <a:tab pos="5519076" algn="l"/>
                  <a:tab pos="5913495" algn="l"/>
                  <a:tab pos="6307914" algn="l"/>
                  <a:tab pos="6702333" algn="l"/>
                  <a:tab pos="7096751" algn="l"/>
                  <a:tab pos="7491171" algn="l"/>
                  <a:tab pos="7885590" algn="l"/>
                </a:tabLst>
                <a:defRPr/>
              </a:pPr>
              <a:t>14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2599" y="755549"/>
            <a:ext cx="4851210" cy="3718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268" tIns="40135" rIns="80268" bIns="4013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485" y="4715716"/>
            <a:ext cx="5485442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776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1052" algn="l"/>
                <a:tab pos="784887" algn="l"/>
                <a:tab pos="1178724" algn="l"/>
                <a:tab pos="1572559" algn="l"/>
                <a:tab pos="1966394" algn="l"/>
                <a:tab pos="2360229" algn="l"/>
                <a:tab pos="2754066" algn="l"/>
                <a:tab pos="3147901" algn="l"/>
                <a:tab pos="3541737" algn="l"/>
                <a:tab pos="3935572" algn="l"/>
                <a:tab pos="4329408" algn="l"/>
                <a:tab pos="4723243" algn="l"/>
                <a:tab pos="5117080" algn="l"/>
                <a:tab pos="5510914" algn="l"/>
                <a:tab pos="5904749" algn="l"/>
                <a:tab pos="6298584" algn="l"/>
                <a:tab pos="6692421" algn="l"/>
                <a:tab pos="7086256" algn="l"/>
                <a:tab pos="7480091" algn="l"/>
                <a:tab pos="7873927" algn="l"/>
              </a:tabLst>
              <a:defRPr/>
            </a:pPr>
            <a:fld id="{411795D5-240A-40E6-B407-3DB640827645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1052" algn="l"/>
                  <a:tab pos="784887" algn="l"/>
                  <a:tab pos="1178724" algn="l"/>
                  <a:tab pos="1572559" algn="l"/>
                  <a:tab pos="1966394" algn="l"/>
                  <a:tab pos="2360229" algn="l"/>
                  <a:tab pos="2754066" algn="l"/>
                  <a:tab pos="3147901" algn="l"/>
                  <a:tab pos="3541737" algn="l"/>
                  <a:tab pos="3935572" algn="l"/>
                  <a:tab pos="4329408" algn="l"/>
                  <a:tab pos="4723243" algn="l"/>
                  <a:tab pos="5117080" algn="l"/>
                  <a:tab pos="5510914" algn="l"/>
                  <a:tab pos="5904749" algn="l"/>
                  <a:tab pos="6298584" algn="l"/>
                  <a:tab pos="6692421" algn="l"/>
                  <a:tab pos="7086256" algn="l"/>
                  <a:tab pos="7480091" algn="l"/>
                  <a:tab pos="7873927" algn="l"/>
                </a:tabLst>
                <a:defRPr/>
              </a:pPr>
              <a:t>15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7" y="755536"/>
            <a:ext cx="4877733" cy="3718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0" tIns="40076" rIns="80150" bIns="40076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8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63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1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544225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2pPr>
            <a:lvl3pPr marL="1088449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32674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4pPr>
            <a:lvl5pPr marL="2176899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5pPr>
            <a:lvl6pPr marL="272112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6pPr>
            <a:lvl7pPr marL="3265348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7pPr>
            <a:lvl8pPr marL="380957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8pPr>
            <a:lvl9pPr marL="4353797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7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225" indent="0">
              <a:buNone/>
              <a:defRPr sz="3299"/>
            </a:lvl2pPr>
            <a:lvl3pPr marL="1088449" indent="0">
              <a:buNone/>
              <a:defRPr sz="2899"/>
            </a:lvl3pPr>
            <a:lvl4pPr marL="1632674" indent="0">
              <a:buNone/>
              <a:defRPr sz="2399"/>
            </a:lvl4pPr>
            <a:lvl5pPr marL="2176899" indent="0">
              <a:buNone/>
              <a:defRPr sz="2399"/>
            </a:lvl5pPr>
            <a:lvl6pPr marL="2721123" indent="0">
              <a:buNone/>
              <a:defRPr sz="2399"/>
            </a:lvl6pPr>
            <a:lvl7pPr marL="3265348" indent="0">
              <a:buNone/>
              <a:defRPr sz="2399"/>
            </a:lvl7pPr>
            <a:lvl8pPr marL="3809573" indent="0">
              <a:buNone/>
              <a:defRPr sz="2399"/>
            </a:lvl8pPr>
            <a:lvl9pPr marL="4353797" indent="0">
              <a:buNone/>
              <a:defRPr sz="2399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5pPr>
      <a:lvl6pPr marL="544225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6pPr>
      <a:lvl7pPr marL="108844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7pPr>
      <a:lvl8pPr marL="1632674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8pPr>
      <a:lvl9pPr marL="217689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9pPr>
    </p:titleStyle>
    <p:bodyStyle>
      <a:lvl1pPr marL="408169" indent="-4081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366" indent="-34014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2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786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1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2993236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53746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1685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591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225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44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4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89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112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348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57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797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2021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2332533" y="606732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Бакалинский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район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2033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59" y="230870"/>
            <a:ext cx="11713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rgbClr val="1F497D"/>
                </a:solidFill>
                <a:latin typeface="Arial" charset="0"/>
              </a:rPr>
              <a:t>ПРОИЗВОДСТВЕННО-ТЕХНИЧЕСКИЙ </a:t>
            </a:r>
            <a:r>
              <a:rPr lang="ru-RU" altLang="ru-RU" b="1" dirty="0">
                <a:solidFill>
                  <a:srgbClr val="1F497D"/>
                </a:solidFill>
                <a:latin typeface="Arial" charset="0"/>
              </a:rPr>
              <a:t>ЦЕНТР </a:t>
            </a:r>
            <a:r>
              <a:rPr lang="ru-RU" altLang="ru-RU" b="1" dirty="0" smtClean="0">
                <a:solidFill>
                  <a:srgbClr val="1F497D"/>
                </a:solidFill>
                <a:latin typeface="Arial" charset="0"/>
              </a:rPr>
              <a:t>«КИРОВЕЦ-УФА» МР КАРМАСКАЛИНСКИЙ </a:t>
            </a:r>
            <a:r>
              <a:rPr lang="ru-RU" altLang="ru-RU" b="1" dirty="0">
                <a:solidFill>
                  <a:srgbClr val="1F497D"/>
                </a:solidFill>
                <a:latin typeface="Arial" charset="0"/>
              </a:rPr>
              <a:t>РАЙОН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1052736"/>
            <a:ext cx="12001333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591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44624"/>
            <a:ext cx="11713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rgbClr val="1F497D"/>
                </a:solidFill>
                <a:latin typeface="Arial" charset="0"/>
              </a:rPr>
              <a:t>ПРОИЗВОДСТВЕННО-ТЕХНИЧЕСКИЙ </a:t>
            </a:r>
            <a:r>
              <a:rPr lang="ru-RU" altLang="ru-RU" b="1" dirty="0">
                <a:solidFill>
                  <a:srgbClr val="1F497D"/>
                </a:solidFill>
                <a:latin typeface="Arial" charset="0"/>
              </a:rPr>
              <a:t>ЦЕНТР </a:t>
            </a:r>
            <a:r>
              <a:rPr lang="ru-RU" altLang="ru-RU" b="1" dirty="0" smtClean="0">
                <a:solidFill>
                  <a:srgbClr val="1F497D"/>
                </a:solidFill>
                <a:latin typeface="Arial" charset="0"/>
              </a:rPr>
              <a:t>«КИРОВЕЦ-УФА» МР КАРМАСКАЛИНСКИЙ </a:t>
            </a:r>
            <a:r>
              <a:rPr lang="ru-RU" altLang="ru-RU" b="1" dirty="0">
                <a:solidFill>
                  <a:srgbClr val="1F497D"/>
                </a:solidFill>
                <a:latin typeface="Arial" charset="0"/>
              </a:rPr>
              <a:t>РАЙОН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412776"/>
            <a:ext cx="1176689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090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44624"/>
            <a:ext cx="11713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rgbClr val="1F497D"/>
                </a:solidFill>
                <a:latin typeface="Arial" charset="0"/>
              </a:rPr>
              <a:t>ПРОИЗВОДСТВЕННО-ТЕХНИЧЕСКИЙ </a:t>
            </a:r>
            <a:r>
              <a:rPr lang="ru-RU" altLang="ru-RU" b="1" dirty="0">
                <a:solidFill>
                  <a:srgbClr val="1F497D"/>
                </a:solidFill>
                <a:latin typeface="Arial" charset="0"/>
              </a:rPr>
              <a:t>ЦЕНТР </a:t>
            </a:r>
            <a:r>
              <a:rPr lang="ru-RU" altLang="ru-RU" b="1" dirty="0" smtClean="0">
                <a:solidFill>
                  <a:srgbClr val="1F497D"/>
                </a:solidFill>
                <a:latin typeface="Arial" charset="0"/>
              </a:rPr>
              <a:t>«КИРОВЕЦ-УФА» МР КАРМАСКАЛИНСКИЙ </a:t>
            </a:r>
            <a:r>
              <a:rPr lang="ru-RU" altLang="ru-RU" b="1" dirty="0">
                <a:solidFill>
                  <a:srgbClr val="1F497D"/>
                </a:solidFill>
                <a:latin typeface="Arial" charset="0"/>
              </a:rPr>
              <a:t>РАЙОН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1052736"/>
            <a:ext cx="1180931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2938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7104112" y="1412776"/>
            <a:ext cx="2160240" cy="323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76756" tIns="38378" rIns="76756" bIns="38378" rtlCol="0">
            <a:spAutoFit/>
          </a:bodyPr>
          <a:lstStyle/>
          <a:p>
            <a:r>
              <a:rPr lang="ru-RU" sz="16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18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04112" y="1700808"/>
            <a:ext cx="2160240" cy="323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76756" tIns="38378" rIns="76756" bIns="38378" rtlCol="0">
            <a:spAutoFit/>
          </a:bodyPr>
          <a:lstStyle/>
          <a:p>
            <a:r>
              <a:rPr lang="ru-RU" sz="16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18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8891" y="2996952"/>
            <a:ext cx="2160240" cy="323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76756" tIns="38378" rIns="76756" bIns="38378" rtlCol="0">
            <a:spAutoFit/>
          </a:bodyPr>
          <a:lstStyle/>
          <a:p>
            <a:r>
              <a:rPr lang="ru-RU" sz="16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18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767907"/>
              </p:ext>
            </p:extLst>
          </p:nvPr>
        </p:nvGraphicFramePr>
        <p:xfrm>
          <a:off x="335360" y="1052736"/>
          <a:ext cx="6624734" cy="3649345"/>
        </p:xfrm>
        <a:graphic>
          <a:graphicData uri="http://schemas.openxmlformats.org/drawingml/2006/table">
            <a:tbl>
              <a:tblPr/>
              <a:tblGrid>
                <a:gridCol w="2075404"/>
                <a:gridCol w="1283145"/>
                <a:gridCol w="1983040"/>
                <a:gridCol w="1283145"/>
              </a:tblGrid>
              <a:tr h="181211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млрд</a:t>
                      </a: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endParaRPr lang="ru-RU" sz="1400" b="1" dirty="0" smtClean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руб</a:t>
                      </a: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т.ч</a:t>
                      </a: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endParaRPr lang="ru-RU" sz="1400" b="1" dirty="0" smtClean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импортной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9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2011 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2 980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389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2,9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9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3 590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9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3 721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9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2 620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2 145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2,8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2 185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2 058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1 966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233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4,2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2 820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336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3 607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484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10,1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56727" marR="56727" marT="1079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27 692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3 240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46,5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8683" y="190381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ПРИОБРЕТЕНИЕ СЕЛЬСКОХОЗЯЙСТВЕННОЙ ТЕХНИКИ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ЗА 2011 - 2020 ГГ.</a:t>
            </a:r>
            <a:endParaRPr lang="ru-RU" sz="1800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348914"/>
              </p:ext>
            </p:extLst>
          </p:nvPr>
        </p:nvGraphicFramePr>
        <p:xfrm>
          <a:off x="335361" y="4771976"/>
          <a:ext cx="6624737" cy="1907613"/>
        </p:xfrm>
        <a:graphic>
          <a:graphicData uri="http://schemas.openxmlformats.org/drawingml/2006/table">
            <a:tbl>
              <a:tblPr/>
              <a:tblGrid>
                <a:gridCol w="4320480"/>
                <a:gridCol w="1056117"/>
                <a:gridCol w="1248140"/>
              </a:tblGrid>
              <a:tr h="276992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Приобретено,  ед.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  <a:endParaRPr lang="ru-RU" sz="1400" b="1" i="0" u="none" kern="120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r>
                        <a:rPr lang="ru-RU" sz="1400" b="1" i="0" u="none" kern="1200" baseline="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к наличию</a:t>
                      </a:r>
                      <a:endParaRPr lang="ru-RU" sz="1400" b="1" i="0" u="none" kern="1200" dirty="0" smtClean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8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Тракторов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  <a:r>
                        <a:rPr lang="ru-RU" sz="18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546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80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Зерноуборочных комбайнов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2 185</a:t>
                      </a:r>
                    </a:p>
                  </a:txBody>
                  <a:tcPr marL="57483" marR="5748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59</a:t>
                      </a:r>
                    </a:p>
                  </a:txBody>
                  <a:tcPr marL="57483" marR="5748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35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Самоходных кормоуборочных      комбайнов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400</a:t>
                      </a:r>
                    </a:p>
                  </a:txBody>
                  <a:tcPr marL="56727" marR="56727" marT="1079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</a:t>
                      </a:r>
                    </a:p>
                  </a:txBody>
                  <a:tcPr marL="56727" marR="56727" marT="1079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50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Сеялок и посевных</a:t>
                      </a:r>
                      <a:r>
                        <a:rPr lang="ru-RU" sz="12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комплексов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2 626</a:t>
                      </a:r>
                    </a:p>
                  </a:txBody>
                  <a:tcPr marL="56727" marR="56727" marT="1079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28</a:t>
                      </a:r>
                    </a:p>
                  </a:txBody>
                  <a:tcPr marL="56727" marR="56727" marT="1079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35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Почвообрабатывающих машин и орудий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3 171</a:t>
                      </a:r>
                    </a:p>
                  </a:txBody>
                  <a:tcPr marL="56727" marR="56727" marT="1079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</a:t>
                      </a:r>
                    </a:p>
                  </a:txBody>
                  <a:tcPr marL="56727" marR="56727" marT="1079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7056107" y="980728"/>
            <a:ext cx="5280587" cy="369316"/>
          </a:xfrm>
          <a:prstGeom prst="rect">
            <a:avLst/>
          </a:prstGeom>
        </p:spPr>
        <p:txBody>
          <a:bodyPr wrap="square" lIns="91425" tIns="45712" rIns="91425" bIns="45712">
            <a:spAutoFit/>
          </a:bodyPr>
          <a:lstStyle/>
          <a:p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объем закупок, млн. </a:t>
            </a:r>
            <a:r>
              <a:rPr lang="ru-RU" sz="18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708653692"/>
              </p:ext>
            </p:extLst>
          </p:nvPr>
        </p:nvGraphicFramePr>
        <p:xfrm>
          <a:off x="7056107" y="1196752"/>
          <a:ext cx="6048672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36160" y="3573017"/>
            <a:ext cx="4512501" cy="354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76756" tIns="38378" rIns="76756" bIns="38378" rtlCol="0">
            <a:spAutoFit/>
          </a:bodyPr>
          <a:lstStyle/>
          <a:p>
            <a:r>
              <a:rPr lang="ru-RU" sz="16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8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РБ – 46 458</a:t>
            </a:r>
            <a:endParaRPr lang="ru-RU" sz="18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7034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576645" y="2305552"/>
            <a:ext cx="6855" cy="1599698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463819" y="2305552"/>
            <a:ext cx="4155" cy="1713999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1248674658"/>
              </p:ext>
            </p:extLst>
          </p:nvPr>
        </p:nvGraphicFramePr>
        <p:xfrm>
          <a:off x="6768076" y="2204865"/>
          <a:ext cx="5640417" cy="4024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1" name="Rectangle 9"/>
          <p:cNvSpPr>
            <a:spLocks noChangeArrowheads="1"/>
          </p:cNvSpPr>
          <p:nvPr/>
        </p:nvSpPr>
        <p:spPr bwMode="auto">
          <a:xfrm>
            <a:off x="0" y="190381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ОБЪЕМЫ ВЫПЛАЧЕННЫХ СУБСИДИЙ НА ПРИОБРЕТЕНИЕ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ТЕХНИКИ И ОБОРУДОВАНИЯ</a:t>
            </a:r>
            <a:endParaRPr lang="ru-RU" sz="1800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5923068" y="1081652"/>
            <a:ext cx="6816757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5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В рамках федеральной программы «Субсидирование производителей техники»</a:t>
            </a:r>
          </a:p>
        </p:txBody>
      </p:sp>
      <p:sp>
        <p:nvSpPr>
          <p:cNvPr id="26" name="Овал 25"/>
          <p:cNvSpPr/>
          <p:nvPr/>
        </p:nvSpPr>
        <p:spPr>
          <a:xfrm>
            <a:off x="8854378" y="1756086"/>
            <a:ext cx="1750121" cy="360040"/>
          </a:xfrm>
          <a:prstGeom prst="ellipse">
            <a:avLst/>
          </a:prstGeom>
          <a:solidFill>
            <a:srgbClr val="DCEA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prstClr val="black"/>
                </a:solidFill>
              </a:rPr>
              <a:t>2 613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98803" y="6586882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239349" y="6165304"/>
            <a:ext cx="6912768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5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ВСЕГО ВЫПЛАЧЕНО СУБСИДИЙ 10,6 МЛРД. РУБ.,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5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23 % К ОБЩЕМУ ОБЪЕМУ ЗАКУПОК</a:t>
            </a:r>
            <a:endParaRPr lang="ru-RU" sz="1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36160" y="5229201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89066" y="4736178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92277" y="4304130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41195" y="3296018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(25%)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21248" y="4016098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/>
          </p:nvPr>
        </p:nvGraphicFramePr>
        <p:xfrm>
          <a:off x="0" y="2409826"/>
          <a:ext cx="7144283" cy="379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10320470" y="3284984"/>
            <a:ext cx="665463" cy="6001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r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1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15%;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с15.08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-25%)</a:t>
            </a:r>
            <a:endParaRPr lang="ru-RU" sz="11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" y="2303935"/>
            <a:ext cx="8911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 руб.</a:t>
            </a:r>
            <a:endParaRPr lang="ru-RU" sz="12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86161" y="1100871"/>
            <a:ext cx="6125259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5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рамках республиканских программ </a:t>
            </a:r>
            <a:endParaRPr lang="ru-RU" sz="1500" b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5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области </a:t>
            </a:r>
            <a:r>
              <a:rPr lang="ru-RU" sz="15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Технической </a:t>
            </a:r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модернизации АПК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6864086" y="2276873"/>
            <a:ext cx="8911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 руб.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487489" y="2269799"/>
            <a:ext cx="30081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2012-2016 гг. – с учетом программы «500 ферм»</a:t>
            </a:r>
            <a:endParaRPr lang="ru-RU" sz="1100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2617863" y="1747413"/>
            <a:ext cx="1941967" cy="327882"/>
          </a:xfrm>
          <a:prstGeom prst="ellipse">
            <a:avLst/>
          </a:prstGeom>
          <a:solidFill>
            <a:srgbClr val="DCEA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prstClr val="black"/>
                </a:solidFill>
              </a:rPr>
              <a:t>10 571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472598" y="2636913"/>
            <a:ext cx="551893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r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(10%)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280577" y="5805265"/>
            <a:ext cx="10791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ru-RU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99990" y="5805265"/>
            <a:ext cx="1079169" cy="288147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ru-RU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992544" y="3079994"/>
            <a:ext cx="551893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r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8598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Овал 24"/>
          <p:cNvSpPr/>
          <p:nvPr/>
        </p:nvSpPr>
        <p:spPr>
          <a:xfrm>
            <a:off x="5249123" y="2456913"/>
            <a:ext cx="864096" cy="23402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8016213" y="2438912"/>
            <a:ext cx="864096" cy="25200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6053" y="2132856"/>
            <a:ext cx="864096" cy="2160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239309" y="2138455"/>
            <a:ext cx="864096" cy="2520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016213" y="2132856"/>
            <a:ext cx="864096" cy="27003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576053" y="2424311"/>
            <a:ext cx="864096" cy="2160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9456373" y="2096852"/>
            <a:ext cx="864096" cy="2520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28080" y="159604"/>
            <a:ext cx="116205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ОСНОВНЫХ ВИДОВ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ТЕХНИКИ И ОБОРУДОВАНИЯ ЗА 2016-2020 ГОДЫ</a:t>
            </a: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единиц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92268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15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9456373" y="2996952"/>
            <a:ext cx="864096" cy="2520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009381"/>
              </p:ext>
            </p:extLst>
          </p:nvPr>
        </p:nvGraphicFramePr>
        <p:xfrm>
          <a:off x="143339" y="1050878"/>
          <a:ext cx="11905322" cy="5541389"/>
        </p:xfrm>
        <a:graphic>
          <a:graphicData uri="http://schemas.openxmlformats.org/drawingml/2006/table">
            <a:tbl>
              <a:tblPr/>
              <a:tblGrid>
                <a:gridCol w="3057491"/>
                <a:gridCol w="1856333"/>
                <a:gridCol w="1201157"/>
                <a:gridCol w="1503932"/>
                <a:gridCol w="1444363"/>
                <a:gridCol w="1310353"/>
                <a:gridCol w="1531693"/>
              </a:tblGrid>
              <a:tr h="1028472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Районы 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Приобретено всего на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</a:rPr>
                        <a:t> сумму, </a:t>
                      </a:r>
                    </a:p>
                    <a:p>
                      <a:pPr algn="ctr" rtl="0" fontAlgn="ctr"/>
                      <a:r>
                        <a:rPr lang="ru-RU" sz="1200" b="1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Тракторы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Зерно-уборочные комбайны 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5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Почво-</a:t>
                      </a:r>
                      <a:r>
                        <a:rPr lang="ru-RU" sz="1200" b="1" i="0" u="none" strike="noStrike" dirty="0" err="1" smtClean="0">
                          <a:solidFill>
                            <a:srgbClr val="0000FF"/>
                          </a:solidFill>
                          <a:latin typeface="Arial"/>
                        </a:rPr>
                        <a:t>обрабаты</a:t>
                      </a: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-</a:t>
                      </a:r>
                      <a:r>
                        <a:rPr lang="ru-RU" sz="1200" b="1" i="0" u="none" strike="noStrike" dirty="0" err="1" smtClean="0">
                          <a:solidFill>
                            <a:srgbClr val="0000FF"/>
                          </a:solidFill>
                          <a:latin typeface="Arial"/>
                        </a:rPr>
                        <a:t>вающие</a:t>
                      </a: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 машины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Посевные машины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6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Объем закупки </a:t>
                      </a:r>
                    </a:p>
                    <a:p>
                      <a:pPr algn="ctr" rtl="0" fontAlgn="ctr">
                        <a:lnSpc>
                          <a:spcPts val="15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на 100 га пашни, </a:t>
                      </a:r>
                    </a:p>
                    <a:p>
                      <a:pPr algn="ctr" rtl="0" fontAlgn="ctr">
                        <a:lnSpc>
                          <a:spcPts val="15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3132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Чекмагушевский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1 241 594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137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1 601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3132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Аургазинский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1 304 800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1 423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933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Ишимбайский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443 367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1 096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933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Илишевский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659 914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68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742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933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Гафурийский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271 935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650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933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Дюртюлинский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283 804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511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933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Кушнаренковский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230 476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465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933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Бакалинский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305 395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384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933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Кармаскалинский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262 964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374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933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Шаранский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162 372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337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933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Уфимский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149 817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240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5866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южной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лесостепи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5 316 437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406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312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515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753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</a:tr>
              <a:tr h="6599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28 101 594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1 620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1 057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1 777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1 343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2400"/>
                        </a:lnSpc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848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10196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335360" y="159604"/>
            <a:ext cx="116205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ОСНОВНЫХ ВИДОВ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ТЕХНИКИ И ОБОРУДОВАНИЯ В 2020 ГОДУ</a:t>
            </a: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единиц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5345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509875"/>
              </p:ext>
            </p:extLst>
          </p:nvPr>
        </p:nvGraphicFramePr>
        <p:xfrm>
          <a:off x="143339" y="1124744"/>
          <a:ext cx="11812601" cy="5328593"/>
        </p:xfrm>
        <a:graphic>
          <a:graphicData uri="http://schemas.openxmlformats.org/drawingml/2006/table">
            <a:tbl>
              <a:tblPr/>
              <a:tblGrid>
                <a:gridCol w="3072341"/>
                <a:gridCol w="2400267"/>
                <a:gridCol w="1632181"/>
                <a:gridCol w="1632181"/>
                <a:gridCol w="1536171"/>
                <a:gridCol w="1539460"/>
              </a:tblGrid>
              <a:tr h="792089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Районы 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Приобретено </a:t>
                      </a:r>
                    </a:p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всего на сумму, </a:t>
                      </a:r>
                    </a:p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тыс. руб.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Тракторы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Выполнение соглашения,</a:t>
                      </a:r>
                    </a:p>
                    <a:p>
                      <a:pPr 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%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Зерно-уборочные комбайны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Выполнение соглашения,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Аургазинский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1 173 838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Илишевский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747 736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Чекмагушевский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669 155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Дюртюлинский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284 475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Кармаскалинский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249 817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Бакалинский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160 066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Кушнаренковский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140 732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Ишимбайский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124 486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Гафурийский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116 547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Шаранский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105 867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Уфимский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97 369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7385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южной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лесостепи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3 870 </a:t>
                      </a:r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088 (39%)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152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96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103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</a:tr>
              <a:tr h="6296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10 051 277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494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1396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4175787" y="1196752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623613" y="1762403"/>
          <a:ext cx="1472387" cy="5790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2387"/>
              </a:tblGrid>
              <a:tr h="579099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160894"/>
              </p:ext>
            </p:extLst>
          </p:nvPr>
        </p:nvGraphicFramePr>
        <p:xfrm>
          <a:off x="239349" y="1484780"/>
          <a:ext cx="3840427" cy="5212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7604"/>
                <a:gridCol w="1372823"/>
              </a:tblGrid>
              <a:tr h="3913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Илишевский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201 204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913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Дюртюлинский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114 451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913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МТС Центральная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110 730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913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Бакалинский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97 412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913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Кармаскалинский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84 722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1930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Чекмагушевский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83 525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87877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4 572 541</a:t>
                      </a:r>
                      <a:endParaRPr lang="ru-RU" sz="16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13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Уфимский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81 505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13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Кушнаренковский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79 505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13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73 128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13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Гафурийский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44 289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13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Ишимбайский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41 440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13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Шаранский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27 287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0260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-203849" y="980729"/>
            <a:ext cx="4865753" cy="400097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lnSpc>
                <a:spcPts val="2381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i="1" dirty="0" smtClean="0">
                <a:solidFill>
                  <a:srgbClr val="1F497D"/>
                </a:solidFill>
              </a:rPr>
              <a:t>Рейтинг по заявкам</a:t>
            </a:r>
            <a:endParaRPr lang="ru-RU" sz="1100" i="1" dirty="0" smtClean="0">
              <a:solidFill>
                <a:srgbClr val="1F497D"/>
              </a:solidFill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8683" y="260648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charset="0"/>
              </a:rPr>
              <a:t>РЕАЛИЗАЦИЯ ЛЬГОТНЫХ ПРОГРАММ АО «РОСАГРОЛИЗИНГ» В 2020-2021 ГГ.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512491" y="620688"/>
            <a:ext cx="1316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тыс. </a:t>
            </a:r>
            <a:r>
              <a:rPr lang="ru-RU" sz="1800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руб.</a:t>
            </a:r>
            <a:endParaRPr lang="ru-RU" sz="18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360491" y="1008312"/>
            <a:ext cx="55686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Рейтинг </a:t>
            </a:r>
            <a:r>
              <a:rPr lang="ru-RU" sz="1600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заключенным договорам</a:t>
            </a:r>
            <a:endParaRPr lang="ru-RU" sz="16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668971" y="1245168"/>
            <a:ext cx="957570" cy="311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25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2020 год</a:t>
            </a:r>
            <a:endParaRPr lang="ru-RU" sz="1425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9640471" y="1245168"/>
            <a:ext cx="957570" cy="311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25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2021 год</a:t>
            </a:r>
            <a:endParaRPr lang="ru-RU" sz="1425" b="1" dirty="0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187631"/>
              </p:ext>
            </p:extLst>
          </p:nvPr>
        </p:nvGraphicFramePr>
        <p:xfrm>
          <a:off x="4271798" y="1484785"/>
          <a:ext cx="3936437" cy="5132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8285"/>
                <a:gridCol w="1458152"/>
              </a:tblGrid>
              <a:tr h="4051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Илишевский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134 254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2622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Бакалинский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63 733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918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Дюртюлинский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46 148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918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Чекмагушевский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45 338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918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Гафурийский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44 289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918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43 184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9208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 2 109 678</a:t>
                      </a:r>
                      <a:endParaRPr lang="ru-RU" sz="16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53901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Кармаскалинский 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24 832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18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Ишимбайский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14 933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174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Уфимский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10 345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9208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Кушнаренковский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9 336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18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Шаранский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4 400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342839"/>
              </p:ext>
            </p:extLst>
          </p:nvPr>
        </p:nvGraphicFramePr>
        <p:xfrm>
          <a:off x="8400256" y="1484785"/>
          <a:ext cx="3627000" cy="5091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277"/>
                <a:gridCol w="1130723"/>
              </a:tblGrid>
              <a:tr h="41134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45 992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1134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Кушнаренковский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41 221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1134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Илишевский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35 326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1134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Дюртюлинский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34 329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085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Ишимбайский 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9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8 808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9BF"/>
                    </a:solidFill>
                  </a:tcPr>
                </a:tc>
              </a:tr>
              <a:tr h="41134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Кармаскалинский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9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8 394</a:t>
                      </a:r>
                      <a:endParaRPr lang="ru-RU" sz="16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9BF"/>
                    </a:solidFill>
                  </a:tcPr>
                </a:tc>
              </a:tr>
              <a:tr h="45275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862 150</a:t>
                      </a:r>
                      <a:endParaRPr lang="ru-RU" sz="16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Шаранский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4 128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134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Гафурийский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4 111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275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Бакалинский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970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Чекмагушевский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929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134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Уфимский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6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1487488" y="1247434"/>
            <a:ext cx="957570" cy="311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25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2020 год</a:t>
            </a:r>
            <a:endParaRPr lang="ru-RU" sz="1425" b="1" dirty="0"/>
          </a:p>
        </p:txBody>
      </p:sp>
    </p:spTree>
    <p:extLst>
      <p:ext uri="{BB962C8B-B14F-4D97-AF65-F5344CB8AC3E}">
        <p14:creationId xmlns:p14="http://schemas.microsoft.com/office/powerpoint/2010/main" val="77816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43339" y="332656"/>
            <a:ext cx="12048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УСЛОВИЯ ПОСТАВКИ ТЕХНИКИ АО «РОСАГРОЛИЗИНГ» В 2021 ГОДУ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60630" y="6624736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18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645595"/>
              </p:ext>
            </p:extLst>
          </p:nvPr>
        </p:nvGraphicFramePr>
        <p:xfrm>
          <a:off x="143339" y="1151234"/>
          <a:ext cx="11905323" cy="981623"/>
        </p:xfrm>
        <a:graphic>
          <a:graphicData uri="http://schemas.openxmlformats.org/drawingml/2006/table">
            <a:tbl>
              <a:tblPr/>
              <a:tblGrid>
                <a:gridCol w="4992555"/>
                <a:gridCol w="6912768"/>
              </a:tblGrid>
              <a:tr h="8160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800" b="1" kern="120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 «УНИВЕРСАЛЬНЫЙ ЛИЗИНГ»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Ставка удорожания  - от 3%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Скидка по программе 1432 – 10%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Срок - до 7 лет, Аванс - от 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Гарантийное обеспечение не требуется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92021" y="2924944"/>
            <a:ext cx="12048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ПЛАНОВЫЕ ПЛАТЕЖИ В 1 КВАРТАЛЕ 2021 ГОДА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226606"/>
              </p:ext>
            </p:extLst>
          </p:nvPr>
        </p:nvGraphicFramePr>
        <p:xfrm>
          <a:off x="143339" y="3284985"/>
          <a:ext cx="11905323" cy="3382487"/>
        </p:xfrm>
        <a:graphic>
          <a:graphicData uri="http://schemas.openxmlformats.org/drawingml/2006/table">
            <a:tbl>
              <a:tblPr/>
              <a:tblGrid>
                <a:gridCol w="2592288"/>
                <a:gridCol w="9313035"/>
              </a:tblGrid>
              <a:tr h="2979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500" b="1" i="0" u="none" strike="noStrike" kern="1200" dirty="0" smtClean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СПК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Дружба - </a:t>
                      </a:r>
                      <a:r>
                        <a:rPr lang="ru-RU" sz="16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339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ООО КФХ Салават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673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Бакалинский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Агро-ресурс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354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Гафурийский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Восход СТ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94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Дюртюлинский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Еникеева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79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ООО ПЗ Ленина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122 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тыс. руб.,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Файзуллина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185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9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Илишевский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Агидель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244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КФХ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Гайнетдинов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24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Игенче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94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КФХ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Ихсанов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228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Миннебаев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КФХ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Шаймухаметов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39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 smtClean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Ишимбайский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ИП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Дубовцев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31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Кармаскалинский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Агрострой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52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ООО ПХ Артемида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569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Уфимский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Лихой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166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ООО с-з им. Цурюпы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292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ОАО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Шемяк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69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6349" y="2201670"/>
            <a:ext cx="11905323" cy="7232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050" b="1" u="sng" dirty="0" smtClean="0">
                <a:solidFill>
                  <a:srgbClr val="0070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Необходимость выполнения условий договора, в </a:t>
            </a:r>
            <a:r>
              <a:rPr lang="ru-RU" sz="2050" b="1" u="sng" dirty="0" err="1" smtClean="0">
                <a:solidFill>
                  <a:srgbClr val="0070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т.ч</a:t>
            </a:r>
            <a:r>
              <a:rPr lang="ru-RU" sz="2050" b="1" u="sng" dirty="0" smtClean="0">
                <a:solidFill>
                  <a:srgbClr val="0070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., требований общих условий лизинга по представлению документов в РАЛ</a:t>
            </a:r>
            <a:endParaRPr lang="ru-RU" sz="2050" b="1" dirty="0">
              <a:solidFill>
                <a:srgbClr val="0070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6104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493583"/>
              </p:ext>
            </p:extLst>
          </p:nvPr>
        </p:nvGraphicFramePr>
        <p:xfrm>
          <a:off x="4623613" y="1630580"/>
          <a:ext cx="1472387" cy="5790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2387"/>
              </a:tblGrid>
              <a:tr h="579099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609271"/>
              </p:ext>
            </p:extLst>
          </p:nvPr>
        </p:nvGraphicFramePr>
        <p:xfrm>
          <a:off x="143338" y="1640992"/>
          <a:ext cx="3952234" cy="3661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341"/>
                <a:gridCol w="879893"/>
              </a:tblGrid>
              <a:tr h="4309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Чекмагушевский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+42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309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Илишевский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+24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309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+11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309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Кушнаренковский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+9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309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Дюртюлинский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+5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57205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зоне</a:t>
                      </a:r>
                      <a:endParaRPr lang="ru-RU" sz="20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+84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0136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0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+209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3361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Уфимский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-15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0260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19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8683" y="260648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charset="0"/>
              </a:rPr>
              <a:t>ИЗМЕНЕНИЕ ПАРКА ТЕХНИКИ ПО СОСТОЯНИЮ НА 1.03.2020 Г. И 1.03.2021 Г.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676576" y="620688"/>
            <a:ext cx="1029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единиц</a:t>
            </a:r>
            <a:endParaRPr lang="ru-RU" sz="18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380097" y="1156682"/>
            <a:ext cx="2400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Посевные машины</a:t>
            </a:r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9009768" y="980728"/>
            <a:ext cx="2226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Зерноуборочные </a:t>
            </a:r>
          </a:p>
          <a:p>
            <a:pPr algn="ctr"/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комбайны</a:t>
            </a:r>
            <a:endParaRPr lang="ru-RU" b="1" dirty="0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400616"/>
              </p:ext>
            </p:extLst>
          </p:nvPr>
        </p:nvGraphicFramePr>
        <p:xfrm>
          <a:off x="4363417" y="1640993"/>
          <a:ext cx="3652796" cy="3732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701"/>
                <a:gridCol w="864095"/>
              </a:tblGrid>
              <a:tr h="608134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Бакалинский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+9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532185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Дюртюлинский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+7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504227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Илишевский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+5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507647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Чекмагушевский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+4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8714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зоне</a:t>
                      </a:r>
                      <a:endParaRPr lang="ru-RU" sz="20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+24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15581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0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+109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730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Ишимбайский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-2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1295468" y="1156682"/>
            <a:ext cx="1387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Тракторы</a:t>
            </a:r>
            <a:endParaRPr lang="ru-RU" b="1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033029"/>
              </p:ext>
            </p:extLst>
          </p:nvPr>
        </p:nvGraphicFramePr>
        <p:xfrm>
          <a:off x="8250291" y="1628799"/>
          <a:ext cx="3652796" cy="316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701"/>
                <a:gridCol w="864095"/>
              </a:tblGrid>
              <a:tr h="4090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Илишевский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+22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090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+21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090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Чекмагушевский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+14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457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Бакалинский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+6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514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Кармаскалинский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+6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9856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зоне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+82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5421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0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+213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312370"/>
              </p:ext>
            </p:extLst>
          </p:nvPr>
        </p:nvGraphicFramePr>
        <p:xfrm>
          <a:off x="143339" y="5538936"/>
          <a:ext cx="3936437" cy="914400"/>
        </p:xfrm>
        <a:graphic>
          <a:graphicData uri="http://schemas.openxmlformats.org/drawingml/2006/table">
            <a:tbl>
              <a:tblPr/>
              <a:tblGrid>
                <a:gridCol w="2066629"/>
                <a:gridCol w="1869808"/>
              </a:tblGrid>
              <a:tr h="216024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2010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19 155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14 431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2021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14 640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375591"/>
              </p:ext>
            </p:extLst>
          </p:nvPr>
        </p:nvGraphicFramePr>
        <p:xfrm>
          <a:off x="4380097" y="5538936"/>
          <a:ext cx="3637011" cy="914400"/>
        </p:xfrm>
        <a:graphic>
          <a:graphicData uri="http://schemas.openxmlformats.org/drawingml/2006/table">
            <a:tbl>
              <a:tblPr/>
              <a:tblGrid>
                <a:gridCol w="1909431"/>
                <a:gridCol w="1727580"/>
              </a:tblGrid>
              <a:tr h="2592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2010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10 530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2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8 923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2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2021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9 032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737937"/>
              </p:ext>
            </p:extLst>
          </p:nvPr>
        </p:nvGraphicFramePr>
        <p:xfrm>
          <a:off x="8299013" y="4941168"/>
          <a:ext cx="3648404" cy="914400"/>
        </p:xfrm>
        <a:graphic>
          <a:graphicData uri="http://schemas.openxmlformats.org/drawingml/2006/table">
            <a:tbl>
              <a:tblPr/>
              <a:tblGrid>
                <a:gridCol w="1915411"/>
                <a:gridCol w="1732993"/>
              </a:tblGrid>
              <a:tr h="23279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2010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4 224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2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3 651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2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2021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3 864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353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706" y="3429000"/>
            <a:ext cx="710901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5760000" y="5002731"/>
            <a:ext cx="574171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4175787" y="3489772"/>
            <a:ext cx="768085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 dirty="0" err="1" smtClean="0">
                <a:solidFill>
                  <a:schemeClr val="tx2"/>
                </a:solidFill>
                <a:latin typeface="Arial" charset="0"/>
              </a:rPr>
              <a:t>Иофинов</a:t>
            </a:r>
            <a:endParaRPr lang="ru-RU" sz="2800" b="1" dirty="0" smtClean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Павел </a:t>
            </a:r>
            <a:r>
              <a:rPr lang="ru-RU" sz="2800" b="1" dirty="0" err="1" smtClean="0">
                <a:solidFill>
                  <a:schemeClr val="tx2"/>
                </a:solidFill>
                <a:latin typeface="Arial" charset="0"/>
              </a:rPr>
              <a:t>Августович</a:t>
            </a:r>
            <a:endParaRPr lang="ru-RU" sz="2800" b="1" dirty="0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2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 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558334" y="1302528"/>
            <a:ext cx="97210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Обеспеченность и готовность техники </a:t>
            </a:r>
          </a:p>
          <a:p>
            <a:pPr algn="ctr" eaLnBrk="0" hangingPunct="0"/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к весенним полевым работам 2021 года </a:t>
            </a:r>
          </a:p>
          <a:p>
            <a:pPr algn="ctr" eaLnBrk="0" hangingPunct="0"/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     в хозяйствах </a:t>
            </a:r>
            <a:r>
              <a:rPr lang="ru-RU" sz="3200" b="1" dirty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Южной лесостепной </a:t>
            </a:r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зоны</a:t>
            </a:r>
          </a:p>
        </p:txBody>
      </p:sp>
    </p:spTree>
    <p:extLst>
      <p:ext uri="{BB962C8B-B14F-4D97-AF65-F5344CB8AC3E}">
        <p14:creationId xmlns:p14="http://schemas.microsoft.com/office/powerpoint/2010/main" val="18631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884" y="116632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СОГЛАШЕНИЯ О ПРЕДОСТАВЛЕНИИ ДОПОЛНИТЕЛЬНЫХ СКИДОК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ДЛЯ СЕЛЬХОЗТОВАРОПРОИЗВОДИТЕЛЕЙ РЕСПУБЛИКИ НА 2021 ГОД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7352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20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817322"/>
              </p:ext>
            </p:extLst>
          </p:nvPr>
        </p:nvGraphicFramePr>
        <p:xfrm>
          <a:off x="143339" y="1094884"/>
          <a:ext cx="11905323" cy="5361908"/>
        </p:xfrm>
        <a:graphic>
          <a:graphicData uri="http://schemas.openxmlformats.org/drawingml/2006/table">
            <a:tbl>
              <a:tblPr/>
              <a:tblGrid>
                <a:gridCol w="4320480"/>
                <a:gridCol w="5842599"/>
                <a:gridCol w="1742244"/>
              </a:tblGrid>
              <a:tr h="4262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Предприятия-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изготовители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Размер скидки, %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КЗ «Ростсельмаш»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ЗЕРНО-, КОРМОУБОРОЧНЫЕ КОМБАЙНЫ,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КОСИЛКИ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АО «Петербургский тракторный завод»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+ запасные части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«Пегас-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агро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Самара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ОПРЫСКИВАТЕЛИ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СЕМЕЙСТВА «ТУМАН»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93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ОАО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Гомсельмаш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Респ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. Беларусь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+ запасные части;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НА ГАЗОМОТОРНОМ ТОПЛИВЕ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r>
                        <a:rPr kumimoji="0" lang="en-US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  <a:endParaRPr kumimoji="0" lang="ru-RU" sz="3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718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АО «Кузембетьевский РМЗ», 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Респ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. Татарстан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ЗЕРНООЧИСТИТЕЛЬНОЕ И ЗЕРНОСУШИЛЬНОЕ ОБОРУДОВАНИЕ 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3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</a:t>
                      </a:r>
                      <a:r>
                        <a:rPr kumimoji="0" lang="ru-RU" sz="20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Агроцентр</a:t>
                      </a: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  <a:endParaRPr kumimoji="0" 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Барнаул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ПОСЕВНЫЕ КОМПЛЕКСЫ </a:t>
                      </a:r>
                      <a:endParaRPr kumimoji="0" 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КПК </a:t>
                      </a:r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FEAT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en-US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718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</a:t>
                      </a:r>
                      <a:r>
                        <a:rPr kumimoji="0" lang="ru-RU" sz="20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Воронежсельмаш</a:t>
                      </a: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ЗЕРНООЧИСТИТЕЛЬНОЕ И ЗЕРНОСУШИЛЬНОЕ ОБОРУДОВАНИЕ 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3745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9208" y="188640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СОГЛАШЕНИЯ О ПРЕДОСТАВЛЕНИИ ДОПОЛНИТЕЛЬНЫХ СКИДОК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ДЛЯ СЕЛЬХОЗТОВАРОПРОИЗВОДИТЕЛЕЙ РЕСПУБЛИКИ НА 2021 ГОД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60630" y="6624736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21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646581"/>
              </p:ext>
            </p:extLst>
          </p:nvPr>
        </p:nvGraphicFramePr>
        <p:xfrm>
          <a:off x="143339" y="1052738"/>
          <a:ext cx="11905323" cy="3394750"/>
        </p:xfrm>
        <a:graphic>
          <a:graphicData uri="http://schemas.openxmlformats.org/drawingml/2006/table">
            <a:tbl>
              <a:tblPr/>
              <a:tblGrid>
                <a:gridCol w="4992555"/>
                <a:gridCol w="5170524"/>
                <a:gridCol w="1742244"/>
              </a:tblGrid>
              <a:tr h="386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Предприятия-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изготовители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Размер скидки, %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АО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Мельинвест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Нижний Новгород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ЗЕРНООЧИСТИТЕЛЬНОЕ И ЗЕРНОСУШИЛЬНОЕ ОБОРУДОВАНИЕ 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09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Ромакс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Воронеж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ЗЕРНООЧИСТИТЕЛЬНОЕ И ЗЕРНОСУШИЛЬНОЕ ОБОРУДОВАНИЕ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1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ПК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Агромастер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Респ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. Татарстан</a:t>
                      </a:r>
                      <a:endParaRPr kumimoji="0" lang="ru-RU" sz="2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ПОЧВООБРАБАТЫВАЮЩИЕ И ПОСЕВНЫЕ МАШИНЫ</a:t>
                      </a:r>
                      <a:endParaRPr kumimoji="0" lang="ru-RU" sz="19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08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en-US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OOO «</a:t>
                      </a:r>
                      <a:r>
                        <a:rPr kumimoji="0" lang="ru-RU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КРОНЕ Русь»</a:t>
                      </a:r>
                      <a:endParaRPr kumimoji="0" lang="ru-RU" sz="22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КОРМОЗАГОТОВИТЕЛЬНАЯ ТЕХНИКА</a:t>
                      </a:r>
                      <a:r>
                        <a:rPr kumimoji="0" lang="en-US" sz="19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KRONE</a:t>
                      </a:r>
                      <a:endParaRPr kumimoji="0" lang="ru-RU" sz="19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  <a:endParaRPr kumimoji="0" lang="ru-RU" sz="32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09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НПО «Рубин»,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Самара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ОПРЫСКИВАТЕЛИ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СЕМЕЙСТВА «РУБИН»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9208" y="4941168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СОГЛАШЕНИЕ О СОТРУДНИЧЕСТВЕ НА 2021 ГОД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508970"/>
              </p:ext>
            </p:extLst>
          </p:nvPr>
        </p:nvGraphicFramePr>
        <p:xfrm>
          <a:off x="143338" y="5301209"/>
          <a:ext cx="11905324" cy="1171709"/>
        </p:xfrm>
        <a:graphic>
          <a:graphicData uri="http://schemas.openxmlformats.org/drawingml/2006/table">
            <a:tbl>
              <a:tblPr/>
              <a:tblGrid>
                <a:gridCol w="4512503"/>
                <a:gridCol w="7392821"/>
              </a:tblGrid>
              <a:tr h="1171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ФГБНУ «Федеральный научный </a:t>
                      </a:r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агроинженерный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центр ВИМ» – Министерство сельского хозяйства РБ – Башкирский ГАУ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Научно-техническое сотрудничество в области разработки системы технического и технологического обеспечения и модернизации машинно-тракторного парка АПК РБ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5393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50853" y="332656"/>
            <a:ext cx="11806237" cy="354502"/>
          </a:xfrm>
          <a:prstGeom prst="rect">
            <a:avLst/>
          </a:prstGeom>
          <a:extLst/>
        </p:spPr>
        <p:txBody>
          <a:bodyPr wrap="square" lIns="76754" tIns="38377" rIns="76754" bIns="38377">
            <a:spAutoFit/>
          </a:bodyPr>
          <a:lstStyle>
            <a:defPPr>
              <a:defRPr lang="ru-RU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1F497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800" dirty="0" smtClean="0"/>
              <a:t>ТЕХНИЧЕСКАЯ ОСНАЩЕННОСТЬ ТРАКТОРАМИ</a:t>
            </a:r>
            <a:endParaRPr lang="ru-RU" sz="18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271797" y="1196752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623613" y="1762403"/>
          <a:ext cx="1472387" cy="5790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2387"/>
              </a:tblGrid>
              <a:tr h="579099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6" name="Содержимое 2"/>
          <p:cNvSpPr txBox="1">
            <a:spLocks/>
          </p:cNvSpPr>
          <p:nvPr/>
        </p:nvSpPr>
        <p:spPr bwMode="auto">
          <a:xfrm>
            <a:off x="4203701" y="1218843"/>
            <a:ext cx="4100545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1F497D"/>
                </a:solidFill>
              </a:rPr>
              <a:t>Нагрузка на тракторы, </a:t>
            </a:r>
          </a:p>
          <a:p>
            <a:pPr defTabSz="1023724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solidFill>
                  <a:srgbClr val="1F497D"/>
                </a:solidFill>
              </a:rPr>
              <a:t>кол-во, ед. на 1000 га пашни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85036"/>
              </p:ext>
            </p:extLst>
          </p:nvPr>
        </p:nvGraphicFramePr>
        <p:xfrm>
          <a:off x="4463819" y="1889154"/>
          <a:ext cx="3671452" cy="4738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592"/>
                <a:gridCol w="935860"/>
              </a:tblGrid>
              <a:tr h="3717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Чекмагушевский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6,8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Дюртюлинский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6,8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Уфимский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5,8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Кушнаренковский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5,4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Шаранский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5,0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51475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6000" marB="3600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4,5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69893"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Целевой показатель</a:t>
                      </a:r>
                    </a:p>
                  </a:txBody>
                  <a:tcPr marL="128033" marR="121952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6,0</a:t>
                      </a:r>
                    </a:p>
                  </a:txBody>
                  <a:tcPr marL="79399" marR="79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Ишимбайский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4,4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Илишевский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4,4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4,3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Гафурийский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3,5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Бакалинский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3,5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8255677" y="1198036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219960"/>
              </p:ext>
            </p:extLst>
          </p:nvPr>
        </p:nvGraphicFramePr>
        <p:xfrm>
          <a:off x="287919" y="1891583"/>
          <a:ext cx="3695847" cy="4705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867"/>
                <a:gridCol w="892980"/>
              </a:tblGrid>
              <a:tr h="3650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Кармаскалинский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51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650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Чекмагушевский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53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650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Илишевский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55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650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Гафурийский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57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650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58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3163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66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56043"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Целевой показатель</a:t>
                      </a:r>
                    </a:p>
                  </a:txBody>
                  <a:tcPr marL="128033" marR="121952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79399" marR="79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85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Ишимбайский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64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5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Шаранский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70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5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Бакалинский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74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5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Дюртюлинский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76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5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Уфимский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89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Содержимое 2"/>
          <p:cNvSpPr txBox="1">
            <a:spLocks/>
          </p:cNvSpPr>
          <p:nvPr/>
        </p:nvSpPr>
        <p:spPr bwMode="auto">
          <a:xfrm>
            <a:off x="8184405" y="1052737"/>
            <a:ext cx="4152289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err="1">
                <a:solidFill>
                  <a:srgbClr val="1F497D"/>
                </a:solidFill>
              </a:rPr>
              <a:t>Энергообеспеченность</a:t>
            </a:r>
            <a:r>
              <a:rPr lang="ru-RU" sz="1600" dirty="0">
                <a:solidFill>
                  <a:srgbClr val="1F497D"/>
                </a:solidFill>
              </a:rPr>
              <a:t>, </a:t>
            </a:r>
          </a:p>
          <a:p>
            <a:pPr defTabSz="1023724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err="1">
                <a:solidFill>
                  <a:srgbClr val="1F497D"/>
                </a:solidFill>
              </a:rPr>
              <a:t>л.с</a:t>
            </a:r>
            <a:r>
              <a:rPr lang="ru-RU" sz="1600" dirty="0">
                <a:solidFill>
                  <a:srgbClr val="1F497D"/>
                </a:solidFill>
              </a:rPr>
              <a:t>. / 100 га посевной площади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892475"/>
              </p:ext>
            </p:extLst>
          </p:nvPr>
        </p:nvGraphicFramePr>
        <p:xfrm>
          <a:off x="8400256" y="1916827"/>
          <a:ext cx="3648406" cy="4691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299"/>
                <a:gridCol w="960107"/>
              </a:tblGrid>
              <a:tr h="380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Дюртюлинский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292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463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Чекмагушевский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255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463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Уфимский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244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177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Гафурийский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174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11665">
                <a:tc>
                  <a:txBody>
                    <a:bodyPr/>
                    <a:lstStyle/>
                    <a:p>
                      <a:pPr marL="0" algn="ctr" defTabSz="816364" rtl="0" eaLnBrk="1" latinLnBrk="0" hangingPunct="1"/>
                      <a:r>
                        <a:rPr lang="ru-RU" sz="2300" b="1" i="1" u="none" kern="120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РБ</a:t>
                      </a:r>
                      <a:endParaRPr lang="ru-RU" sz="2300" b="1" i="1" u="none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35992" marB="35992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16364" rtl="0" eaLnBrk="1" latinLnBrk="0" hangingPunct="1"/>
                      <a:r>
                        <a:rPr lang="ru-RU" sz="2300" b="1" i="1" u="none" kern="120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179</a:t>
                      </a:r>
                      <a:endParaRPr lang="ru-RU" sz="2300" b="1" i="1" u="none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35992" marB="3599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1015"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Целевой показатель</a:t>
                      </a:r>
                    </a:p>
                  </a:txBody>
                  <a:tcPr marL="128033" marR="121952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230</a:t>
                      </a:r>
                    </a:p>
                  </a:txBody>
                  <a:tcPr marL="79399" marR="79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Шаранский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169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Ишимбайский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168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Илишевский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159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Кушнаренковский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144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Кармаскалинский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119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0260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-336714" y="1106884"/>
            <a:ext cx="4865753" cy="707874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lnSpc>
                <a:spcPts val="2381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1F497D"/>
                </a:solidFill>
              </a:rPr>
              <a:t>Износ тракторов, %</a:t>
            </a:r>
          </a:p>
          <a:p>
            <a:pPr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(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количество выработавших </a:t>
            </a: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нормативный </a:t>
            </a:r>
          </a:p>
          <a:p>
            <a:pPr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срок 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эксплуатации</a:t>
            </a: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)</a:t>
            </a:r>
            <a:r>
              <a:rPr lang="ru-RU" sz="1100" dirty="0" smtClean="0">
                <a:solidFill>
                  <a:srgbClr val="1F497D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676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3424125"/>
              </p:ext>
            </p:extLst>
          </p:nvPr>
        </p:nvGraphicFramePr>
        <p:xfrm>
          <a:off x="143339" y="1104549"/>
          <a:ext cx="12048661" cy="5492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911424" y="5661248"/>
            <a:ext cx="480053" cy="216024"/>
          </a:xfrm>
          <a:prstGeom prst="rect">
            <a:avLst/>
          </a:prstGeom>
          <a:solidFill>
            <a:srgbClr val="0070C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60630" y="6525345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35360" y="337729"/>
            <a:ext cx="11525331" cy="65403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ОБЪЕМ ПОТРЕБЛЕНИЯ И ЗАТРАТЫ НА  ДИЗЕЛЬНОЕ ТОПЛИВО</a:t>
            </a:r>
            <a:endParaRPr lang="ru-RU" sz="18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91477" y="5661249"/>
            <a:ext cx="55686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Потребление дизельного топлива, тыс. тонн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46027" y="5661249"/>
            <a:ext cx="48822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Затраты, млн. рублей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480043" y="5805264"/>
            <a:ext cx="480053" cy="0"/>
          </a:xfrm>
          <a:prstGeom prst="line">
            <a:avLst/>
          </a:prstGeom>
          <a:ln w="63500">
            <a:solidFill>
              <a:srgbClr val="8833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-48683" y="980728"/>
            <a:ext cx="19202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тонн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88107" y="991762"/>
            <a:ext cx="11992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04615" y="3861049"/>
            <a:ext cx="4262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Снижение потребления в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2,1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 раза</a:t>
            </a:r>
            <a:endParaRPr lang="ru-RU" sz="18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304615" y="1255066"/>
            <a:ext cx="3815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Увеличение затрат в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3,2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 раза</a:t>
            </a:r>
            <a:endParaRPr lang="ru-RU" sz="1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46199" y="5910372"/>
            <a:ext cx="1029955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Средний расход дизтоплива на 1 га пашни  по РБ – 34,3 кг.</a:t>
            </a:r>
          </a:p>
          <a:p>
            <a:pPr algn="ctr"/>
            <a:r>
              <a:rPr lang="ru-RU" sz="1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Дюртюлинский</a:t>
            </a: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- 56,8 кг, </a:t>
            </a:r>
            <a:r>
              <a:rPr lang="ru-RU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Аургазинский</a:t>
            </a:r>
            <a:r>
              <a:rPr lang="ru-RU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- 60,3 </a:t>
            </a:r>
            <a:r>
              <a:rPr lang="ru-RU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кг, </a:t>
            </a:r>
            <a:r>
              <a:rPr lang="ru-RU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Буздякский</a:t>
            </a:r>
            <a:r>
              <a:rPr lang="ru-RU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- 68,5 кг, </a:t>
            </a:r>
            <a:r>
              <a:rPr lang="ru-RU" sz="1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Чекмагушевский</a:t>
            </a: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73,7 кг,</a:t>
            </a:r>
          </a:p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ГУСП МТС Центральная – 61,4 кг, ООО </a:t>
            </a:r>
            <a:r>
              <a:rPr lang="ru-RU" sz="1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Башкирагроинвест</a:t>
            </a: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61,0 кг 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726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" name="Text Box 10"/>
          <p:cNvSpPr txBox="1">
            <a:spLocks noChangeArrowheads="1"/>
          </p:cNvSpPr>
          <p:nvPr/>
        </p:nvSpPr>
        <p:spPr bwMode="auto">
          <a:xfrm>
            <a:off x="18001" y="332656"/>
            <a:ext cx="1219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F497D"/>
                </a:solidFill>
                <a:latin typeface="Arial" charset="0"/>
              </a:rPr>
              <a:t>НАЛИЧИЕ И ДВИЖЕНИЕ МЕХАНИЗАТОРСКИХ КАДРОВ</a:t>
            </a:r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3302" y="6525344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253414"/>
              </p:ext>
            </p:extLst>
          </p:nvPr>
        </p:nvGraphicFramePr>
        <p:xfrm>
          <a:off x="239349" y="1052736"/>
          <a:ext cx="11809311" cy="5472608"/>
        </p:xfrm>
        <a:graphic>
          <a:graphicData uri="http://schemas.openxmlformats.org/drawingml/2006/table">
            <a:tbl>
              <a:tblPr/>
              <a:tblGrid>
                <a:gridCol w="2923413"/>
                <a:gridCol w="1722873"/>
                <a:gridCol w="1645560"/>
                <a:gridCol w="1742357"/>
                <a:gridCol w="1742357"/>
                <a:gridCol w="2032751"/>
              </a:tblGrid>
              <a:tr h="72008">
                <a:tc row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Районы</a:t>
                      </a:r>
                      <a:endParaRPr lang="ru-RU" sz="1500" b="1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Наличие трактористов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машинистов в сельхозпредприятиях</a:t>
                      </a: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Недостаток</a:t>
                      </a:r>
                      <a:r>
                        <a:rPr lang="ru-RU" sz="1500" b="1" i="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механизаторов на ВПР, чел.</a:t>
                      </a: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50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01.01.16</a:t>
                      </a:r>
                      <a:r>
                        <a:rPr lang="ru-RU" sz="1500" b="1" i="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г.</a:t>
                      </a: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01.01.19 г.</a:t>
                      </a: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01.01.21 г.</a:t>
                      </a: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+ / -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 к 2019</a:t>
                      </a: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97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Аургазинский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486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408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405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-3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Бакалинский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302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250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-26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Гафурийский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114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114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-3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Дюртюлинский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275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249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246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-3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-2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Илишевский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614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457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482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+25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F9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-6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Ишимбайский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42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-8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-14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Кармаскалинский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230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+22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F9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-5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Кушнаренковский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188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195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+7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-15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Уфимский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153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178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91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-87</a:t>
                      </a: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-31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Чекмагушевский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323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402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415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+13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Шаранский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107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132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129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-3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-44</a:t>
                      </a:r>
                      <a:endParaRPr lang="ru-RU" sz="16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626368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7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 южной </a:t>
                      </a:r>
                    </a:p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7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лесостепи</a:t>
                      </a: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2 864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2 628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2 591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-37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-152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7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 РБ</a:t>
                      </a:r>
                      <a:endParaRPr lang="ru-RU" sz="17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10 718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9 415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9 472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+ 57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-794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3062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0218" y="44625"/>
            <a:ext cx="12151783" cy="38532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107275" tIns="53637" rIns="107275" bIns="53637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</a:rPr>
              <a:t>ВРЕМЕННОЕ ОГРАНИЧЕНИЕ ДВИЖЕНИЯ ТРАНСПОРТНЫХ СРЕДСТВ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27000" y="476672"/>
          <a:ext cx="11897370" cy="5898842"/>
        </p:xfrm>
        <a:graphic>
          <a:graphicData uri="http://schemas.openxmlformats.org/drawingml/2006/table">
            <a:tbl>
              <a:tblPr/>
              <a:tblGrid>
                <a:gridCol w="6449053"/>
                <a:gridCol w="5448317"/>
              </a:tblGrid>
              <a:tr h="1454750">
                <a:tc gridSpan="2">
                  <a:txBody>
                    <a:bodyPr/>
                    <a:lstStyle/>
                    <a:p>
                      <a:pPr marL="0" marR="0" indent="0" algn="just" defTabSz="1072743" rtl="0" eaLnBrk="1" fontAlgn="ctr" latinLnBrk="0" hangingPunct="1">
                        <a:lnSpc>
                          <a:spcPts val="2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 5</a:t>
                      </a:r>
                      <a:r>
                        <a:rPr lang="ru-RU" sz="2400" b="1" u="sng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u="sng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апреля по 4 мая 2021 года</a:t>
                      </a:r>
                      <a:r>
                        <a:rPr lang="ru-RU" sz="2400" b="1" u="none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вводится</a:t>
                      </a:r>
                      <a:r>
                        <a:rPr lang="ru-RU" sz="2400" b="1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ограничение движения транспортных средств по республиканским автомобильным дорогам с превышением временно установленных допустимых</a:t>
                      </a:r>
                      <a:r>
                        <a:rPr lang="ru-RU" sz="2400" b="1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нагрузок на оси </a:t>
                      </a:r>
                      <a:r>
                        <a:rPr lang="ru-RU" sz="2100" b="1" i="1" u="sng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Постановление Правительства РБ от 5 марта 2021 года № 79</a:t>
                      </a:r>
                      <a:endParaRPr lang="ru-RU" sz="2100" b="1" i="1" u="sng" dirty="0" smtClean="0">
                        <a:ln w="11430"/>
                        <a:solidFill>
                          <a:srgbClr val="0000FF"/>
                        </a:solidFill>
                        <a:effectLst>
                          <a:outerShdw blurRad="80000" dist="40000" dir="504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77231" marR="1270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8555">
                <a:tc rowSpan="6"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 соответствии с постановлением Правительства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Республики Башкортостан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от 22 февраля 2012 года № 50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(в ред. от 1.04.2015 года № 107)</a:t>
                      </a:r>
                      <a:endParaRPr lang="ru-RU" sz="2400" b="1" dirty="0" smtClean="0">
                        <a:ln w="11430"/>
                        <a:solidFill>
                          <a:srgbClr val="0000FF"/>
                        </a:solidFill>
                        <a:effectLst>
                          <a:outerShdw blurRad="80000" dist="40000" dir="504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ограничение движения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 распространяется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 перевозки: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u="none" baseline="0" dirty="0" smtClean="0">
                        <a:ln w="11430"/>
                        <a:solidFill>
                          <a:srgbClr val="0000FF"/>
                        </a:solidFill>
                        <a:effectLst>
                          <a:outerShdw blurRad="80000" dist="40000" dir="504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000" marR="1270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пищевых продуктов;</a:t>
                      </a: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90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животных;</a:t>
                      </a: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32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бензина и дизельного 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топлива;</a:t>
                      </a: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8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семенного фонда и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удобрений;</a:t>
                      </a: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24617">
                <a:tc vMerge="1"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baseline="0" dirty="0" smtClean="0">
                        <a:ln w="11430"/>
                        <a:solidFill>
                          <a:srgbClr val="0000FF"/>
                        </a:solidFill>
                        <a:effectLst>
                          <a:outerShdw blurRad="80000" dist="40000" dir="504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32923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кормов для животных 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и</a:t>
                      </a:r>
                      <a:r>
                        <a:rPr lang="ru-RU" sz="2600" b="1" baseline="0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птицы; </a:t>
                      </a: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550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2600" b="1" baseline="0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сельскохозяйственной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baseline="0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техники, занятой на  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baseline="0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сельскохозяйственных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baseline="0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работах.</a:t>
                      </a:r>
                      <a:endParaRPr lang="ru-RU" sz="2600" b="1" dirty="0" smtClean="0">
                        <a:ln w="11430"/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53336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25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2852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779327"/>
              </p:ext>
            </p:extLst>
          </p:nvPr>
        </p:nvGraphicFramePr>
        <p:xfrm>
          <a:off x="156889" y="1124744"/>
          <a:ext cx="11891776" cy="5184576"/>
        </p:xfrm>
        <a:graphic>
          <a:graphicData uri="http://schemas.openxmlformats.org/drawingml/2006/table">
            <a:tbl>
              <a:tblPr/>
              <a:tblGrid>
                <a:gridCol w="487744"/>
                <a:gridCol w="4299240"/>
                <a:gridCol w="960107"/>
                <a:gridCol w="6144685"/>
              </a:tblGrid>
              <a:tr h="837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</a:t>
                      </a:r>
                      <a:r>
                        <a:rPr lang="ru-RU" sz="1600" b="1" dirty="0" err="1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</a:t>
                      </a: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</a:t>
                      </a:r>
                      <a:endParaRPr lang="ru-RU" sz="16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</a:t>
                      </a:r>
                      <a:endParaRPr lang="ru-RU" sz="1800" b="1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района</a:t>
                      </a:r>
                      <a:endParaRPr lang="ru-RU" sz="1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</a:t>
                      </a:r>
                      <a:endParaRPr lang="ru-RU" sz="1800" b="1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хозяйства</a:t>
                      </a:r>
                      <a:endParaRPr lang="ru-RU" sz="1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7673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 СМЕРТЕЛЬНЫМ ИСХОДОМ</a:t>
                      </a:r>
                      <a:endParaRPr lang="ru-RU" sz="1600" b="1" i="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32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1" kern="1200" dirty="0" smtClean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56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600" b="1" i="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Дюртюлинский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32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КФХ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Чилбаев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(зав.</a:t>
                      </a:r>
                      <a:r>
                        <a:rPr lang="ru-RU" sz="1800" b="1" i="1" kern="12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фермой </a:t>
                      </a:r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 подготовке кормов для животных упал во включенный </a:t>
                      </a:r>
                      <a:r>
                        <a:rPr lang="ru-RU" sz="1800" b="1" i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измельчитель</a:t>
                      </a:r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-смеситель кормов)</a:t>
                      </a:r>
                      <a:endParaRPr lang="ru-RU" sz="18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2686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ТЯЖЕЛЫМ ИСХОДОМ</a:t>
                      </a:r>
                      <a:endParaRPr lang="ru-RU" sz="1600" b="1" i="0" kern="1200" dirty="0" smtClean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i="1" dirty="0" smtClean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1" kern="1200" dirty="0" smtClean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36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Илишевский</a:t>
                      </a:r>
                      <a:endParaRPr lang="ru-RU" sz="2300" b="1" kern="1200" dirty="0" smtClean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СПК им. М. Горького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(на животновода напал бык) 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6611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южной лесостепи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b="1" kern="120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1/1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РБ – </a:t>
                      </a:r>
                      <a:r>
                        <a:rPr lang="ru-RU" sz="2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смертельных и 8 тяжелых случаев (2019 год – 7 и 12)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16024"/>
            <a:ext cx="12192000" cy="548680"/>
          </a:xfrm>
        </p:spPr>
        <p:txBody>
          <a:bodyPr/>
          <a:lstStyle/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>НЕСЧАСТНЫЕ СЛУЧАИ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(УЧЕТНЫЕ)</a:t>
            </a:r>
            <a:r>
              <a:rPr lang="ru-RU" sz="1800" b="1" u="sng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1800" b="1" u="sng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>НА ПРЕДПРИЯТИЯХ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ЮЖНОЙ ЛЕСОСТЕПИ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В 2020 ГОДУ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25345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2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87342"/>
              </p:ext>
            </p:extLst>
          </p:nvPr>
        </p:nvGraphicFramePr>
        <p:xfrm>
          <a:off x="156889" y="1018481"/>
          <a:ext cx="11891775" cy="5501509"/>
        </p:xfrm>
        <a:graphic>
          <a:graphicData uri="http://schemas.openxmlformats.org/drawingml/2006/table">
            <a:tbl>
              <a:tblPr/>
              <a:tblGrid>
                <a:gridCol w="487744"/>
                <a:gridCol w="3819185"/>
                <a:gridCol w="1056117"/>
                <a:gridCol w="6528729"/>
              </a:tblGrid>
              <a:tr h="724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</a:t>
                      </a:r>
                      <a:r>
                        <a:rPr lang="ru-RU" sz="1600" b="1" dirty="0" err="1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</a:t>
                      </a: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</a:t>
                      </a:r>
                      <a:endParaRPr lang="ru-RU" sz="16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</a:t>
                      </a:r>
                      <a:endParaRPr lang="ru-RU" sz="1800" b="1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района</a:t>
                      </a:r>
                      <a:endParaRPr lang="ru-RU" sz="1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</a:t>
                      </a:r>
                      <a:endParaRPr lang="ru-RU" sz="1800" b="1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хозяйства</a:t>
                      </a:r>
                      <a:endParaRPr lang="ru-RU" sz="1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5242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 СМЕРТЕЛЬНЫМ ИСХОДОМ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i="1" dirty="0" smtClean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08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Баймакский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32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КФХ </a:t>
                      </a:r>
                      <a:r>
                        <a:rPr lang="ru-RU" sz="1800" b="1" kern="1200" dirty="0" err="1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Байзигитов</a:t>
                      </a:r>
                      <a:r>
                        <a:rPr lang="ru-RU" sz="1800" b="1" kern="1200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Ильгиз</a:t>
                      </a:r>
                      <a:r>
                        <a:rPr lang="ru-RU" sz="1800" b="1" kern="1200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Гаязович</a:t>
                      </a:r>
                      <a:endParaRPr lang="ru-RU" sz="18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ctr"/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(механизатора придавило платформой </a:t>
                      </a:r>
                    </a:p>
                    <a:p>
                      <a:pPr algn="ctr" fontAlgn="ctr"/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прицепа 2ПТС-4 к раме)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08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Бураевский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ИП Габдуллин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Данис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Фанисович</a:t>
                      </a:r>
                      <a:endParaRPr lang="ru-RU" sz="18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ctr"/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(на фермера произошло опрокидывание сепарирующей машины)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9778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ТЯЖЕЛЫМ ИСХОДОМ</a:t>
                      </a:r>
                      <a:endParaRPr lang="ru-RU" sz="1800" b="1" i="0" kern="1200" dirty="0" smtClean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i="1" dirty="0" smtClean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kern="1200" dirty="0" smtClean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514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Кармаскалинский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"</a:t>
                      </a:r>
                      <a:r>
                        <a:rPr lang="ru-RU" sz="1800" b="1" kern="1200" dirty="0" err="1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Кармаскалинский</a:t>
                      </a:r>
                      <a:r>
                        <a:rPr lang="ru-RU" sz="1800" b="1" kern="1200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элеватор»</a:t>
                      </a:r>
                    </a:p>
                    <a:p>
                      <a:pPr algn="ctr" fontAlgn="ctr"/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(слесарь при спуске с вагона ударился головой о защитное ограждение </a:t>
                      </a:r>
                    </a:p>
                    <a:p>
                      <a:pPr algn="ctr" fontAlgn="ctr"/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 упал на рельсы)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9048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РБ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b="1" kern="120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2/1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смертельных 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 тяжелый случай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(на 15 марта 2020 г. – 1 и 2)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16024"/>
            <a:ext cx="12192000" cy="548680"/>
          </a:xfrm>
        </p:spPr>
        <p:txBody>
          <a:bodyPr/>
          <a:lstStyle/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>НЕСЧАСТНЫЕ СЛУЧАИ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(УЧЕТНЫЕ)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>В СЕЛЬХОЗОРГАНИЗАЦИЯХ РЕСПУБЛИКИ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НА 15.03.2021 ГОДА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25345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43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0"/>
            <a:ext cx="10972800" cy="1143000"/>
          </a:xfrm>
        </p:spPr>
        <p:txBody>
          <a:bodyPr/>
          <a:lstStyle/>
          <a:p>
            <a:r>
              <a:rPr lang="ru-RU" sz="1800" b="1" dirty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ВЫСТАВОЧНЫЕ МЕРОПРИЯТИЯ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554816" y="6525345"/>
            <a:ext cx="685867" cy="365125"/>
          </a:xfrm>
        </p:spPr>
        <p:txBody>
          <a:bodyPr/>
          <a:lstStyle/>
          <a:p>
            <a:pPr>
              <a:defRPr/>
            </a:pPr>
            <a:fld id="{345E66FA-4276-447F-A3C7-9121683CB1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628800"/>
            <a:ext cx="11562427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6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44707"/>
              </p:ext>
            </p:extLst>
          </p:nvPr>
        </p:nvGraphicFramePr>
        <p:xfrm>
          <a:off x="335360" y="1025694"/>
          <a:ext cx="11521280" cy="776028"/>
        </p:xfrm>
        <a:graphic>
          <a:graphicData uri="http://schemas.openxmlformats.org/drawingml/2006/table">
            <a:tbl>
              <a:tblPr/>
              <a:tblGrid>
                <a:gridCol w="11521280"/>
              </a:tblGrid>
              <a:tr h="7760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Сроки завершения подготовки сельскохозяйственной техники к весенним полевым работам 2021 года: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2268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722569"/>
              </p:ext>
            </p:extLst>
          </p:nvPr>
        </p:nvGraphicFramePr>
        <p:xfrm>
          <a:off x="143339" y="2276872"/>
          <a:ext cx="11905322" cy="4327062"/>
        </p:xfrm>
        <a:graphic>
          <a:graphicData uri="http://schemas.openxmlformats.org/drawingml/2006/table">
            <a:tbl>
              <a:tblPr/>
              <a:tblGrid>
                <a:gridCol w="9871261"/>
                <a:gridCol w="2034061"/>
              </a:tblGrid>
              <a:tr h="543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Тракторные сцепки, бороны, катки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1 февраля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Почвообрабатывающие и посевные машины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</a:t>
                      </a: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марта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3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Тракторы, участвующие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Тракторные прицепы, разбрасыватели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минеральных удобрений, опрыскиватели,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машины для полива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Срок прохождения технического осмотра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тракторов, участвующих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15 апреля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6363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Прохождение технического осмотра тракторов к установленному сроку в 2020 году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58%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128826"/>
            <a:ext cx="1219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РАСПОРЯЖЕНИЕ ПРАВИТЕЛЬСТВА РЕСПУБЛИКИ БАШКОРТОСТАН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ОТ 13 ОКТЯБРЯ 2020 ГОДА № 966-Р</a:t>
            </a:r>
          </a:p>
        </p:txBody>
      </p:sp>
    </p:spTree>
    <p:extLst>
      <p:ext uri="{BB962C8B-B14F-4D97-AF65-F5344CB8AC3E}">
        <p14:creationId xmlns:p14="http://schemas.microsoft.com/office/powerpoint/2010/main" val="27810343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660625"/>
              </p:ext>
            </p:extLst>
          </p:nvPr>
        </p:nvGraphicFramePr>
        <p:xfrm>
          <a:off x="239351" y="1412769"/>
          <a:ext cx="11809309" cy="2736310"/>
        </p:xfrm>
        <a:graphic>
          <a:graphicData uri="http://schemas.openxmlformats.org/drawingml/2006/table">
            <a:tbl>
              <a:tblPr/>
              <a:tblGrid>
                <a:gridCol w="7008777"/>
                <a:gridCol w="1632181"/>
                <a:gridCol w="1536171"/>
                <a:gridCol w="1632180"/>
              </a:tblGrid>
              <a:tr h="8600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на подготовке почвы к посеву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10 200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10 681</a:t>
                      </a: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+ 481</a:t>
                      </a: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на посеве яровых культур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4 800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4 980</a:t>
                      </a: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+ 180</a:t>
                      </a: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0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в </a:t>
                      </a:r>
                      <a:r>
                        <a:rPr kumimoji="0" lang="ru-RU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т.ч</a:t>
                      </a: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. зерновых и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зернобобовых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3 650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3 780</a:t>
                      </a: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+ 130</a:t>
                      </a: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количество тракторов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12 000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12 470</a:t>
                      </a: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+ 470</a:t>
                      </a: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60" name="Text Box 10"/>
          <p:cNvSpPr txBox="1">
            <a:spLocks noChangeArrowheads="1"/>
          </p:cNvSpPr>
          <p:nvPr/>
        </p:nvSpPr>
        <p:spPr bwMode="auto">
          <a:xfrm>
            <a:off x="0" y="148570"/>
            <a:ext cx="1219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F497D"/>
                </a:solidFill>
                <a:latin typeface="Arial" charset="0"/>
              </a:rPr>
              <a:t>ТЕХНИЧЕСКАЯ ОБЕСПЕЧЕННОСТЬ ЯРОВОГО СЕВА 2021 ГОДА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0" y="476673"/>
            <a:ext cx="12192000" cy="53920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107275" tIns="53637" rIns="107275" bIns="53637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800" b="1" dirty="0" smtClean="0">
                <a:solidFill>
                  <a:srgbClr val="0000FF"/>
                </a:solidFill>
                <a:latin typeface="Arial" charset="0"/>
              </a:rPr>
              <a:t>Количество тракторных агрегатов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3339" y="5445224"/>
            <a:ext cx="11905323" cy="100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3200" b="1" i="1" dirty="0" smtClean="0">
                <a:solidFill>
                  <a:srgbClr val="080CC0"/>
                </a:solidFill>
                <a:latin typeface="Arial" charset="0"/>
              </a:rPr>
              <a:t>Сокращение продолжительности сева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3200" b="1" i="1" dirty="0" smtClean="0">
                <a:solidFill>
                  <a:srgbClr val="080CC0"/>
                </a:solidFill>
                <a:latin typeface="Arial" charset="0"/>
              </a:rPr>
              <a:t>за последние три года – на 3-5 дней</a:t>
            </a:r>
            <a:endParaRPr lang="ru-RU" altLang="ru-RU" sz="1800" b="1" i="1" dirty="0" smtClean="0">
              <a:solidFill>
                <a:srgbClr val="080CC0"/>
              </a:solidFill>
              <a:latin typeface="Arial" charset="0"/>
            </a:endParaRPr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53336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576053" y="1074222"/>
            <a:ext cx="64327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600" i="1" dirty="0" smtClean="0">
                <a:solidFill>
                  <a:srgbClr val="1F497D"/>
                </a:solidFill>
                <a:latin typeface="Arial" charset="0"/>
              </a:rPr>
              <a:t>2020 год    2021 год    +/- к 2020 г.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2552" y="4478188"/>
            <a:ext cx="11876109" cy="8230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2800" b="1" i="1" dirty="0" smtClean="0">
                <a:solidFill>
                  <a:srgbClr val="080CC0"/>
                </a:solidFill>
                <a:latin typeface="Arial" charset="0"/>
              </a:rPr>
              <a:t>Расчетная </a:t>
            </a:r>
            <a:r>
              <a:rPr lang="ru-RU" altLang="ru-RU" sz="2800" b="1" i="1" dirty="0">
                <a:solidFill>
                  <a:srgbClr val="080CC0"/>
                </a:solidFill>
                <a:latin typeface="Arial" charset="0"/>
              </a:rPr>
              <a:t>продолжительность ярового сева до 14 календарных </a:t>
            </a:r>
            <a:r>
              <a:rPr lang="ru-RU" altLang="ru-RU" sz="2800" b="1" i="1" dirty="0" smtClean="0">
                <a:solidFill>
                  <a:srgbClr val="080CC0"/>
                </a:solidFill>
                <a:latin typeface="Arial" charset="0"/>
              </a:rPr>
              <a:t>дней</a:t>
            </a:r>
            <a:endParaRPr lang="ru-RU" altLang="ru-RU" sz="2800" b="1" i="1" dirty="0">
              <a:solidFill>
                <a:srgbClr val="080CC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0366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53336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589666"/>
              </p:ext>
            </p:extLst>
          </p:nvPr>
        </p:nvGraphicFramePr>
        <p:xfrm>
          <a:off x="133796" y="1124744"/>
          <a:ext cx="11932666" cy="5472608"/>
        </p:xfrm>
        <a:graphic>
          <a:graphicData uri="http://schemas.openxmlformats.org/drawingml/2006/table">
            <a:tbl>
              <a:tblPr/>
              <a:tblGrid>
                <a:gridCol w="2496276"/>
                <a:gridCol w="1248139"/>
                <a:gridCol w="960107"/>
                <a:gridCol w="960107"/>
                <a:gridCol w="864096"/>
                <a:gridCol w="864096"/>
                <a:gridCol w="960107"/>
                <a:gridCol w="864096"/>
                <a:gridCol w="960107"/>
                <a:gridCol w="960107"/>
                <a:gridCol w="795428"/>
              </a:tblGrid>
              <a:tr h="3600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Районы</a:t>
                      </a:r>
                    </a:p>
                  </a:txBody>
                  <a:tcPr marL="48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Тракторы</a:t>
                      </a:r>
                      <a:endParaRPr kumimoji="0" lang="ru-RU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Культиваторы</a:t>
                      </a:r>
                      <a:endParaRPr kumimoji="0" lang="ru-RU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Посевные машины</a:t>
                      </a: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2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Техосмотр </a:t>
                      </a: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 15.04.20г, %</a:t>
                      </a: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Нали-чие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ед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-но, ед.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ность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%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Нали-чие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ед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-но, ед.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ность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%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Нали-чие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ед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-но, ед.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ность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%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Аургазинский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65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397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344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87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131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122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197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Бакалинский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276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269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97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169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177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171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97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Гафурийский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55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78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75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73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Дюртюлинский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176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176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291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289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Илишевский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389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375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223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223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241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Ишимбайский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181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170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85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</a:t>
                      </a:r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Кармаскалинский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316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97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118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Кушнаренковский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269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262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97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129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156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Уфимский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55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358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136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161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145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Чекмагушевский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488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223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205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92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288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242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Шаранский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236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105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105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120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8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южной лесостепи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59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3 492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3190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91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1 555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1 506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1 92</a:t>
                      </a:r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1 831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95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</a:tr>
              <a:tr h="471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14 64</a:t>
                      </a:r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12 916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 </a:t>
                      </a:r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145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5 829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95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9 0</a:t>
                      </a:r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29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8 318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-9309" y="18864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ТЕХНИЧЕСКАЯ ГОТОВНОСТЬ ТРАКТОРОВ</a:t>
            </a:r>
            <a:r>
              <a:rPr lang="en-US" sz="1800" dirty="0" smtClean="0">
                <a:solidFill>
                  <a:srgbClr val="1F497D"/>
                </a:solidFill>
                <a:latin typeface="Arial" charset="0"/>
              </a:rPr>
              <a:t>, </a:t>
            </a:r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ПОЧВООБРАБАТЫВАЮЩИХ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И ПОСЕВНЫХ МАШИН НА 15.03.2021 ГОДА</a:t>
            </a:r>
            <a:endParaRPr lang="ru-RU" sz="1800" dirty="0">
              <a:solidFill>
                <a:srgbClr val="1F497D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9646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0" y="307376"/>
            <a:ext cx="12192000" cy="38532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107275" tIns="53637" rIns="107275" bIns="53637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</a:rPr>
              <a:t>ТЕХНИЧЕСКИЙ ОСМОТР ТРАКТОРОВ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3302" y="6494412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99324"/>
              </p:ext>
            </p:extLst>
          </p:nvPr>
        </p:nvGraphicFramePr>
        <p:xfrm>
          <a:off x="143339" y="1124743"/>
          <a:ext cx="11809311" cy="5473024"/>
        </p:xfrm>
        <a:graphic>
          <a:graphicData uri="http://schemas.openxmlformats.org/drawingml/2006/table">
            <a:tbl>
              <a:tblPr/>
              <a:tblGrid>
                <a:gridCol w="2951103"/>
                <a:gridCol w="1999135"/>
                <a:gridCol w="1983823"/>
                <a:gridCol w="1568417"/>
                <a:gridCol w="1655865"/>
                <a:gridCol w="1650968"/>
              </a:tblGrid>
              <a:tr h="901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Районы</a:t>
                      </a:r>
                    </a:p>
                  </a:txBody>
                  <a:tcPr marL="48000" marR="57483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Зарегистри-ровано</a:t>
                      </a: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, ед.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4435" marR="4435" marT="3326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Представлено на техосмотр, ед.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4435" marR="4435" marT="3326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Прошли техосмотр, ед.</a:t>
                      </a:r>
                    </a:p>
                  </a:txBody>
                  <a:tcPr marL="4435" marR="4435" marT="3326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% к числу </a:t>
                      </a:r>
                      <a:r>
                        <a:rPr lang="ru-RU" sz="1200" b="1" i="0" u="none" strike="noStrike" dirty="0" err="1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зарегистр</a:t>
                      </a: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.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4435" marR="4435" marT="3326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  <a:ea typeface="+mn-ea"/>
                          <a:cs typeface="+mn-cs"/>
                        </a:rPr>
                        <a:t>Дата начала техосмотра</a:t>
                      </a:r>
                    </a:p>
                  </a:txBody>
                  <a:tcPr marL="4435" marR="4435" marT="3326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Аургазинский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351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29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28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38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Бакалинский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216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41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38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Гафурийский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154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38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Дюртюлинский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359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38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Илишевский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383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23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38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Ишимбайский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158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35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35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22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38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Кармаскалинский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229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29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29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13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38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Кушнаренковский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196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28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26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13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38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Уфимский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244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38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Чекмагушевский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523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39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39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38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Шаранский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123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12700" marR="12700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64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</a:t>
                      </a: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южной лесостепи</a:t>
                      </a:r>
                      <a:endParaRPr kumimoji="0" lang="ru-RU" sz="16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2 936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256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241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</a:tr>
              <a:tr h="3547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11 57</a:t>
                      </a:r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697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370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676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 на 12.03.20г.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11 694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1 670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1 209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9648395" y="620688"/>
            <a:ext cx="26882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 1</a:t>
            </a:r>
            <a:r>
              <a:rPr lang="en-US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.03.2021 г.</a:t>
            </a:r>
            <a:endParaRPr lang="ru-RU" sz="16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377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7200" y="6470879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/>
          </p:nvPr>
        </p:nvGraphicFramePr>
        <p:xfrm>
          <a:off x="47329" y="1268760"/>
          <a:ext cx="12001333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11424" y="44625"/>
            <a:ext cx="108492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ОБЪЕМЫ РАБОТ ПО РЕМОНТУ ТЕХНИКИ В РЕМОНТНЫХ ПРЕДПРИЯТИЯХ РЕСПУБЛИКИ</a:t>
            </a:r>
            <a:endParaRPr lang="ru-RU" sz="18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9744" y="1176486"/>
            <a:ext cx="1126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 руб.</a:t>
            </a:r>
            <a:endParaRPr lang="ru-RU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2351585" y="908721"/>
            <a:ext cx="710479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2020 ГОД ВЫПЛАЧЕНО СУБСИДИЙ  </a:t>
            </a:r>
          </a:p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МОДЕРНИЗАЦИЮ ТЕХНИКИ </a:t>
            </a:r>
            <a:r>
              <a:rPr lang="ru-RU" sz="16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173  МЛН. РУБ. (2019 ГОД – 236 МЛН.РУБ.)</a:t>
            </a:r>
            <a:endParaRPr lang="ru-RU" sz="16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2854107" y="1597773"/>
            <a:ext cx="7680853" cy="32403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 rot="19845876">
            <a:off x="5203194" y="2903044"/>
            <a:ext cx="24962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в 8 раз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C:\Documents and Settings\tehn\Рабочий стол\Фон к слайдам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1" y="764704"/>
            <a:ext cx="12191999" cy="7200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0455216" y="836713"/>
            <a:ext cx="13845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млрд. руб.</a:t>
            </a:r>
            <a:endParaRPr lang="ru-RU" sz="1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03445" y="1772816"/>
            <a:ext cx="5591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u="sng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Модернизировано 2018-2020 гг.: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00" b="1" dirty="0" smtClean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024222"/>
              </p:ext>
            </p:extLst>
          </p:nvPr>
        </p:nvGraphicFramePr>
        <p:xfrm>
          <a:off x="1295466" y="2141984"/>
          <a:ext cx="4416490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8405"/>
                <a:gridCol w="768085"/>
              </a:tblGrid>
              <a:tr h="0"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зерноуборочные комбайны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- 133;</a:t>
                      </a:r>
                      <a:endParaRPr lang="ru-RU" sz="1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тракторы: «</a:t>
                      </a:r>
                      <a:r>
                        <a:rPr lang="ru-RU" sz="15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Кировец</a:t>
                      </a: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 </a:t>
                      </a:r>
                      <a:endParaRPr lang="ru-RU" sz="1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- 105;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«Т-150К»</a:t>
                      </a:r>
                      <a:endParaRPr lang="ru-RU" sz="1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- 94;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«</a:t>
                      </a:r>
                      <a:r>
                        <a:rPr lang="ru-RU" sz="15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Беларус</a:t>
                      </a: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- 82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 smtClean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690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-144693" y="44624"/>
            <a:ext cx="12432704" cy="2762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АССОЦИАЦИЯ РЕМОНТНО-ОБСЛУЖИВАЮЩИХ ПРЕДПРИЯТИЙ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АПК РЕСПУБЛИКИ БАШКОРТОСТАН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Исполнительный директор -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Зайнуллин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Рустам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Хабибович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0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Тел.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8-</a:t>
            </a: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917-459-96-00, </a:t>
            </a:r>
            <a:r>
              <a:rPr lang="en-US" sz="28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e-mail</a:t>
            </a:r>
            <a:r>
              <a:rPr lang="ru-RU" sz="28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Apkrb2017@mail.ru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Сайт Ассоциации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u="sng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http://remont-agro.ru/</a:t>
            </a:r>
            <a:endParaRPr lang="ru-RU" sz="2800" b="1" u="sng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25344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8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-24341" y="4196420"/>
            <a:ext cx="12192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5381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 smtClean="0">
                <a:solidFill>
                  <a:srgbClr val="1F497D"/>
                </a:solidFill>
                <a:latin typeface="Arial" charset="0"/>
              </a:rPr>
              <a:t>Принимается информация (фотографии деталей) для оказания помощи</a:t>
            </a:r>
            <a:r>
              <a:rPr lang="ru-RU" sz="2500" b="1" dirty="0">
                <a:solidFill>
                  <a:srgbClr val="1F497D"/>
                </a:solidFill>
                <a:latin typeface="Arial" charset="0"/>
              </a:rPr>
              <a:t> </a:t>
            </a:r>
            <a:r>
              <a:rPr lang="ru-RU" sz="2500" b="1" dirty="0" smtClean="0">
                <a:solidFill>
                  <a:srgbClr val="1F497D"/>
                </a:solidFill>
                <a:latin typeface="Arial" charset="0"/>
              </a:rPr>
              <a:t>с участием республиканских предприятий: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5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поиск новых запасных частей, определение поставщиков;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5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500" b="1" dirty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5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ru-RU" sz="25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рганизация ремонта, изготовления, восстановления изношенных деталей, узлов </a:t>
            </a:r>
            <a:r>
              <a:rPr lang="ru-RU" sz="25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агрегатов; </a:t>
            </a:r>
            <a:endParaRPr lang="ru-RU" sz="2500" b="1" dirty="0" smtClean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endParaRPr lang="ru-RU" sz="500" b="1" dirty="0" smtClean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5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 стендовых проверок, регулировок и обкатки агрегатов.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77984" y="3335356"/>
            <a:ext cx="1181598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ЦЕНТР РЕАГИРОВАНИЯ ПРИ ОТКАЗАХ ТЕХНИКИ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 ВРЕМЯ ВЕСЕННИХ ПОЛЕВЫХ РАБОТ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5381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fazylyanov.rr\Downloads\IMG-20210215-WA0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94" y="1124744"/>
            <a:ext cx="59371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Users\fazylyanov.rr\Downloads\IMG-20210215-WA0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11" y="1124248"/>
            <a:ext cx="5771819" cy="27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Users\fazylyanov.rr\Downloads\IMG-20210215-WA0046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94" y="3933056"/>
            <a:ext cx="5937105" cy="274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Users\fazylyanov.rr\Downloads\IMG-20210215-WA00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10" y="3933056"/>
            <a:ext cx="5771820" cy="274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5045" y="-27383"/>
            <a:ext cx="12192000" cy="103165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107275" tIns="53637" rIns="107275" bIns="53637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000" b="1" dirty="0" smtClean="0">
              <a:solidFill>
                <a:srgbClr val="1F497D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 smtClean="0">
                <a:solidFill>
                  <a:srgbClr val="1F497D"/>
                </a:solidFill>
                <a:latin typeface="Arial" charset="0"/>
              </a:rPr>
              <a:t>ПРОИЗВОДСТВЕННЫЙ ЦЕНТР ООО «АКРОС РБ» </a:t>
            </a:r>
            <a:endParaRPr lang="en-US" altLang="ru-RU" sz="2000" b="1" dirty="0" smtClean="0">
              <a:solidFill>
                <a:srgbClr val="1F497D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 smtClean="0">
                <a:solidFill>
                  <a:srgbClr val="1F497D"/>
                </a:solidFill>
                <a:latin typeface="Arial" charset="0"/>
              </a:rPr>
              <a:t>МР УФИМСКИЙ РАЙОН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4476" y="6492876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965199"/>
      </p:ext>
    </p:extLst>
  </p:cSld>
  <p:clrMapOvr>
    <a:masterClrMapping/>
  </p:clrMapOvr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15964</TotalTime>
  <Words>2778</Words>
  <Application>Microsoft Office PowerPoint</Application>
  <PresentationFormat>Произвольный</PresentationFormat>
  <Paragraphs>1216</Paragraphs>
  <Slides>28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НЕСЧАСТНЫЕ СЛУЧАИ (УЧЕТНЫЕ) НА ПРЕДПРИЯТИЯХ ЮЖНОЙ ЛЕСОСТЕПИ В 2020 ГОДУ</vt:lpstr>
      <vt:lpstr>НЕСЧАСТНЫЕ СЛУЧАИ (УЧЕТНЫЕ) В СЕЛЬХОЗОРГАНИЗАЦИЯХ РЕСПУБЛИКИ НА 15.03.2021 ГОДА</vt:lpstr>
      <vt:lpstr>ВЫСТАВОЧНЫЕ МЕРОПРИЯТИЯ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Валериевна</dc:creator>
  <cp:lastModifiedBy>Хабирова Светлана Дамировна</cp:lastModifiedBy>
  <cp:revision>203</cp:revision>
  <cp:lastPrinted>2021-03-11T15:39:31Z</cp:lastPrinted>
  <dcterms:created xsi:type="dcterms:W3CDTF">2020-11-30T06:36:56Z</dcterms:created>
  <dcterms:modified xsi:type="dcterms:W3CDTF">2021-03-17T05:43:05Z</dcterms:modified>
</cp:coreProperties>
</file>