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90" r:id="rId2"/>
    <p:sldId id="330" r:id="rId3"/>
    <p:sldId id="331" r:id="rId4"/>
    <p:sldId id="332" r:id="rId5"/>
    <p:sldId id="333" r:id="rId6"/>
    <p:sldId id="334" r:id="rId7"/>
    <p:sldId id="335" r:id="rId8"/>
    <p:sldId id="336" r:id="rId9"/>
    <p:sldId id="337" r:id="rId10"/>
    <p:sldId id="338" r:id="rId11"/>
    <p:sldId id="339" r:id="rId12"/>
    <p:sldId id="340" r:id="rId13"/>
    <p:sldId id="341" r:id="rId14"/>
    <p:sldId id="342" r:id="rId15"/>
    <p:sldId id="343" r:id="rId16"/>
    <p:sldId id="344" r:id="rId17"/>
    <p:sldId id="345" r:id="rId18"/>
    <p:sldId id="346" r:id="rId19"/>
    <p:sldId id="347" r:id="rId20"/>
    <p:sldId id="348" r:id="rId21"/>
    <p:sldId id="349" r:id="rId22"/>
    <p:sldId id="350" r:id="rId23"/>
    <p:sldId id="351" r:id="rId24"/>
  </p:sldIdLst>
  <p:sldSz cx="12192000" cy="6858000"/>
  <p:notesSz cx="6858000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-516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3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0"/>
            <c:invertIfNegative val="0"/>
            <c:bubble3D val="0"/>
          </c:dPt>
          <c:dPt>
            <c:idx val="10"/>
            <c:invertIfNegative val="0"/>
            <c:bubble3D val="0"/>
          </c:dPt>
          <c:dPt>
            <c:idx val="11"/>
            <c:invertIfNegative val="0"/>
            <c:bubble3D val="0"/>
            <c:spPr>
              <a:solidFill>
                <a:srgbClr val="00B050"/>
              </a:solidFill>
            </c:spPr>
          </c:dPt>
          <c:dLbls>
            <c:dLbl>
              <c:idx val="2"/>
              <c:layout>
                <c:manualLayout>
                  <c:x val="1.834240639928896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1287634707254749E-2"/>
                  <c:y val="2.35159056401140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128763470725474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1.2698589045661594E-2"/>
                  <c:y val="7.054771692034218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1.269858904566159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4.2328630152205313E-3"/>
                  <c:y val="4.70318112802281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1.2698589045661594E-2"/>
                  <c:y val="-2.35159056401140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1.304162835284233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2.1392956338184544E-2"/>
                  <c:y val="-2.697663222604895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Лист1!$A$2:$A$13</c:f>
              <c:numCache>
                <c:formatCode>General</c:formatCode>
                <c:ptCount val="12"/>
                <c:pt idx="0">
                  <c:v>2001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</c:numCache>
            </c:num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314</c:v>
                </c:pt>
                <c:pt idx="1">
                  <c:v>147</c:v>
                </c:pt>
                <c:pt idx="2">
                  <c:v>252</c:v>
                </c:pt>
                <c:pt idx="3">
                  <c:v>294</c:v>
                </c:pt>
                <c:pt idx="4">
                  <c:v>313</c:v>
                </c:pt>
                <c:pt idx="5">
                  <c:v>361</c:v>
                </c:pt>
                <c:pt idx="6">
                  <c:v>333</c:v>
                </c:pt>
                <c:pt idx="7">
                  <c:v>360</c:v>
                </c:pt>
                <c:pt idx="8">
                  <c:v>544</c:v>
                </c:pt>
                <c:pt idx="9">
                  <c:v>850</c:v>
                </c:pt>
                <c:pt idx="10">
                  <c:v>1030</c:v>
                </c:pt>
                <c:pt idx="11">
                  <c:v>1300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02377984"/>
        <c:axId val="302379776"/>
        <c:axId val="0"/>
      </c:bar3DChart>
      <c:catAx>
        <c:axId val="3023779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302379776"/>
        <c:crosses val="autoZero"/>
        <c:auto val="1"/>
        <c:lblAlgn val="ctr"/>
        <c:lblOffset val="100"/>
        <c:noMultiLvlLbl val="0"/>
      </c:catAx>
      <c:valAx>
        <c:axId val="302379776"/>
        <c:scaling>
          <c:orientation val="minMax"/>
          <c:max val="120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accent1"/>
            </a:solidFill>
          </a:ln>
        </c:spPr>
        <c:txPr>
          <a:bodyPr/>
          <a:lstStyle/>
          <a:p>
            <a:pPr>
              <a:defRPr sz="1600" b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302377984"/>
        <c:crosses val="autoZero"/>
        <c:crossBetween val="between"/>
        <c:majorUnit val="20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967562380347433"/>
          <c:y val="3.1363939360273103E-2"/>
          <c:w val="0.38580504943895128"/>
          <c:h val="0.93192764156809083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B05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6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8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0"/>
            <c:invertIfNegative val="0"/>
            <c:bubble3D val="0"/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Лист1!$A$2:$A$18</c:f>
              <c:strCache>
                <c:ptCount val="17"/>
                <c:pt idx="0">
                  <c:v>Белорецкий</c:v>
                </c:pt>
                <c:pt idx="1">
                  <c:v>Архангельский</c:v>
                </c:pt>
                <c:pt idx="2">
                  <c:v>Бурзянский</c:v>
                </c:pt>
                <c:pt idx="3">
                  <c:v>Мишкинский</c:v>
                </c:pt>
                <c:pt idx="4">
                  <c:v>Зилаирский</c:v>
                </c:pt>
                <c:pt idx="5">
                  <c:v>Аскинский</c:v>
                </c:pt>
                <c:pt idx="6">
                  <c:v>Салаватский</c:v>
                </c:pt>
                <c:pt idx="7">
                  <c:v>Благовещенский</c:v>
                </c:pt>
                <c:pt idx="8">
                  <c:v>Бирский</c:v>
                </c:pt>
                <c:pt idx="10">
                  <c:v>Буздякский</c:v>
                </c:pt>
                <c:pt idx="11">
                  <c:v>Илишевский</c:v>
                </c:pt>
                <c:pt idx="12">
                  <c:v>Давлекановский</c:v>
                </c:pt>
                <c:pt idx="13">
                  <c:v>Стерлитамакский</c:v>
                </c:pt>
                <c:pt idx="14">
                  <c:v>Мелеузовский</c:v>
                </c:pt>
                <c:pt idx="15">
                  <c:v>Чекмагушевский</c:v>
                </c:pt>
                <c:pt idx="16">
                  <c:v>Аургазинский</c:v>
                </c:pt>
              </c:strCache>
            </c:strRef>
          </c:cat>
          <c:val>
            <c:numRef>
              <c:f>Лист1!$B$2:$B$18</c:f>
              <c:numCache>
                <c:formatCode>General</c:formatCode>
                <c:ptCount val="17"/>
                <c:pt idx="0">
                  <c:v>45</c:v>
                </c:pt>
                <c:pt idx="1">
                  <c:v>50</c:v>
                </c:pt>
                <c:pt idx="2">
                  <c:v>63</c:v>
                </c:pt>
                <c:pt idx="3">
                  <c:v>108</c:v>
                </c:pt>
                <c:pt idx="4">
                  <c:v>127</c:v>
                </c:pt>
                <c:pt idx="5" formatCode="0">
                  <c:v>138</c:v>
                </c:pt>
                <c:pt idx="6" formatCode="0">
                  <c:v>144</c:v>
                </c:pt>
                <c:pt idx="7" formatCode="0">
                  <c:v>157</c:v>
                </c:pt>
                <c:pt idx="8" formatCode="0">
                  <c:v>171</c:v>
                </c:pt>
                <c:pt idx="10">
                  <c:v>1844</c:v>
                </c:pt>
                <c:pt idx="11">
                  <c:v>1946</c:v>
                </c:pt>
                <c:pt idx="12">
                  <c:v>2000</c:v>
                </c:pt>
                <c:pt idx="13">
                  <c:v>2584</c:v>
                </c:pt>
                <c:pt idx="14">
                  <c:v>2921</c:v>
                </c:pt>
                <c:pt idx="15">
                  <c:v>3116</c:v>
                </c:pt>
                <c:pt idx="16">
                  <c:v>3280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03299200"/>
        <c:axId val="303334528"/>
      </c:barChart>
      <c:catAx>
        <c:axId val="30329920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 b="1">
                <a:solidFill>
                  <a:schemeClr val="tx2"/>
                </a:solidFill>
              </a:defRPr>
            </a:pPr>
            <a:endParaRPr lang="ru-RU"/>
          </a:p>
        </c:txPr>
        <c:crossAx val="303334528"/>
        <c:crosses val="autoZero"/>
        <c:auto val="1"/>
        <c:lblAlgn val="ctr"/>
        <c:lblOffset val="100"/>
        <c:noMultiLvlLbl val="0"/>
      </c:catAx>
      <c:valAx>
        <c:axId val="3033345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032992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3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1301497075984686E-2"/>
                  <c:y val="-5.17524602526782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2539261279248131E-2"/>
                  <c:y val="-5.26231306614386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7365145321398205E-2"/>
                  <c:y val="-5.26032523416039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9.135730618514571E-3"/>
                  <c:y val="-5.55400256181846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9.9407113165996906E-3"/>
                  <c:y val="-6.22709445298271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1.2570228254977823E-2"/>
                  <c:y val="3.29218106995884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6.8505569209654227E-3"/>
                  <c:y val="1.152495288217001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508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064257656584743E-3"/>
                  <c:y val="-3.15568327376049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anchor="t" anchorCtr="0"/>
              <a:lstStyle/>
              <a:p>
                <a:pPr>
                  <a:defRPr sz="16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Лист1!$A$2:$A$9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numCache>
            </c:num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31</c:v>
                </c:pt>
                <c:pt idx="1">
                  <c:v>129</c:v>
                </c:pt>
                <c:pt idx="2">
                  <c:v>201</c:v>
                </c:pt>
                <c:pt idx="3">
                  <c:v>392</c:v>
                </c:pt>
                <c:pt idx="4">
                  <c:v>254</c:v>
                </c:pt>
                <c:pt idx="5">
                  <c:v>478</c:v>
                </c:pt>
                <c:pt idx="6">
                  <c:v>508</c:v>
                </c:pt>
                <c:pt idx="7">
                  <c:v>620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03413120"/>
        <c:axId val="303414656"/>
        <c:axId val="0"/>
      </c:bar3DChart>
      <c:catAx>
        <c:axId val="3034131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303414656"/>
        <c:crosses val="autoZero"/>
        <c:auto val="1"/>
        <c:lblAlgn val="ctr"/>
        <c:lblOffset val="100"/>
        <c:noMultiLvlLbl val="0"/>
      </c:catAx>
      <c:valAx>
        <c:axId val="303414656"/>
        <c:scaling>
          <c:orientation val="minMax"/>
          <c:max val="600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accent1"/>
            </a:solidFill>
          </a:ln>
        </c:spPr>
        <c:txPr>
          <a:bodyPr/>
          <a:lstStyle/>
          <a:p>
            <a: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303413120"/>
        <c:crosses val="autoZero"/>
        <c:crossBetween val="between"/>
        <c:majorUnit val="25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3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9.4371431464141172E-3"/>
                  <c:y val="-1.65346211532051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887428629282823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397604044629077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6515000506224706E-2"/>
                  <c:y val="-1.10230807688034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2.3592857866035294E-2"/>
                  <c:y val="-5.51154038440173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2.5388696962357115E-3"/>
                  <c:y val="-2.20462967355025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1.4670477454094574E-2"/>
                  <c:y val="-2.20490451388888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4964514282003896E-3"/>
                  <c:y val="-6.70016750418760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6.9232049795716309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1558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1.659135547455009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Лист1!$A$2:$A$11</c:f>
              <c:numCache>
                <c:formatCode>General</c:formatCod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</c:numCache>
            </c:num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579</c:v>
                </c:pt>
                <c:pt idx="1">
                  <c:v>888</c:v>
                </c:pt>
                <c:pt idx="2">
                  <c:v>1063</c:v>
                </c:pt>
                <c:pt idx="3">
                  <c:v>854</c:v>
                </c:pt>
                <c:pt idx="4">
                  <c:v>947</c:v>
                </c:pt>
                <c:pt idx="5">
                  <c:v>759</c:v>
                </c:pt>
                <c:pt idx="6">
                  <c:v>819</c:v>
                </c:pt>
                <c:pt idx="7">
                  <c:v>1296</c:v>
                </c:pt>
                <c:pt idx="8">
                  <c:v>1450</c:v>
                </c:pt>
                <c:pt idx="9">
                  <c:v>1808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0"/>
        <c:gapDepth val="82"/>
        <c:shape val="box"/>
        <c:axId val="303521152"/>
        <c:axId val="303535232"/>
        <c:axId val="0"/>
      </c:bar3DChart>
      <c:catAx>
        <c:axId val="303521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303535232"/>
        <c:crosses val="autoZero"/>
        <c:auto val="1"/>
        <c:lblAlgn val="ctr"/>
        <c:lblOffset val="100"/>
        <c:noMultiLvlLbl val="0"/>
      </c:catAx>
      <c:valAx>
        <c:axId val="303535232"/>
        <c:scaling>
          <c:orientation val="minMax"/>
          <c:max val="1500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accent1"/>
            </a:solidFill>
          </a:ln>
        </c:spPr>
        <c:txPr>
          <a:bodyPr/>
          <a:lstStyle/>
          <a:p>
            <a: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303521152"/>
        <c:crosses val="autoZero"/>
        <c:crossBetween val="between"/>
        <c:majorUnit val="30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8212926509186353E-2"/>
          <c:y val="3.6310397525411535E-2"/>
          <c:w val="0.85801859142607173"/>
          <c:h val="0.7316693625256347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278CC"/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1"/>
              <c:layout>
                <c:manualLayout>
                  <c:x val="4.6378596305470587E-2"/>
                  <c:y val="3.1012046208995378E-2"/>
                </c:manualLayout>
              </c:layout>
              <c:spPr/>
              <c:txPr>
                <a:bodyPr/>
                <a:lstStyle/>
                <a:p>
                  <a:pPr>
                    <a:defRPr sz="1800" u="sng">
                      <a:solidFill>
                        <a:schemeClr val="tx1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layout/>
              <c:tx>
                <c:rich>
                  <a:bodyPr/>
                  <a:lstStyle/>
                  <a:p>
                    <a:r>
                      <a:rPr lang="en-US" smtClean="0"/>
                      <a:t>105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Лист1!$K$3:$K$18</c:f>
              <c:numCache>
                <c:formatCode>General</c:formatCode>
                <c:ptCount val="16"/>
                <c:pt idx="0">
                  <c:v>1990</c:v>
                </c:pt>
                <c:pt idx="1">
                  <c:v>2000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</c:numCache>
            </c:numRef>
          </c:cat>
          <c:val>
            <c:numRef>
              <c:f>Лист1!$L$3:$L$18</c:f>
              <c:numCache>
                <c:formatCode>General</c:formatCode>
                <c:ptCount val="16"/>
                <c:pt idx="0">
                  <c:v>641</c:v>
                </c:pt>
                <c:pt idx="1">
                  <c:v>233</c:v>
                </c:pt>
                <c:pt idx="2">
                  <c:v>127</c:v>
                </c:pt>
                <c:pt idx="3">
                  <c:v>135</c:v>
                </c:pt>
                <c:pt idx="4">
                  <c:v>122</c:v>
                </c:pt>
                <c:pt idx="5">
                  <c:v>117</c:v>
                </c:pt>
                <c:pt idx="6">
                  <c:v>139</c:v>
                </c:pt>
                <c:pt idx="7">
                  <c:v>122</c:v>
                </c:pt>
                <c:pt idx="8">
                  <c:v>106</c:v>
                </c:pt>
                <c:pt idx="9">
                  <c:v>100</c:v>
                </c:pt>
                <c:pt idx="10">
                  <c:v>97</c:v>
                </c:pt>
                <c:pt idx="11">
                  <c:v>100</c:v>
                </c:pt>
                <c:pt idx="12">
                  <c:v>102</c:v>
                </c:pt>
                <c:pt idx="13">
                  <c:v>100</c:v>
                </c:pt>
                <c:pt idx="14" formatCode="0">
                  <c:v>105</c:v>
                </c:pt>
                <c:pt idx="15">
                  <c:v>113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3"/>
        <c:overlap val="-26"/>
        <c:axId val="313545856"/>
        <c:axId val="313547392"/>
      </c:barChart>
      <c:lineChart>
        <c:grouping val="stacked"/>
        <c:varyColors val="0"/>
        <c:ser>
          <c:idx val="2"/>
          <c:order val="1"/>
          <c:spPr>
            <a:ln w="44450" cap="sq">
              <a:solidFill>
                <a:srgbClr val="7030A0"/>
              </a:solidFill>
            </a:ln>
          </c:spPr>
          <c:marker>
            <c:symbol val="circle"/>
            <c:size val="8"/>
            <c:spPr>
              <a:solidFill>
                <a:srgbClr val="002AB0"/>
              </a:solidFill>
              <a:ln>
                <a:solidFill>
                  <a:srgbClr val="7030A0"/>
                </a:solidFill>
              </a:ln>
            </c:spPr>
          </c:marker>
          <c:dPt>
            <c:idx val="13"/>
            <c:marker>
              <c:spPr>
                <a:solidFill>
                  <a:srgbClr val="002AB0"/>
                </a:solidFill>
                <a:ln>
                  <a:solidFill>
                    <a:srgbClr val="7030A0"/>
                  </a:solidFill>
                  <a:prstDash val="solid"/>
                </a:ln>
              </c:spPr>
            </c:marker>
            <c:bubble3D val="0"/>
            <c:spPr>
              <a:ln w="44450" cap="sq">
                <a:solidFill>
                  <a:srgbClr val="7030A0"/>
                </a:solidFill>
                <a:prstDash val="solid"/>
              </a:ln>
            </c:spPr>
          </c:dPt>
          <c:dLbls>
            <c:dLbl>
              <c:idx val="0"/>
              <c:spPr/>
              <c:txPr>
                <a:bodyPr/>
                <a:lstStyle/>
                <a:p>
                  <a:pPr>
                    <a:defRPr sz="1700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3891017049086295E-2"/>
                  <c:y val="2.6858734373626434E-2"/>
                </c:manualLayout>
              </c:layout>
              <c:spPr/>
              <c:txPr>
                <a:bodyPr/>
                <a:lstStyle/>
                <a:p>
                  <a:pPr>
                    <a:defRPr sz="1700">
                      <a:solidFill>
                        <a:schemeClr val="tx1"/>
                      </a:solidFill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5.4860645099604977E-2"/>
                  <c:y val="-2.64001816768691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6.0763888888888923E-2"/>
                  <c:y val="-3.09512290228473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3.5458544993546171E-2"/>
                  <c:y val="-4.40259426755058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4.2485605039829601E-2"/>
                  <c:y val="-4.40259426755058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-3.1448251623195644E-2"/>
                  <c:y val="-3.39466788156677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-2.8736802406596641E-2"/>
                  <c:y val="-3.91573304942252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layout>
                <c:manualLayout>
                  <c:x val="-2.9563560920073444E-2"/>
                  <c:y val="2.75637438830570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layout>
                <c:manualLayout>
                  <c:x val="-5.3391270244572776E-2"/>
                  <c:y val="-4.12681729195417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layout>
                <c:manualLayout>
                  <c:x val="-3.2260498687664153E-2"/>
                  <c:y val="-0.1151864278380700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700">
                    <a:solidFill>
                      <a:srgbClr val="0033CC"/>
                    </a:solidFill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Лист1!$K$3:$K$18</c:f>
              <c:numCache>
                <c:formatCode>General</c:formatCode>
                <c:ptCount val="16"/>
                <c:pt idx="0">
                  <c:v>1990</c:v>
                </c:pt>
                <c:pt idx="1">
                  <c:v>2000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</c:numCache>
            </c:numRef>
          </c:cat>
          <c:val>
            <c:numRef>
              <c:f>Лист1!$M$3:$M$18</c:f>
              <c:numCache>
                <c:formatCode>0</c:formatCode>
                <c:ptCount val="16"/>
                <c:pt idx="0" formatCode="General">
                  <c:v>775</c:v>
                </c:pt>
                <c:pt idx="1">
                  <c:v>1661</c:v>
                </c:pt>
                <c:pt idx="2">
                  <c:v>2550</c:v>
                </c:pt>
                <c:pt idx="3">
                  <c:v>3335</c:v>
                </c:pt>
                <c:pt idx="4" formatCode="General">
                  <c:v>2679</c:v>
                </c:pt>
                <c:pt idx="5" formatCode="General">
                  <c:v>2423</c:v>
                </c:pt>
                <c:pt idx="6" formatCode="General">
                  <c:v>2894</c:v>
                </c:pt>
                <c:pt idx="7" formatCode="General">
                  <c:v>3098</c:v>
                </c:pt>
                <c:pt idx="8" formatCode="General">
                  <c:v>3866</c:v>
                </c:pt>
                <c:pt idx="9" formatCode="General">
                  <c:v>3888</c:v>
                </c:pt>
                <c:pt idx="10" formatCode="General">
                  <c:v>4358</c:v>
                </c:pt>
                <c:pt idx="11" formatCode="General">
                  <c:v>4423</c:v>
                </c:pt>
                <c:pt idx="12" formatCode="General">
                  <c:v>4647</c:v>
                </c:pt>
                <c:pt idx="13">
                  <c:v>4920</c:v>
                </c:pt>
                <c:pt idx="14" formatCode="General">
                  <c:v>5124</c:v>
                </c:pt>
                <c:pt idx="15" formatCode="General">
                  <c:v>5367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3571200"/>
        <c:axId val="313569664"/>
      </c:lineChart>
      <c:catAx>
        <c:axId val="3135458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313547392"/>
        <c:crosses val="autoZero"/>
        <c:auto val="0"/>
        <c:lblAlgn val="ctr"/>
        <c:lblOffset val="100"/>
        <c:noMultiLvlLbl val="0"/>
      </c:catAx>
      <c:valAx>
        <c:axId val="31354739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500"/>
            </a:pPr>
            <a:endParaRPr lang="ru-RU"/>
          </a:p>
        </c:txPr>
        <c:crossAx val="313545856"/>
        <c:crosses val="autoZero"/>
        <c:crossBetween val="between"/>
      </c:valAx>
      <c:valAx>
        <c:axId val="313569664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500"/>
            </a:pPr>
            <a:endParaRPr lang="ru-RU"/>
          </a:p>
        </c:txPr>
        <c:crossAx val="313571200"/>
        <c:crosses val="max"/>
        <c:crossBetween val="between"/>
      </c:valAx>
      <c:catAx>
        <c:axId val="31357120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13569664"/>
        <c:crosses val="autoZero"/>
        <c:auto val="1"/>
        <c:lblAlgn val="ctr"/>
        <c:lblOffset val="100"/>
        <c:noMultiLvlLbl val="0"/>
      </c:catAx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000" b="1" i="0" u="none" strike="noStrike" baseline="0">
          <a:solidFill>
            <a:srgbClr val="000000"/>
          </a:solidFill>
          <a:latin typeface="+mn-lt"/>
          <a:ea typeface="Calibri"/>
          <a:cs typeface="Calibri"/>
        </a:defRPr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0.01847</cdr:x>
      <cdr:y>0.88201</cdr:y>
    </cdr:from>
    <cdr:to>
      <cdr:x>1</cdr:x>
      <cdr:y>0.99408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166888" y="4844732"/>
          <a:ext cx="8869608" cy="615553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20000"/>
            <a:lumOff val="80000"/>
          </a:schemeClr>
        </a:solidFill>
      </cdr:spPr>
      <cdr:txBody>
        <a:bodyPr xmlns:a="http://schemas.openxmlformats.org/drawingml/2006/main" wrap="none">
          <a:sp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sz="2000" kern="1200">
              <a:solidFill>
                <a:srgbClr val="FF0000"/>
              </a:solidFill>
              <a:latin typeface="Verdana" pitchFamily="34" charset="0"/>
              <a:ea typeface="+mn-ea"/>
              <a:cs typeface="Arial" charset="0"/>
            </a:defRPr>
          </a:lvl1pPr>
          <a:lvl2pPr marL="457123" algn="l" rtl="0" fontAlgn="base">
            <a:spcBef>
              <a:spcPct val="0"/>
            </a:spcBef>
            <a:spcAft>
              <a:spcPct val="0"/>
            </a:spcAft>
            <a:defRPr sz="2000" kern="1200">
              <a:solidFill>
                <a:srgbClr val="FF0000"/>
              </a:solidFill>
              <a:latin typeface="Verdana" pitchFamily="34" charset="0"/>
              <a:ea typeface="+mn-ea"/>
              <a:cs typeface="Arial" charset="0"/>
            </a:defRPr>
          </a:lvl2pPr>
          <a:lvl3pPr marL="914245" algn="l" rtl="0" fontAlgn="base">
            <a:spcBef>
              <a:spcPct val="0"/>
            </a:spcBef>
            <a:spcAft>
              <a:spcPct val="0"/>
            </a:spcAft>
            <a:defRPr sz="2000" kern="1200">
              <a:solidFill>
                <a:srgbClr val="FF0000"/>
              </a:solidFill>
              <a:latin typeface="Verdana" pitchFamily="34" charset="0"/>
              <a:ea typeface="+mn-ea"/>
              <a:cs typeface="Arial" charset="0"/>
            </a:defRPr>
          </a:lvl3pPr>
          <a:lvl4pPr marL="1371368" algn="l" rtl="0" fontAlgn="base">
            <a:spcBef>
              <a:spcPct val="0"/>
            </a:spcBef>
            <a:spcAft>
              <a:spcPct val="0"/>
            </a:spcAft>
            <a:defRPr sz="2000" kern="1200">
              <a:solidFill>
                <a:srgbClr val="FF0000"/>
              </a:solidFill>
              <a:latin typeface="Verdana" pitchFamily="34" charset="0"/>
              <a:ea typeface="+mn-ea"/>
              <a:cs typeface="Arial" charset="0"/>
            </a:defRPr>
          </a:lvl4pPr>
          <a:lvl5pPr marL="1828490" algn="l" rtl="0" fontAlgn="base">
            <a:spcBef>
              <a:spcPct val="0"/>
            </a:spcBef>
            <a:spcAft>
              <a:spcPct val="0"/>
            </a:spcAft>
            <a:defRPr sz="2000" kern="1200">
              <a:solidFill>
                <a:srgbClr val="FF0000"/>
              </a:solidFill>
              <a:latin typeface="Verdana" pitchFamily="34" charset="0"/>
              <a:ea typeface="+mn-ea"/>
              <a:cs typeface="Arial" charset="0"/>
            </a:defRPr>
          </a:lvl5pPr>
          <a:lvl6pPr marL="2285613" algn="l" defTabSz="914245" rtl="0" eaLnBrk="1" latinLnBrk="0" hangingPunct="1">
            <a:defRPr sz="2000" kern="1200">
              <a:solidFill>
                <a:srgbClr val="FF0000"/>
              </a:solidFill>
              <a:latin typeface="Verdana" pitchFamily="34" charset="0"/>
              <a:ea typeface="+mn-ea"/>
              <a:cs typeface="Arial" charset="0"/>
            </a:defRPr>
          </a:lvl6pPr>
          <a:lvl7pPr marL="2742736" algn="l" defTabSz="914245" rtl="0" eaLnBrk="1" latinLnBrk="0" hangingPunct="1">
            <a:defRPr sz="2000" kern="1200">
              <a:solidFill>
                <a:srgbClr val="FF0000"/>
              </a:solidFill>
              <a:latin typeface="Verdana" pitchFamily="34" charset="0"/>
              <a:ea typeface="+mn-ea"/>
              <a:cs typeface="Arial" charset="0"/>
            </a:defRPr>
          </a:lvl7pPr>
          <a:lvl8pPr marL="3199858" algn="l" defTabSz="914245" rtl="0" eaLnBrk="1" latinLnBrk="0" hangingPunct="1">
            <a:defRPr sz="2000" kern="1200">
              <a:solidFill>
                <a:srgbClr val="FF0000"/>
              </a:solidFill>
              <a:latin typeface="Verdana" pitchFamily="34" charset="0"/>
              <a:ea typeface="+mn-ea"/>
              <a:cs typeface="Arial" charset="0"/>
            </a:defRPr>
          </a:lvl8pPr>
          <a:lvl9pPr marL="3656981" algn="l" defTabSz="914245" rtl="0" eaLnBrk="1" latinLnBrk="0" hangingPunct="1">
            <a:defRPr sz="2000" kern="1200">
              <a:solidFill>
                <a:srgbClr val="FF0000"/>
              </a:solidFill>
              <a:latin typeface="Verdana" pitchFamily="34" charset="0"/>
              <a:ea typeface="+mn-ea"/>
              <a:cs typeface="Arial" charset="0"/>
            </a:defRPr>
          </a:lvl9pPr>
        </a:lstStyle>
        <a:p xmlns:a="http://schemas.openxmlformats.org/drawingml/2006/main">
          <a:r>
            <a:rPr lang="ru-RU" sz="2000" b="1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       Средний расход дизтоплива на 1 га пашни  по РБ – 34,3 кг.</a:t>
          </a:r>
        </a:p>
        <a:p xmlns:a="http://schemas.openxmlformats.org/drawingml/2006/main">
          <a:r>
            <a:rPr lang="ru-RU" sz="1400" b="1" i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Дюртюлинский</a:t>
          </a:r>
          <a:r>
            <a:rPr lang="ru-RU" sz="1400" b="1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14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- 56,8 кг, </a:t>
          </a:r>
          <a:r>
            <a:rPr lang="ru-RU" sz="1400" b="1" i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Аургазинский</a:t>
          </a:r>
          <a:r>
            <a:rPr lang="ru-RU" sz="14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1400" b="1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- 60,3 </a:t>
          </a:r>
          <a:r>
            <a:rPr lang="ru-RU" sz="14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кг, </a:t>
          </a:r>
          <a:r>
            <a:rPr lang="ru-RU" sz="1400" b="1" i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Буздякский</a:t>
          </a:r>
          <a:r>
            <a:rPr lang="ru-RU" sz="14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- 68,5 кг, </a:t>
          </a:r>
          <a:r>
            <a:rPr lang="ru-RU" sz="1400" b="1" i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Чекмагушевский</a:t>
          </a:r>
          <a:r>
            <a:rPr lang="ru-RU" sz="1400" b="1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– 73,7 кг </a:t>
          </a:r>
          <a:endParaRPr lang="ru-RU" sz="1400" b="1" dirty="0">
            <a:solidFill>
              <a:schemeClr val="tx1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224223-E403-418C-856E-04CE9726C2D1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BD27E0-6C73-469E-9868-004E334E94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85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0946" algn="l"/>
                <a:tab pos="784674" algn="l"/>
                <a:tab pos="1178402" algn="l"/>
                <a:tab pos="1572131" algn="l"/>
                <a:tab pos="1965859" algn="l"/>
                <a:tab pos="2359587" algn="l"/>
                <a:tab pos="2753315" algn="l"/>
                <a:tab pos="3147043" algn="l"/>
                <a:tab pos="3540773" algn="l"/>
                <a:tab pos="3934500" algn="l"/>
                <a:tab pos="4328228" algn="l"/>
                <a:tab pos="4721958" algn="l"/>
                <a:tab pos="5115685" algn="l"/>
                <a:tab pos="5509414" algn="l"/>
                <a:tab pos="5903140" algn="l"/>
                <a:tab pos="6296869" algn="l"/>
                <a:tab pos="6690600" algn="l"/>
                <a:tab pos="7084325" algn="l"/>
                <a:tab pos="7478054" algn="l"/>
                <a:tab pos="7871782" algn="l"/>
              </a:tabLst>
              <a:defRPr/>
            </a:pPr>
            <a:fld id="{525B5D38-FCDC-4BBA-A30B-3238C52A2A69}" type="slidenum">
              <a:rPr lang="en-GB"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0946" algn="l"/>
                  <a:tab pos="784674" algn="l"/>
                  <a:tab pos="1178402" algn="l"/>
                  <a:tab pos="1572131" algn="l"/>
                  <a:tab pos="1965859" algn="l"/>
                  <a:tab pos="2359587" algn="l"/>
                  <a:tab pos="2753315" algn="l"/>
                  <a:tab pos="3147043" algn="l"/>
                  <a:tab pos="3540773" algn="l"/>
                  <a:tab pos="3934500" algn="l"/>
                  <a:tab pos="4328228" algn="l"/>
                  <a:tab pos="4721958" algn="l"/>
                  <a:tab pos="5115685" algn="l"/>
                  <a:tab pos="5509414" algn="l"/>
                  <a:tab pos="5903140" algn="l"/>
                  <a:tab pos="6296869" algn="l"/>
                  <a:tab pos="6690600" algn="l"/>
                  <a:tab pos="7084325" algn="l"/>
                  <a:tab pos="7478054" algn="l"/>
                  <a:tab pos="7871782" algn="l"/>
                </a:tabLst>
                <a:defRPr/>
              </a:pPr>
              <a:t>2</a:t>
            </a:fld>
            <a:endParaRPr lang="en-GB" dirty="0"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008079" y="755531"/>
            <a:ext cx="4877733" cy="371892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0128" tIns="40067" rIns="80128" bIns="40067" anchor="ctr"/>
          <a:lstStyle/>
          <a:p>
            <a:pPr algn="ctr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036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9227" y="4715708"/>
            <a:ext cx="5515430" cy="4463337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3141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0873" algn="l"/>
                <a:tab pos="784527" algn="l"/>
                <a:tab pos="1178181" algn="l"/>
                <a:tab pos="1571837" algn="l"/>
                <a:tab pos="1965491" algn="l"/>
                <a:tab pos="2359145" algn="l"/>
                <a:tab pos="2752799" algn="l"/>
                <a:tab pos="3146454" algn="l"/>
                <a:tab pos="3540110" algn="l"/>
                <a:tab pos="3933763" algn="l"/>
                <a:tab pos="4327417" algn="l"/>
                <a:tab pos="4721074" algn="l"/>
                <a:tab pos="5114727" algn="l"/>
                <a:tab pos="5508382" algn="l"/>
                <a:tab pos="5902034" algn="l"/>
                <a:tab pos="6295690" algn="l"/>
                <a:tab pos="6689347" algn="l"/>
                <a:tab pos="7082998" algn="l"/>
                <a:tab pos="7476653" algn="l"/>
                <a:tab pos="7870308" algn="l"/>
              </a:tabLst>
              <a:defRPr/>
            </a:pPr>
            <a:fld id="{2176835D-9092-40CC-95C5-A5D500EDC94B}" type="slidenum">
              <a:rPr lang="en-GB"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0873" algn="l"/>
                  <a:tab pos="784527" algn="l"/>
                  <a:tab pos="1178181" algn="l"/>
                  <a:tab pos="1571837" algn="l"/>
                  <a:tab pos="1965491" algn="l"/>
                  <a:tab pos="2359145" algn="l"/>
                  <a:tab pos="2752799" algn="l"/>
                  <a:tab pos="3146454" algn="l"/>
                  <a:tab pos="3540110" algn="l"/>
                  <a:tab pos="3933763" algn="l"/>
                  <a:tab pos="4327417" algn="l"/>
                  <a:tab pos="4721074" algn="l"/>
                  <a:tab pos="5114727" algn="l"/>
                  <a:tab pos="5508382" algn="l"/>
                  <a:tab pos="5902034" algn="l"/>
                  <a:tab pos="6295690" algn="l"/>
                  <a:tab pos="6689347" algn="l"/>
                  <a:tab pos="7082998" algn="l"/>
                  <a:tab pos="7476653" algn="l"/>
                  <a:tab pos="7870308" algn="l"/>
                </a:tabLst>
                <a:defRPr/>
              </a:pPr>
              <a:t>13</a:t>
            </a:fld>
            <a:endParaRPr lang="en-GB" dirty="0"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008079" y="755531"/>
            <a:ext cx="4877733" cy="371892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0113" tIns="40060" rIns="80113" bIns="40060" anchor="ctr"/>
          <a:lstStyle/>
          <a:p>
            <a:pPr algn="ctr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9227" y="4715708"/>
            <a:ext cx="5515430" cy="4463337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6301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0710" algn="l"/>
                <a:tab pos="784201" algn="l"/>
                <a:tab pos="1177690" algn="l"/>
                <a:tab pos="1571180" algn="l"/>
                <a:tab pos="1964670" algn="l"/>
                <a:tab pos="2358160" algn="l"/>
                <a:tab pos="2751648" algn="l"/>
                <a:tab pos="3145140" algn="l"/>
                <a:tab pos="3538631" algn="l"/>
                <a:tab pos="3932120" algn="l"/>
                <a:tab pos="4325610" algn="l"/>
                <a:tab pos="4719102" algn="l"/>
                <a:tab pos="5112589" algn="l"/>
                <a:tab pos="5506080" algn="l"/>
                <a:tab pos="5899568" algn="l"/>
                <a:tab pos="6293057" algn="l"/>
                <a:tab pos="6686550" algn="l"/>
                <a:tab pos="7080039" algn="l"/>
                <a:tab pos="7473528" algn="l"/>
                <a:tab pos="7867019" algn="l"/>
              </a:tabLst>
              <a:defRPr/>
            </a:pPr>
            <a:fld id="{2176835D-9092-40CC-95C5-A5D500EDC94B}" type="slidenum">
              <a:rPr lang="en-GB"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0710" algn="l"/>
                  <a:tab pos="784201" algn="l"/>
                  <a:tab pos="1177690" algn="l"/>
                  <a:tab pos="1571180" algn="l"/>
                  <a:tab pos="1964670" algn="l"/>
                  <a:tab pos="2358160" algn="l"/>
                  <a:tab pos="2751648" algn="l"/>
                  <a:tab pos="3145140" algn="l"/>
                  <a:tab pos="3538631" algn="l"/>
                  <a:tab pos="3932120" algn="l"/>
                  <a:tab pos="4325610" algn="l"/>
                  <a:tab pos="4719102" algn="l"/>
                  <a:tab pos="5112589" algn="l"/>
                  <a:tab pos="5506080" algn="l"/>
                  <a:tab pos="5899568" algn="l"/>
                  <a:tab pos="6293057" algn="l"/>
                  <a:tab pos="6686550" algn="l"/>
                  <a:tab pos="7080039" algn="l"/>
                  <a:tab pos="7473528" algn="l"/>
                  <a:tab pos="7867019" algn="l"/>
                </a:tabLst>
                <a:defRPr/>
              </a:pPr>
              <a:t>15</a:t>
            </a:fld>
            <a:endParaRPr lang="en-GB" dirty="0"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008080" y="755531"/>
            <a:ext cx="4877733" cy="371892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0081" tIns="40040" rIns="80081" bIns="40040" anchor="ctr"/>
          <a:lstStyle/>
          <a:p>
            <a:pPr algn="ctr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9231" y="4715708"/>
            <a:ext cx="5515430" cy="4463337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5097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0710" algn="l"/>
                <a:tab pos="784201" algn="l"/>
                <a:tab pos="1177690" algn="l"/>
                <a:tab pos="1571180" algn="l"/>
                <a:tab pos="1964670" algn="l"/>
                <a:tab pos="2358160" algn="l"/>
                <a:tab pos="2751648" algn="l"/>
                <a:tab pos="3145140" algn="l"/>
                <a:tab pos="3538631" algn="l"/>
                <a:tab pos="3932120" algn="l"/>
                <a:tab pos="4325610" algn="l"/>
                <a:tab pos="4719102" algn="l"/>
                <a:tab pos="5112589" algn="l"/>
                <a:tab pos="5506080" algn="l"/>
                <a:tab pos="5899568" algn="l"/>
                <a:tab pos="6293057" algn="l"/>
                <a:tab pos="6686550" algn="l"/>
                <a:tab pos="7080039" algn="l"/>
                <a:tab pos="7473528" algn="l"/>
                <a:tab pos="7867019" algn="l"/>
              </a:tabLst>
              <a:defRPr/>
            </a:pPr>
            <a:fld id="{2176835D-9092-40CC-95C5-A5D500EDC94B}" type="slidenum">
              <a:rPr lang="en-GB"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0710" algn="l"/>
                  <a:tab pos="784201" algn="l"/>
                  <a:tab pos="1177690" algn="l"/>
                  <a:tab pos="1571180" algn="l"/>
                  <a:tab pos="1964670" algn="l"/>
                  <a:tab pos="2358160" algn="l"/>
                  <a:tab pos="2751648" algn="l"/>
                  <a:tab pos="3145140" algn="l"/>
                  <a:tab pos="3538631" algn="l"/>
                  <a:tab pos="3932120" algn="l"/>
                  <a:tab pos="4325610" algn="l"/>
                  <a:tab pos="4719102" algn="l"/>
                  <a:tab pos="5112589" algn="l"/>
                  <a:tab pos="5506080" algn="l"/>
                  <a:tab pos="5899568" algn="l"/>
                  <a:tab pos="6293057" algn="l"/>
                  <a:tab pos="6686550" algn="l"/>
                  <a:tab pos="7080039" algn="l"/>
                  <a:tab pos="7473528" algn="l"/>
                  <a:tab pos="7867019" algn="l"/>
                </a:tabLst>
                <a:defRPr/>
              </a:pPr>
              <a:t>16</a:t>
            </a:fld>
            <a:endParaRPr lang="en-GB" dirty="0"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008080" y="755531"/>
            <a:ext cx="4877733" cy="371892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0081" tIns="40040" rIns="80081" bIns="40040" anchor="ctr"/>
          <a:lstStyle/>
          <a:p>
            <a:pPr algn="ctr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9231" y="4715708"/>
            <a:ext cx="5515430" cy="4463337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7788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84234" algn="l"/>
                <a:tab pos="771199" algn="l"/>
                <a:tab pos="1158168" algn="l"/>
                <a:tab pos="1545134" algn="l"/>
                <a:tab pos="1932102" algn="l"/>
                <a:tab pos="2319068" algn="l"/>
                <a:tab pos="2706036" algn="l"/>
                <a:tab pos="3093004" algn="l"/>
                <a:tab pos="3479972" algn="l"/>
                <a:tab pos="3866938" algn="l"/>
                <a:tab pos="4253907" algn="l"/>
                <a:tab pos="4640875" algn="l"/>
                <a:tab pos="5027840" algn="l"/>
                <a:tab pos="5414809" algn="l"/>
                <a:tab pos="5801774" algn="l"/>
                <a:tab pos="6188742" algn="l"/>
                <a:tab pos="6575711" algn="l"/>
                <a:tab pos="6962676" algn="l"/>
                <a:tab pos="7349645" algn="l"/>
                <a:tab pos="7736611" algn="l"/>
              </a:tabLst>
              <a:defRPr/>
            </a:pPr>
            <a:fld id="{450345EC-C406-4ECF-B526-D3FC219BE05F}" type="slidenum">
              <a:rPr lang="en-GB"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84234" algn="l"/>
                  <a:tab pos="771199" algn="l"/>
                  <a:tab pos="1158168" algn="l"/>
                  <a:tab pos="1545134" algn="l"/>
                  <a:tab pos="1932102" algn="l"/>
                  <a:tab pos="2319068" algn="l"/>
                  <a:tab pos="2706036" algn="l"/>
                  <a:tab pos="3093004" algn="l"/>
                  <a:tab pos="3479972" algn="l"/>
                  <a:tab pos="3866938" algn="l"/>
                  <a:tab pos="4253907" algn="l"/>
                  <a:tab pos="4640875" algn="l"/>
                  <a:tab pos="5027840" algn="l"/>
                  <a:tab pos="5414809" algn="l"/>
                  <a:tab pos="5801774" algn="l"/>
                  <a:tab pos="6188742" algn="l"/>
                  <a:tab pos="6575711" algn="l"/>
                  <a:tab pos="6962676" algn="l"/>
                  <a:tab pos="7349645" algn="l"/>
                  <a:tab pos="7736611" algn="l"/>
                </a:tabLst>
                <a:defRPr/>
              </a:pPr>
              <a:t>18</a:t>
            </a:fld>
            <a:endParaRPr lang="en-GB" dirty="0"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008553" y="755296"/>
            <a:ext cx="4876789" cy="371931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78751" tIns="39375" rIns="78751" bIns="39375" anchor="ctr"/>
          <a:lstStyle/>
          <a:p>
            <a:pPr algn="ctr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412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9551" y="4715793"/>
            <a:ext cx="5514783" cy="446349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8375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0" algn="l"/>
                <a:tab pos="395770" algn="l"/>
                <a:tab pos="794758" algn="l"/>
                <a:tab pos="1193745" algn="l"/>
                <a:tab pos="1592733" algn="l"/>
                <a:tab pos="1991721" algn="l"/>
                <a:tab pos="2390708" algn="l"/>
                <a:tab pos="2789696" algn="l"/>
                <a:tab pos="3190292" algn="l"/>
                <a:tab pos="3589280" algn="l"/>
                <a:tab pos="3988268" algn="l"/>
                <a:tab pos="4387255" algn="l"/>
                <a:tab pos="4786243" algn="l"/>
                <a:tab pos="5185231" algn="l"/>
                <a:tab pos="5584218" algn="l"/>
                <a:tab pos="5983205" algn="l"/>
                <a:tab pos="6382192" algn="l"/>
                <a:tab pos="6782790" algn="l"/>
                <a:tab pos="7181778" algn="l"/>
                <a:tab pos="7580765" algn="l"/>
                <a:tab pos="7979751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52928" indent="-289588" eaLnBrk="0" hangingPunct="0">
              <a:tabLst>
                <a:tab pos="0" algn="l"/>
                <a:tab pos="395770" algn="l"/>
                <a:tab pos="794758" algn="l"/>
                <a:tab pos="1193745" algn="l"/>
                <a:tab pos="1592733" algn="l"/>
                <a:tab pos="1991721" algn="l"/>
                <a:tab pos="2390708" algn="l"/>
                <a:tab pos="2789696" algn="l"/>
                <a:tab pos="3190292" algn="l"/>
                <a:tab pos="3589280" algn="l"/>
                <a:tab pos="3988268" algn="l"/>
                <a:tab pos="4387255" algn="l"/>
                <a:tab pos="4786243" algn="l"/>
                <a:tab pos="5185231" algn="l"/>
                <a:tab pos="5584218" algn="l"/>
                <a:tab pos="5983205" algn="l"/>
                <a:tab pos="6382192" algn="l"/>
                <a:tab pos="6782790" algn="l"/>
                <a:tab pos="7181778" algn="l"/>
                <a:tab pos="7580765" algn="l"/>
                <a:tab pos="7979751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58352" indent="-231670" eaLnBrk="0" hangingPunct="0">
              <a:tabLst>
                <a:tab pos="0" algn="l"/>
                <a:tab pos="395770" algn="l"/>
                <a:tab pos="794758" algn="l"/>
                <a:tab pos="1193745" algn="l"/>
                <a:tab pos="1592733" algn="l"/>
                <a:tab pos="1991721" algn="l"/>
                <a:tab pos="2390708" algn="l"/>
                <a:tab pos="2789696" algn="l"/>
                <a:tab pos="3190292" algn="l"/>
                <a:tab pos="3589280" algn="l"/>
                <a:tab pos="3988268" algn="l"/>
                <a:tab pos="4387255" algn="l"/>
                <a:tab pos="4786243" algn="l"/>
                <a:tab pos="5185231" algn="l"/>
                <a:tab pos="5584218" algn="l"/>
                <a:tab pos="5983205" algn="l"/>
                <a:tab pos="6382192" algn="l"/>
                <a:tab pos="6782790" algn="l"/>
                <a:tab pos="7181778" algn="l"/>
                <a:tab pos="7580765" algn="l"/>
                <a:tab pos="7979751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21691" indent="-231670" eaLnBrk="0" hangingPunct="0">
              <a:tabLst>
                <a:tab pos="0" algn="l"/>
                <a:tab pos="395770" algn="l"/>
                <a:tab pos="794758" algn="l"/>
                <a:tab pos="1193745" algn="l"/>
                <a:tab pos="1592733" algn="l"/>
                <a:tab pos="1991721" algn="l"/>
                <a:tab pos="2390708" algn="l"/>
                <a:tab pos="2789696" algn="l"/>
                <a:tab pos="3190292" algn="l"/>
                <a:tab pos="3589280" algn="l"/>
                <a:tab pos="3988268" algn="l"/>
                <a:tab pos="4387255" algn="l"/>
                <a:tab pos="4786243" algn="l"/>
                <a:tab pos="5185231" algn="l"/>
                <a:tab pos="5584218" algn="l"/>
                <a:tab pos="5983205" algn="l"/>
                <a:tab pos="6382192" algn="l"/>
                <a:tab pos="6782790" algn="l"/>
                <a:tab pos="7181778" algn="l"/>
                <a:tab pos="7580765" algn="l"/>
                <a:tab pos="7979751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85032" indent="-231670" eaLnBrk="0" hangingPunct="0">
              <a:tabLst>
                <a:tab pos="0" algn="l"/>
                <a:tab pos="395770" algn="l"/>
                <a:tab pos="794758" algn="l"/>
                <a:tab pos="1193745" algn="l"/>
                <a:tab pos="1592733" algn="l"/>
                <a:tab pos="1991721" algn="l"/>
                <a:tab pos="2390708" algn="l"/>
                <a:tab pos="2789696" algn="l"/>
                <a:tab pos="3190292" algn="l"/>
                <a:tab pos="3589280" algn="l"/>
                <a:tab pos="3988268" algn="l"/>
                <a:tab pos="4387255" algn="l"/>
                <a:tab pos="4786243" algn="l"/>
                <a:tab pos="5185231" algn="l"/>
                <a:tab pos="5584218" algn="l"/>
                <a:tab pos="5983205" algn="l"/>
                <a:tab pos="6382192" algn="l"/>
                <a:tab pos="6782790" algn="l"/>
                <a:tab pos="7181778" algn="l"/>
                <a:tab pos="7580765" algn="l"/>
                <a:tab pos="7979751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48373" indent="-23167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95770" algn="l"/>
                <a:tab pos="794758" algn="l"/>
                <a:tab pos="1193745" algn="l"/>
                <a:tab pos="1592733" algn="l"/>
                <a:tab pos="1991721" algn="l"/>
                <a:tab pos="2390708" algn="l"/>
                <a:tab pos="2789696" algn="l"/>
                <a:tab pos="3190292" algn="l"/>
                <a:tab pos="3589280" algn="l"/>
                <a:tab pos="3988268" algn="l"/>
                <a:tab pos="4387255" algn="l"/>
                <a:tab pos="4786243" algn="l"/>
                <a:tab pos="5185231" algn="l"/>
                <a:tab pos="5584218" algn="l"/>
                <a:tab pos="5983205" algn="l"/>
                <a:tab pos="6382192" algn="l"/>
                <a:tab pos="6782790" algn="l"/>
                <a:tab pos="7181778" algn="l"/>
                <a:tab pos="7580765" algn="l"/>
                <a:tab pos="7979751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3011713" indent="-23167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95770" algn="l"/>
                <a:tab pos="794758" algn="l"/>
                <a:tab pos="1193745" algn="l"/>
                <a:tab pos="1592733" algn="l"/>
                <a:tab pos="1991721" algn="l"/>
                <a:tab pos="2390708" algn="l"/>
                <a:tab pos="2789696" algn="l"/>
                <a:tab pos="3190292" algn="l"/>
                <a:tab pos="3589280" algn="l"/>
                <a:tab pos="3988268" algn="l"/>
                <a:tab pos="4387255" algn="l"/>
                <a:tab pos="4786243" algn="l"/>
                <a:tab pos="5185231" algn="l"/>
                <a:tab pos="5584218" algn="l"/>
                <a:tab pos="5983205" algn="l"/>
                <a:tab pos="6382192" algn="l"/>
                <a:tab pos="6782790" algn="l"/>
                <a:tab pos="7181778" algn="l"/>
                <a:tab pos="7580765" algn="l"/>
                <a:tab pos="7979751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75055" indent="-23167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95770" algn="l"/>
                <a:tab pos="794758" algn="l"/>
                <a:tab pos="1193745" algn="l"/>
                <a:tab pos="1592733" algn="l"/>
                <a:tab pos="1991721" algn="l"/>
                <a:tab pos="2390708" algn="l"/>
                <a:tab pos="2789696" algn="l"/>
                <a:tab pos="3190292" algn="l"/>
                <a:tab pos="3589280" algn="l"/>
                <a:tab pos="3988268" algn="l"/>
                <a:tab pos="4387255" algn="l"/>
                <a:tab pos="4786243" algn="l"/>
                <a:tab pos="5185231" algn="l"/>
                <a:tab pos="5584218" algn="l"/>
                <a:tab pos="5983205" algn="l"/>
                <a:tab pos="6382192" algn="l"/>
                <a:tab pos="6782790" algn="l"/>
                <a:tab pos="7181778" algn="l"/>
                <a:tab pos="7580765" algn="l"/>
                <a:tab pos="7979751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938393" indent="-23167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95770" algn="l"/>
                <a:tab pos="794758" algn="l"/>
                <a:tab pos="1193745" algn="l"/>
                <a:tab pos="1592733" algn="l"/>
                <a:tab pos="1991721" algn="l"/>
                <a:tab pos="2390708" algn="l"/>
                <a:tab pos="2789696" algn="l"/>
                <a:tab pos="3190292" algn="l"/>
                <a:tab pos="3589280" algn="l"/>
                <a:tab pos="3988268" algn="l"/>
                <a:tab pos="4387255" algn="l"/>
                <a:tab pos="4786243" algn="l"/>
                <a:tab pos="5185231" algn="l"/>
                <a:tab pos="5584218" algn="l"/>
                <a:tab pos="5983205" algn="l"/>
                <a:tab pos="6382192" algn="l"/>
                <a:tab pos="6782790" algn="l"/>
                <a:tab pos="7181778" algn="l"/>
                <a:tab pos="7580765" algn="l"/>
                <a:tab pos="7979751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fld id="{6ABFE95C-5B4D-4C69-95AC-559F67DE65C3}" type="slidenum">
              <a:rPr lang="en-GB" sz="120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eaLnBrk="1" hangingPunct="1"/>
              <a:t>19</a:t>
            </a:fld>
            <a:endParaRPr lang="en-GB" sz="120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008077" y="755651"/>
            <a:ext cx="4877733" cy="37195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1233" tIns="40618" rIns="81233" bIns="4061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36868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9230" y="4716473"/>
            <a:ext cx="5515430" cy="44624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3514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tabLst>
                <a:tab pos="0" algn="l"/>
                <a:tab pos="390492" algn="l"/>
                <a:tab pos="784159" algn="l"/>
                <a:tab pos="1177827" algn="l"/>
                <a:tab pos="1571494" algn="l"/>
                <a:tab pos="1965161" algn="l"/>
                <a:tab pos="2358828" algn="l"/>
                <a:tab pos="2752495" algn="l"/>
                <a:tab pos="3147750" algn="l"/>
                <a:tab pos="3541417" algn="l"/>
                <a:tab pos="3935084" algn="l"/>
                <a:tab pos="4328751" algn="l"/>
                <a:tab pos="4722418" algn="l"/>
                <a:tab pos="5116085" algn="l"/>
                <a:tab pos="5509752" algn="l"/>
                <a:tab pos="5903419" algn="l"/>
                <a:tab pos="6297086" algn="l"/>
                <a:tab pos="6692341" algn="l"/>
                <a:tab pos="7086008" algn="l"/>
                <a:tab pos="7479675" algn="l"/>
                <a:tab pos="7873342" algn="l"/>
              </a:tabLst>
            </a:pPr>
            <a:fld id="{A002D3FE-4F7D-4370-AD11-592E335664D1}" type="slidenum">
              <a:rPr lang="en-GB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0492" algn="l"/>
                  <a:tab pos="784159" algn="l"/>
                  <a:tab pos="1177827" algn="l"/>
                  <a:tab pos="1571494" algn="l"/>
                  <a:tab pos="1965161" algn="l"/>
                  <a:tab pos="2358828" algn="l"/>
                  <a:tab pos="2752495" algn="l"/>
                  <a:tab pos="3147750" algn="l"/>
                  <a:tab pos="3541417" algn="l"/>
                  <a:tab pos="3935084" algn="l"/>
                  <a:tab pos="4328751" algn="l"/>
                  <a:tab pos="4722418" algn="l"/>
                  <a:tab pos="5116085" algn="l"/>
                  <a:tab pos="5509752" algn="l"/>
                  <a:tab pos="5903419" algn="l"/>
                  <a:tab pos="6297086" algn="l"/>
                  <a:tab pos="6692341" algn="l"/>
                  <a:tab pos="7086008" algn="l"/>
                  <a:tab pos="7479675" algn="l"/>
                  <a:tab pos="7873342" algn="l"/>
                </a:tabLst>
              </a:pPr>
              <a:t>20</a:t>
            </a:fld>
            <a:endParaRPr lang="en-GB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008077" y="755657"/>
            <a:ext cx="4877733" cy="37195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0150" tIns="40076" rIns="80150" bIns="40076" anchor="ctr"/>
          <a:lstStyle/>
          <a:p>
            <a:pPr algn="ctr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2468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9228" y="4716466"/>
            <a:ext cx="5515429" cy="4462462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442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0" algn="l"/>
                <a:tab pos="390492" algn="l"/>
                <a:tab pos="784159" algn="l"/>
                <a:tab pos="1177827" algn="l"/>
                <a:tab pos="1571494" algn="l"/>
                <a:tab pos="1965161" algn="l"/>
                <a:tab pos="2358828" algn="l"/>
                <a:tab pos="2752495" algn="l"/>
                <a:tab pos="3147750" algn="l"/>
                <a:tab pos="3541417" algn="l"/>
                <a:tab pos="3935084" algn="l"/>
                <a:tab pos="4328751" algn="l"/>
                <a:tab pos="4722418" algn="l"/>
                <a:tab pos="5116085" algn="l"/>
                <a:tab pos="5509752" algn="l"/>
                <a:tab pos="5903419" algn="l"/>
                <a:tab pos="6297086" algn="l"/>
                <a:tab pos="6692341" algn="l"/>
                <a:tab pos="7086008" algn="l"/>
                <a:tab pos="7479675" algn="l"/>
                <a:tab pos="7873342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888" indent="-285726" eaLnBrk="0" hangingPunct="0">
              <a:tabLst>
                <a:tab pos="0" algn="l"/>
                <a:tab pos="390492" algn="l"/>
                <a:tab pos="784159" algn="l"/>
                <a:tab pos="1177827" algn="l"/>
                <a:tab pos="1571494" algn="l"/>
                <a:tab pos="1965161" algn="l"/>
                <a:tab pos="2358828" algn="l"/>
                <a:tab pos="2752495" algn="l"/>
                <a:tab pos="3147750" algn="l"/>
                <a:tab pos="3541417" algn="l"/>
                <a:tab pos="3935084" algn="l"/>
                <a:tab pos="4328751" algn="l"/>
                <a:tab pos="4722418" algn="l"/>
                <a:tab pos="5116085" algn="l"/>
                <a:tab pos="5509752" algn="l"/>
                <a:tab pos="5903419" algn="l"/>
                <a:tab pos="6297086" algn="l"/>
                <a:tab pos="6692341" algn="l"/>
                <a:tab pos="7086008" algn="l"/>
                <a:tab pos="7479675" algn="l"/>
                <a:tab pos="7873342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2905" indent="-228581" eaLnBrk="0" hangingPunct="0">
              <a:tabLst>
                <a:tab pos="0" algn="l"/>
                <a:tab pos="390492" algn="l"/>
                <a:tab pos="784159" algn="l"/>
                <a:tab pos="1177827" algn="l"/>
                <a:tab pos="1571494" algn="l"/>
                <a:tab pos="1965161" algn="l"/>
                <a:tab pos="2358828" algn="l"/>
                <a:tab pos="2752495" algn="l"/>
                <a:tab pos="3147750" algn="l"/>
                <a:tab pos="3541417" algn="l"/>
                <a:tab pos="3935084" algn="l"/>
                <a:tab pos="4328751" algn="l"/>
                <a:tab pos="4722418" algn="l"/>
                <a:tab pos="5116085" algn="l"/>
                <a:tab pos="5509752" algn="l"/>
                <a:tab pos="5903419" algn="l"/>
                <a:tab pos="6297086" algn="l"/>
                <a:tab pos="6692341" algn="l"/>
                <a:tab pos="7086008" algn="l"/>
                <a:tab pos="7479675" algn="l"/>
                <a:tab pos="7873342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066" indent="-228581" eaLnBrk="0" hangingPunct="0">
              <a:tabLst>
                <a:tab pos="0" algn="l"/>
                <a:tab pos="390492" algn="l"/>
                <a:tab pos="784159" algn="l"/>
                <a:tab pos="1177827" algn="l"/>
                <a:tab pos="1571494" algn="l"/>
                <a:tab pos="1965161" algn="l"/>
                <a:tab pos="2358828" algn="l"/>
                <a:tab pos="2752495" algn="l"/>
                <a:tab pos="3147750" algn="l"/>
                <a:tab pos="3541417" algn="l"/>
                <a:tab pos="3935084" algn="l"/>
                <a:tab pos="4328751" algn="l"/>
                <a:tab pos="4722418" algn="l"/>
                <a:tab pos="5116085" algn="l"/>
                <a:tab pos="5509752" algn="l"/>
                <a:tab pos="5903419" algn="l"/>
                <a:tab pos="6297086" algn="l"/>
                <a:tab pos="6692341" algn="l"/>
                <a:tab pos="7086008" algn="l"/>
                <a:tab pos="7479675" algn="l"/>
                <a:tab pos="7873342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228" indent="-228581" eaLnBrk="0" hangingPunct="0">
              <a:tabLst>
                <a:tab pos="0" algn="l"/>
                <a:tab pos="390492" algn="l"/>
                <a:tab pos="784159" algn="l"/>
                <a:tab pos="1177827" algn="l"/>
                <a:tab pos="1571494" algn="l"/>
                <a:tab pos="1965161" algn="l"/>
                <a:tab pos="2358828" algn="l"/>
                <a:tab pos="2752495" algn="l"/>
                <a:tab pos="3147750" algn="l"/>
                <a:tab pos="3541417" algn="l"/>
                <a:tab pos="3935084" algn="l"/>
                <a:tab pos="4328751" algn="l"/>
                <a:tab pos="4722418" algn="l"/>
                <a:tab pos="5116085" algn="l"/>
                <a:tab pos="5509752" algn="l"/>
                <a:tab pos="5903419" algn="l"/>
                <a:tab pos="6297086" algn="l"/>
                <a:tab pos="6692341" algn="l"/>
                <a:tab pos="7086008" algn="l"/>
                <a:tab pos="7479675" algn="l"/>
                <a:tab pos="7873342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390" indent="-228581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90492" algn="l"/>
                <a:tab pos="784159" algn="l"/>
                <a:tab pos="1177827" algn="l"/>
                <a:tab pos="1571494" algn="l"/>
                <a:tab pos="1965161" algn="l"/>
                <a:tab pos="2358828" algn="l"/>
                <a:tab pos="2752495" algn="l"/>
                <a:tab pos="3147750" algn="l"/>
                <a:tab pos="3541417" algn="l"/>
                <a:tab pos="3935084" algn="l"/>
                <a:tab pos="4328751" algn="l"/>
                <a:tab pos="4722418" algn="l"/>
                <a:tab pos="5116085" algn="l"/>
                <a:tab pos="5509752" algn="l"/>
                <a:tab pos="5903419" algn="l"/>
                <a:tab pos="6297086" algn="l"/>
                <a:tab pos="6692341" algn="l"/>
                <a:tab pos="7086008" algn="l"/>
                <a:tab pos="7479675" algn="l"/>
                <a:tab pos="7873342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552" indent="-228581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90492" algn="l"/>
                <a:tab pos="784159" algn="l"/>
                <a:tab pos="1177827" algn="l"/>
                <a:tab pos="1571494" algn="l"/>
                <a:tab pos="1965161" algn="l"/>
                <a:tab pos="2358828" algn="l"/>
                <a:tab pos="2752495" algn="l"/>
                <a:tab pos="3147750" algn="l"/>
                <a:tab pos="3541417" algn="l"/>
                <a:tab pos="3935084" algn="l"/>
                <a:tab pos="4328751" algn="l"/>
                <a:tab pos="4722418" algn="l"/>
                <a:tab pos="5116085" algn="l"/>
                <a:tab pos="5509752" algn="l"/>
                <a:tab pos="5903419" algn="l"/>
                <a:tab pos="6297086" algn="l"/>
                <a:tab pos="6692341" algn="l"/>
                <a:tab pos="7086008" algn="l"/>
                <a:tab pos="7479675" algn="l"/>
                <a:tab pos="7873342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8714" indent="-228581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90492" algn="l"/>
                <a:tab pos="784159" algn="l"/>
                <a:tab pos="1177827" algn="l"/>
                <a:tab pos="1571494" algn="l"/>
                <a:tab pos="1965161" algn="l"/>
                <a:tab pos="2358828" algn="l"/>
                <a:tab pos="2752495" algn="l"/>
                <a:tab pos="3147750" algn="l"/>
                <a:tab pos="3541417" algn="l"/>
                <a:tab pos="3935084" algn="l"/>
                <a:tab pos="4328751" algn="l"/>
                <a:tab pos="4722418" algn="l"/>
                <a:tab pos="5116085" algn="l"/>
                <a:tab pos="5509752" algn="l"/>
                <a:tab pos="5903419" algn="l"/>
                <a:tab pos="6297086" algn="l"/>
                <a:tab pos="6692341" algn="l"/>
                <a:tab pos="7086008" algn="l"/>
                <a:tab pos="7479675" algn="l"/>
                <a:tab pos="7873342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5875" indent="-228581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90492" algn="l"/>
                <a:tab pos="784159" algn="l"/>
                <a:tab pos="1177827" algn="l"/>
                <a:tab pos="1571494" algn="l"/>
                <a:tab pos="1965161" algn="l"/>
                <a:tab pos="2358828" algn="l"/>
                <a:tab pos="2752495" algn="l"/>
                <a:tab pos="3147750" algn="l"/>
                <a:tab pos="3541417" algn="l"/>
                <a:tab pos="3935084" algn="l"/>
                <a:tab pos="4328751" algn="l"/>
                <a:tab pos="4722418" algn="l"/>
                <a:tab pos="5116085" algn="l"/>
                <a:tab pos="5509752" algn="l"/>
                <a:tab pos="5903419" algn="l"/>
                <a:tab pos="6297086" algn="l"/>
                <a:tab pos="6692341" algn="l"/>
                <a:tab pos="7086008" algn="l"/>
                <a:tab pos="7479675" algn="l"/>
                <a:tab pos="7873342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fld id="{6ABFE95C-5B4D-4C69-95AC-559F67DE65C3}" type="slidenum">
              <a:rPr lang="en-GB" sz="120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eaLnBrk="1" hangingPunct="1"/>
              <a:t>3</a:t>
            </a:fld>
            <a:endParaRPr lang="en-GB" sz="120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008077" y="755652"/>
            <a:ext cx="4877733" cy="37195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0150" tIns="40076" rIns="80150" bIns="4007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36868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9229" y="4716470"/>
            <a:ext cx="5515429" cy="44624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89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0" algn="l"/>
                <a:tab pos="395770" algn="l"/>
                <a:tab pos="794758" algn="l"/>
                <a:tab pos="1193745" algn="l"/>
                <a:tab pos="1592733" algn="l"/>
                <a:tab pos="1991721" algn="l"/>
                <a:tab pos="2390708" algn="l"/>
                <a:tab pos="2789696" algn="l"/>
                <a:tab pos="3190292" algn="l"/>
                <a:tab pos="3589280" algn="l"/>
                <a:tab pos="3988268" algn="l"/>
                <a:tab pos="4387255" algn="l"/>
                <a:tab pos="4786243" algn="l"/>
                <a:tab pos="5185231" algn="l"/>
                <a:tab pos="5584218" algn="l"/>
                <a:tab pos="5983205" algn="l"/>
                <a:tab pos="6382192" algn="l"/>
                <a:tab pos="6782790" algn="l"/>
                <a:tab pos="7181778" algn="l"/>
                <a:tab pos="7580765" algn="l"/>
                <a:tab pos="7979751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52928" indent="-289588" eaLnBrk="0" hangingPunct="0">
              <a:tabLst>
                <a:tab pos="0" algn="l"/>
                <a:tab pos="395770" algn="l"/>
                <a:tab pos="794758" algn="l"/>
                <a:tab pos="1193745" algn="l"/>
                <a:tab pos="1592733" algn="l"/>
                <a:tab pos="1991721" algn="l"/>
                <a:tab pos="2390708" algn="l"/>
                <a:tab pos="2789696" algn="l"/>
                <a:tab pos="3190292" algn="l"/>
                <a:tab pos="3589280" algn="l"/>
                <a:tab pos="3988268" algn="l"/>
                <a:tab pos="4387255" algn="l"/>
                <a:tab pos="4786243" algn="l"/>
                <a:tab pos="5185231" algn="l"/>
                <a:tab pos="5584218" algn="l"/>
                <a:tab pos="5983205" algn="l"/>
                <a:tab pos="6382192" algn="l"/>
                <a:tab pos="6782790" algn="l"/>
                <a:tab pos="7181778" algn="l"/>
                <a:tab pos="7580765" algn="l"/>
                <a:tab pos="7979751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58352" indent="-231670" eaLnBrk="0" hangingPunct="0">
              <a:tabLst>
                <a:tab pos="0" algn="l"/>
                <a:tab pos="395770" algn="l"/>
                <a:tab pos="794758" algn="l"/>
                <a:tab pos="1193745" algn="l"/>
                <a:tab pos="1592733" algn="l"/>
                <a:tab pos="1991721" algn="l"/>
                <a:tab pos="2390708" algn="l"/>
                <a:tab pos="2789696" algn="l"/>
                <a:tab pos="3190292" algn="l"/>
                <a:tab pos="3589280" algn="l"/>
                <a:tab pos="3988268" algn="l"/>
                <a:tab pos="4387255" algn="l"/>
                <a:tab pos="4786243" algn="l"/>
                <a:tab pos="5185231" algn="l"/>
                <a:tab pos="5584218" algn="l"/>
                <a:tab pos="5983205" algn="l"/>
                <a:tab pos="6382192" algn="l"/>
                <a:tab pos="6782790" algn="l"/>
                <a:tab pos="7181778" algn="l"/>
                <a:tab pos="7580765" algn="l"/>
                <a:tab pos="7979751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21691" indent="-231670" eaLnBrk="0" hangingPunct="0">
              <a:tabLst>
                <a:tab pos="0" algn="l"/>
                <a:tab pos="395770" algn="l"/>
                <a:tab pos="794758" algn="l"/>
                <a:tab pos="1193745" algn="l"/>
                <a:tab pos="1592733" algn="l"/>
                <a:tab pos="1991721" algn="l"/>
                <a:tab pos="2390708" algn="l"/>
                <a:tab pos="2789696" algn="l"/>
                <a:tab pos="3190292" algn="l"/>
                <a:tab pos="3589280" algn="l"/>
                <a:tab pos="3988268" algn="l"/>
                <a:tab pos="4387255" algn="l"/>
                <a:tab pos="4786243" algn="l"/>
                <a:tab pos="5185231" algn="l"/>
                <a:tab pos="5584218" algn="l"/>
                <a:tab pos="5983205" algn="l"/>
                <a:tab pos="6382192" algn="l"/>
                <a:tab pos="6782790" algn="l"/>
                <a:tab pos="7181778" algn="l"/>
                <a:tab pos="7580765" algn="l"/>
                <a:tab pos="7979751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85032" indent="-231670" eaLnBrk="0" hangingPunct="0">
              <a:tabLst>
                <a:tab pos="0" algn="l"/>
                <a:tab pos="395770" algn="l"/>
                <a:tab pos="794758" algn="l"/>
                <a:tab pos="1193745" algn="l"/>
                <a:tab pos="1592733" algn="l"/>
                <a:tab pos="1991721" algn="l"/>
                <a:tab pos="2390708" algn="l"/>
                <a:tab pos="2789696" algn="l"/>
                <a:tab pos="3190292" algn="l"/>
                <a:tab pos="3589280" algn="l"/>
                <a:tab pos="3988268" algn="l"/>
                <a:tab pos="4387255" algn="l"/>
                <a:tab pos="4786243" algn="l"/>
                <a:tab pos="5185231" algn="l"/>
                <a:tab pos="5584218" algn="l"/>
                <a:tab pos="5983205" algn="l"/>
                <a:tab pos="6382192" algn="l"/>
                <a:tab pos="6782790" algn="l"/>
                <a:tab pos="7181778" algn="l"/>
                <a:tab pos="7580765" algn="l"/>
                <a:tab pos="7979751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48373" indent="-23167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95770" algn="l"/>
                <a:tab pos="794758" algn="l"/>
                <a:tab pos="1193745" algn="l"/>
                <a:tab pos="1592733" algn="l"/>
                <a:tab pos="1991721" algn="l"/>
                <a:tab pos="2390708" algn="l"/>
                <a:tab pos="2789696" algn="l"/>
                <a:tab pos="3190292" algn="l"/>
                <a:tab pos="3589280" algn="l"/>
                <a:tab pos="3988268" algn="l"/>
                <a:tab pos="4387255" algn="l"/>
                <a:tab pos="4786243" algn="l"/>
                <a:tab pos="5185231" algn="l"/>
                <a:tab pos="5584218" algn="l"/>
                <a:tab pos="5983205" algn="l"/>
                <a:tab pos="6382192" algn="l"/>
                <a:tab pos="6782790" algn="l"/>
                <a:tab pos="7181778" algn="l"/>
                <a:tab pos="7580765" algn="l"/>
                <a:tab pos="7979751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3011713" indent="-23167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95770" algn="l"/>
                <a:tab pos="794758" algn="l"/>
                <a:tab pos="1193745" algn="l"/>
                <a:tab pos="1592733" algn="l"/>
                <a:tab pos="1991721" algn="l"/>
                <a:tab pos="2390708" algn="l"/>
                <a:tab pos="2789696" algn="l"/>
                <a:tab pos="3190292" algn="l"/>
                <a:tab pos="3589280" algn="l"/>
                <a:tab pos="3988268" algn="l"/>
                <a:tab pos="4387255" algn="l"/>
                <a:tab pos="4786243" algn="l"/>
                <a:tab pos="5185231" algn="l"/>
                <a:tab pos="5584218" algn="l"/>
                <a:tab pos="5983205" algn="l"/>
                <a:tab pos="6382192" algn="l"/>
                <a:tab pos="6782790" algn="l"/>
                <a:tab pos="7181778" algn="l"/>
                <a:tab pos="7580765" algn="l"/>
                <a:tab pos="7979751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75055" indent="-23167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95770" algn="l"/>
                <a:tab pos="794758" algn="l"/>
                <a:tab pos="1193745" algn="l"/>
                <a:tab pos="1592733" algn="l"/>
                <a:tab pos="1991721" algn="l"/>
                <a:tab pos="2390708" algn="l"/>
                <a:tab pos="2789696" algn="l"/>
                <a:tab pos="3190292" algn="l"/>
                <a:tab pos="3589280" algn="l"/>
                <a:tab pos="3988268" algn="l"/>
                <a:tab pos="4387255" algn="l"/>
                <a:tab pos="4786243" algn="l"/>
                <a:tab pos="5185231" algn="l"/>
                <a:tab pos="5584218" algn="l"/>
                <a:tab pos="5983205" algn="l"/>
                <a:tab pos="6382192" algn="l"/>
                <a:tab pos="6782790" algn="l"/>
                <a:tab pos="7181778" algn="l"/>
                <a:tab pos="7580765" algn="l"/>
                <a:tab pos="7979751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938393" indent="-23167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95770" algn="l"/>
                <a:tab pos="794758" algn="l"/>
                <a:tab pos="1193745" algn="l"/>
                <a:tab pos="1592733" algn="l"/>
                <a:tab pos="1991721" algn="l"/>
                <a:tab pos="2390708" algn="l"/>
                <a:tab pos="2789696" algn="l"/>
                <a:tab pos="3190292" algn="l"/>
                <a:tab pos="3589280" algn="l"/>
                <a:tab pos="3988268" algn="l"/>
                <a:tab pos="4387255" algn="l"/>
                <a:tab pos="4786243" algn="l"/>
                <a:tab pos="5185231" algn="l"/>
                <a:tab pos="5584218" algn="l"/>
                <a:tab pos="5983205" algn="l"/>
                <a:tab pos="6382192" algn="l"/>
                <a:tab pos="6782790" algn="l"/>
                <a:tab pos="7181778" algn="l"/>
                <a:tab pos="7580765" algn="l"/>
                <a:tab pos="7979751" algn="l"/>
              </a:tabLs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fld id="{6ABFE95C-5B4D-4C69-95AC-559F67DE65C3}" type="slidenum">
              <a:rPr lang="en-GB" sz="120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eaLnBrk="1" hangingPunct="1"/>
              <a:t>4</a:t>
            </a:fld>
            <a:endParaRPr lang="en-GB" sz="120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013588" y="755651"/>
            <a:ext cx="4904401" cy="37195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1233" tIns="40618" rIns="81233" bIns="4061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36868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92999" y="4716473"/>
            <a:ext cx="5545583" cy="44624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8230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1052" algn="l"/>
                <a:tab pos="784887" algn="l"/>
                <a:tab pos="1178724" algn="l"/>
                <a:tab pos="1572559" algn="l"/>
                <a:tab pos="1966394" algn="l"/>
                <a:tab pos="2360229" algn="l"/>
                <a:tab pos="2754066" algn="l"/>
                <a:tab pos="3147901" algn="l"/>
                <a:tab pos="3541737" algn="l"/>
                <a:tab pos="3935572" algn="l"/>
                <a:tab pos="4329408" algn="l"/>
                <a:tab pos="4723243" algn="l"/>
                <a:tab pos="5117080" algn="l"/>
                <a:tab pos="5510914" algn="l"/>
                <a:tab pos="5904749" algn="l"/>
                <a:tab pos="6298584" algn="l"/>
                <a:tab pos="6692421" algn="l"/>
                <a:tab pos="7086256" algn="l"/>
                <a:tab pos="7480091" algn="l"/>
                <a:tab pos="7873927" algn="l"/>
              </a:tabLst>
              <a:defRPr/>
            </a:pPr>
            <a:fld id="{5EBC5A54-C809-4BCA-8749-2C76F72CA034}" type="slidenum">
              <a:rPr lang="en-GB"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1052" algn="l"/>
                  <a:tab pos="784887" algn="l"/>
                  <a:tab pos="1178724" algn="l"/>
                  <a:tab pos="1572559" algn="l"/>
                  <a:tab pos="1966394" algn="l"/>
                  <a:tab pos="2360229" algn="l"/>
                  <a:tab pos="2754066" algn="l"/>
                  <a:tab pos="3147901" algn="l"/>
                  <a:tab pos="3541737" algn="l"/>
                  <a:tab pos="3935572" algn="l"/>
                  <a:tab pos="4329408" algn="l"/>
                  <a:tab pos="4723243" algn="l"/>
                  <a:tab pos="5117080" algn="l"/>
                  <a:tab pos="5510914" algn="l"/>
                  <a:tab pos="5904749" algn="l"/>
                  <a:tab pos="6298584" algn="l"/>
                  <a:tab pos="6692421" algn="l"/>
                  <a:tab pos="7086256" algn="l"/>
                  <a:tab pos="7480091" algn="l"/>
                  <a:tab pos="7873927" algn="l"/>
                </a:tabLst>
                <a:defRPr/>
              </a:pPr>
              <a:t>5</a:t>
            </a:fld>
            <a:endParaRPr lang="en-GB" dirty="0"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008077" y="755531"/>
            <a:ext cx="4877733" cy="371891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0150" tIns="40076" rIns="80150" bIns="40076" anchor="ctr"/>
          <a:lstStyle/>
          <a:p>
            <a:pPr algn="ctr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316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9230" y="4715708"/>
            <a:ext cx="5515429" cy="4463337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25953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0873" algn="l"/>
                <a:tab pos="784527" algn="l"/>
                <a:tab pos="1178181" algn="l"/>
                <a:tab pos="1571837" algn="l"/>
                <a:tab pos="1965491" algn="l"/>
                <a:tab pos="2359145" algn="l"/>
                <a:tab pos="2752799" algn="l"/>
                <a:tab pos="3146454" algn="l"/>
                <a:tab pos="3540110" algn="l"/>
                <a:tab pos="3933763" algn="l"/>
                <a:tab pos="4327417" algn="l"/>
                <a:tab pos="4721074" algn="l"/>
                <a:tab pos="5114727" algn="l"/>
                <a:tab pos="5508382" algn="l"/>
                <a:tab pos="5902034" algn="l"/>
                <a:tab pos="6295690" algn="l"/>
                <a:tab pos="6689347" algn="l"/>
                <a:tab pos="7082998" algn="l"/>
                <a:tab pos="7476653" algn="l"/>
                <a:tab pos="7870308" algn="l"/>
              </a:tabLst>
              <a:defRPr/>
            </a:pPr>
            <a:fld id="{2176835D-9092-40CC-95C5-A5D500EDC94B}" type="slidenum">
              <a:rPr lang="en-GB">
                <a:solidFill>
                  <a:prstClr val="black"/>
                </a:solidFill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0873" algn="l"/>
                  <a:tab pos="784527" algn="l"/>
                  <a:tab pos="1178181" algn="l"/>
                  <a:tab pos="1571837" algn="l"/>
                  <a:tab pos="1965491" algn="l"/>
                  <a:tab pos="2359145" algn="l"/>
                  <a:tab pos="2752799" algn="l"/>
                  <a:tab pos="3146454" algn="l"/>
                  <a:tab pos="3540110" algn="l"/>
                  <a:tab pos="3933763" algn="l"/>
                  <a:tab pos="4327417" algn="l"/>
                  <a:tab pos="4721074" algn="l"/>
                  <a:tab pos="5114727" algn="l"/>
                  <a:tab pos="5508382" algn="l"/>
                  <a:tab pos="5902034" algn="l"/>
                  <a:tab pos="6295690" algn="l"/>
                  <a:tab pos="6689347" algn="l"/>
                  <a:tab pos="7082998" algn="l"/>
                  <a:tab pos="7476653" algn="l"/>
                  <a:tab pos="7870308" algn="l"/>
                </a:tabLst>
                <a:defRPr/>
              </a:pPr>
              <a:t>7</a:t>
            </a:fld>
            <a:endParaRPr lang="en-GB" dirty="0">
              <a:solidFill>
                <a:prstClr val="black"/>
              </a:solidFill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008080" y="755531"/>
            <a:ext cx="4877733" cy="371892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0113" tIns="40060" rIns="80113" bIns="40060" anchor="ctr"/>
          <a:lstStyle/>
          <a:p>
            <a:pPr algn="ctr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9229" y="4715708"/>
            <a:ext cx="5515430" cy="4463337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174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1005" algn="l"/>
                <a:tab pos="784791" algn="l"/>
                <a:tab pos="1178580" algn="l"/>
                <a:tab pos="1572368" algn="l"/>
                <a:tab pos="1966157" algn="l"/>
                <a:tab pos="2359944" algn="l"/>
                <a:tab pos="2753732" algn="l"/>
                <a:tab pos="3147519" algn="l"/>
                <a:tab pos="3541308" algn="l"/>
                <a:tab pos="3935095" algn="l"/>
                <a:tab pos="4328884" algn="l"/>
                <a:tab pos="4722671" algn="l"/>
                <a:tab pos="5116459" algn="l"/>
                <a:tab pos="5510246" algn="l"/>
                <a:tab pos="5904033" algn="l"/>
                <a:tab pos="6297821" algn="l"/>
                <a:tab pos="6691608" algn="l"/>
                <a:tab pos="7085396" algn="l"/>
                <a:tab pos="7479185" algn="l"/>
                <a:tab pos="7872973" algn="l"/>
              </a:tabLst>
              <a:defRPr/>
            </a:pPr>
            <a:fld id="{D040D8EF-C2F9-4F61-AE40-F3C30EEC1614}" type="slidenum">
              <a:rPr lang="en-GB">
                <a:solidFill>
                  <a:prstClr val="black"/>
                </a:solidFill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1005" algn="l"/>
                  <a:tab pos="784791" algn="l"/>
                  <a:tab pos="1178580" algn="l"/>
                  <a:tab pos="1572368" algn="l"/>
                  <a:tab pos="1966157" algn="l"/>
                  <a:tab pos="2359944" algn="l"/>
                  <a:tab pos="2753732" algn="l"/>
                  <a:tab pos="3147519" algn="l"/>
                  <a:tab pos="3541308" algn="l"/>
                  <a:tab pos="3935095" algn="l"/>
                  <a:tab pos="4328884" algn="l"/>
                  <a:tab pos="4722671" algn="l"/>
                  <a:tab pos="5116459" algn="l"/>
                  <a:tab pos="5510246" algn="l"/>
                  <a:tab pos="5904033" algn="l"/>
                  <a:tab pos="6297821" algn="l"/>
                  <a:tab pos="6691608" algn="l"/>
                  <a:tab pos="7085396" algn="l"/>
                  <a:tab pos="7479185" algn="l"/>
                  <a:tab pos="7872973" algn="l"/>
                </a:tabLst>
                <a:defRPr/>
              </a:pPr>
              <a:t>8</a:t>
            </a:fld>
            <a:endParaRPr lang="en-GB" dirty="0">
              <a:solidFill>
                <a:prstClr val="black"/>
              </a:solidFill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002599" y="755543"/>
            <a:ext cx="4851210" cy="37189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0141" tIns="40071" rIns="80141" bIns="4007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21508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483" y="4715714"/>
            <a:ext cx="5485441" cy="4463337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0721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1632" algn="l"/>
                <a:tab pos="786049" algn="l"/>
                <a:tab pos="1180469" algn="l"/>
                <a:tab pos="1574888" algn="l"/>
                <a:tab pos="1969307" algn="l"/>
                <a:tab pos="2363726" algn="l"/>
                <a:tab pos="2758145" algn="l"/>
                <a:tab pos="3152563" algn="l"/>
                <a:tab pos="3546983" algn="l"/>
                <a:tab pos="3941402" algn="l"/>
                <a:tab pos="4335821" algn="l"/>
                <a:tab pos="4730238" algn="l"/>
                <a:tab pos="5124658" algn="l"/>
                <a:tab pos="5519076" algn="l"/>
                <a:tab pos="5913495" algn="l"/>
                <a:tab pos="6307914" algn="l"/>
                <a:tab pos="6702333" algn="l"/>
                <a:tab pos="7096751" algn="l"/>
                <a:tab pos="7491171" algn="l"/>
                <a:tab pos="7885590" algn="l"/>
              </a:tabLst>
              <a:defRPr/>
            </a:pPr>
            <a:fld id="{D040D8EF-C2F9-4F61-AE40-F3C30EEC1614}" type="slidenum">
              <a:rPr lang="en-GB">
                <a:solidFill>
                  <a:prstClr val="black"/>
                </a:solidFill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1632" algn="l"/>
                  <a:tab pos="786049" algn="l"/>
                  <a:tab pos="1180469" algn="l"/>
                  <a:tab pos="1574888" algn="l"/>
                  <a:tab pos="1969307" algn="l"/>
                  <a:tab pos="2363726" algn="l"/>
                  <a:tab pos="2758145" algn="l"/>
                  <a:tab pos="3152563" algn="l"/>
                  <a:tab pos="3546983" algn="l"/>
                  <a:tab pos="3941402" algn="l"/>
                  <a:tab pos="4335821" algn="l"/>
                  <a:tab pos="4730238" algn="l"/>
                  <a:tab pos="5124658" algn="l"/>
                  <a:tab pos="5519076" algn="l"/>
                  <a:tab pos="5913495" algn="l"/>
                  <a:tab pos="6307914" algn="l"/>
                  <a:tab pos="6702333" algn="l"/>
                  <a:tab pos="7096751" algn="l"/>
                  <a:tab pos="7491171" algn="l"/>
                  <a:tab pos="7885590" algn="l"/>
                </a:tabLst>
                <a:defRPr/>
              </a:pPr>
              <a:t>9</a:t>
            </a:fld>
            <a:endParaRPr lang="en-GB" dirty="0">
              <a:solidFill>
                <a:prstClr val="black"/>
              </a:solidFill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002599" y="755546"/>
            <a:ext cx="4851210" cy="37189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0268" tIns="40135" rIns="80268" bIns="4013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21508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484" y="4715716"/>
            <a:ext cx="5485442" cy="4463337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7760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1052" algn="l"/>
                <a:tab pos="784887" algn="l"/>
                <a:tab pos="1178724" algn="l"/>
                <a:tab pos="1572559" algn="l"/>
                <a:tab pos="1966394" algn="l"/>
                <a:tab pos="2360229" algn="l"/>
                <a:tab pos="2754066" algn="l"/>
                <a:tab pos="3147901" algn="l"/>
                <a:tab pos="3541737" algn="l"/>
                <a:tab pos="3935572" algn="l"/>
                <a:tab pos="4329408" algn="l"/>
                <a:tab pos="4723243" algn="l"/>
                <a:tab pos="5117080" algn="l"/>
                <a:tab pos="5510914" algn="l"/>
                <a:tab pos="5904749" algn="l"/>
                <a:tab pos="6298584" algn="l"/>
                <a:tab pos="6692421" algn="l"/>
                <a:tab pos="7086256" algn="l"/>
                <a:tab pos="7480091" algn="l"/>
                <a:tab pos="7873927" algn="l"/>
              </a:tabLst>
              <a:defRPr/>
            </a:pPr>
            <a:fld id="{411795D5-240A-40E6-B407-3DB640827645}" type="slidenum">
              <a:rPr lang="en-GB"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1052" algn="l"/>
                  <a:tab pos="784887" algn="l"/>
                  <a:tab pos="1178724" algn="l"/>
                  <a:tab pos="1572559" algn="l"/>
                  <a:tab pos="1966394" algn="l"/>
                  <a:tab pos="2360229" algn="l"/>
                  <a:tab pos="2754066" algn="l"/>
                  <a:tab pos="3147901" algn="l"/>
                  <a:tab pos="3541737" algn="l"/>
                  <a:tab pos="3935572" algn="l"/>
                  <a:tab pos="4329408" algn="l"/>
                  <a:tab pos="4723243" algn="l"/>
                  <a:tab pos="5117080" algn="l"/>
                  <a:tab pos="5510914" algn="l"/>
                  <a:tab pos="5904749" algn="l"/>
                  <a:tab pos="6298584" algn="l"/>
                  <a:tab pos="6692421" algn="l"/>
                  <a:tab pos="7086256" algn="l"/>
                  <a:tab pos="7480091" algn="l"/>
                  <a:tab pos="7873927" algn="l"/>
                </a:tabLst>
                <a:defRPr/>
              </a:pPr>
              <a:t>10</a:t>
            </a:fld>
            <a:endParaRPr lang="en-GB" dirty="0"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008077" y="755534"/>
            <a:ext cx="4877733" cy="37189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0150" tIns="40076" rIns="80150" bIns="40076" anchor="ctr"/>
          <a:lstStyle/>
          <a:p>
            <a:pPr algn="ctr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46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9227" y="4715708"/>
            <a:ext cx="5515430" cy="4463337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637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1052" algn="l"/>
                <a:tab pos="784887" algn="l"/>
                <a:tab pos="1178724" algn="l"/>
                <a:tab pos="1572559" algn="l"/>
                <a:tab pos="1966394" algn="l"/>
                <a:tab pos="2360229" algn="l"/>
                <a:tab pos="2754066" algn="l"/>
                <a:tab pos="3147901" algn="l"/>
                <a:tab pos="3541737" algn="l"/>
                <a:tab pos="3935572" algn="l"/>
                <a:tab pos="4329408" algn="l"/>
                <a:tab pos="4723243" algn="l"/>
                <a:tab pos="5117080" algn="l"/>
                <a:tab pos="5510914" algn="l"/>
                <a:tab pos="5904749" algn="l"/>
                <a:tab pos="6298584" algn="l"/>
                <a:tab pos="6692421" algn="l"/>
                <a:tab pos="7086256" algn="l"/>
                <a:tab pos="7480091" algn="l"/>
                <a:tab pos="7873927" algn="l"/>
              </a:tabLst>
              <a:defRPr/>
            </a:pPr>
            <a:fld id="{411795D5-240A-40E6-B407-3DB640827645}" type="slidenum">
              <a:rPr lang="en-GB"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1052" algn="l"/>
                  <a:tab pos="784887" algn="l"/>
                  <a:tab pos="1178724" algn="l"/>
                  <a:tab pos="1572559" algn="l"/>
                  <a:tab pos="1966394" algn="l"/>
                  <a:tab pos="2360229" algn="l"/>
                  <a:tab pos="2754066" algn="l"/>
                  <a:tab pos="3147901" algn="l"/>
                  <a:tab pos="3541737" algn="l"/>
                  <a:tab pos="3935572" algn="l"/>
                  <a:tab pos="4329408" algn="l"/>
                  <a:tab pos="4723243" algn="l"/>
                  <a:tab pos="5117080" algn="l"/>
                  <a:tab pos="5510914" algn="l"/>
                  <a:tab pos="5904749" algn="l"/>
                  <a:tab pos="6298584" algn="l"/>
                  <a:tab pos="6692421" algn="l"/>
                  <a:tab pos="7086256" algn="l"/>
                  <a:tab pos="7480091" algn="l"/>
                  <a:tab pos="7873927" algn="l"/>
                </a:tabLst>
                <a:defRPr/>
              </a:pPr>
              <a:t>11</a:t>
            </a:fld>
            <a:endParaRPr lang="en-GB" dirty="0"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008077" y="755534"/>
            <a:ext cx="4877733" cy="37189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0150" tIns="40076" rIns="80150" bIns="40076" anchor="ctr"/>
          <a:lstStyle/>
          <a:p>
            <a:pPr algn="ctr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46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9227" y="4715708"/>
            <a:ext cx="5515430" cy="4463337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60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4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6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68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1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37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712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472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315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750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5" y="4406900"/>
            <a:ext cx="10363200" cy="1362075"/>
          </a:xfrm>
        </p:spPr>
        <p:txBody>
          <a:bodyPr anchor="t"/>
          <a:lstStyle>
            <a:lvl1pPr algn="l">
              <a:defRPr sz="4799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5" y="2906714"/>
            <a:ext cx="10363200" cy="1500187"/>
          </a:xfrm>
        </p:spPr>
        <p:txBody>
          <a:bodyPr anchor="b"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544225" indent="0">
              <a:buNone/>
              <a:defRPr sz="2099">
                <a:solidFill>
                  <a:schemeClr val="tx1">
                    <a:tint val="75000"/>
                  </a:schemeClr>
                </a:solidFill>
              </a:defRPr>
            </a:lvl2pPr>
            <a:lvl3pPr marL="1088449" indent="0">
              <a:buNone/>
              <a:defRPr sz="1899">
                <a:solidFill>
                  <a:schemeClr val="tx1">
                    <a:tint val="75000"/>
                  </a:schemeClr>
                </a:solidFill>
              </a:defRPr>
            </a:lvl3pPr>
            <a:lvl4pPr marL="1632674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4pPr>
            <a:lvl5pPr marL="2176899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5pPr>
            <a:lvl6pPr marL="2721123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6pPr>
            <a:lvl7pPr marL="3265348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7pPr>
            <a:lvl8pPr marL="3809573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8pPr>
            <a:lvl9pPr marL="4353797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25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299"/>
            </a:lvl1pPr>
            <a:lvl2pPr>
              <a:defRPr sz="2899"/>
            </a:lvl2pPr>
            <a:lvl3pPr>
              <a:defRPr sz="2399"/>
            </a:lvl3pPr>
            <a:lvl4pPr>
              <a:defRPr sz="2099"/>
            </a:lvl4pPr>
            <a:lvl5pPr>
              <a:defRPr sz="2099"/>
            </a:lvl5pPr>
            <a:lvl6pPr>
              <a:defRPr sz="2099"/>
            </a:lvl6pPr>
            <a:lvl7pPr>
              <a:defRPr sz="2099"/>
            </a:lvl7pPr>
            <a:lvl8pPr>
              <a:defRPr sz="2099"/>
            </a:lvl8pPr>
            <a:lvl9pPr>
              <a:defRPr sz="20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299"/>
            </a:lvl1pPr>
            <a:lvl2pPr>
              <a:defRPr sz="2899"/>
            </a:lvl2pPr>
            <a:lvl3pPr>
              <a:defRPr sz="2399"/>
            </a:lvl3pPr>
            <a:lvl4pPr>
              <a:defRPr sz="2099"/>
            </a:lvl4pPr>
            <a:lvl5pPr>
              <a:defRPr sz="2099"/>
            </a:lvl5pPr>
            <a:lvl6pPr>
              <a:defRPr sz="2099"/>
            </a:lvl6pPr>
            <a:lvl7pPr>
              <a:defRPr sz="2099"/>
            </a:lvl7pPr>
            <a:lvl8pPr>
              <a:defRPr sz="2099"/>
            </a:lvl8pPr>
            <a:lvl9pPr>
              <a:defRPr sz="20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774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899" b="1"/>
            </a:lvl1pPr>
            <a:lvl2pPr marL="544225" indent="0">
              <a:buNone/>
              <a:defRPr sz="2399" b="1"/>
            </a:lvl2pPr>
            <a:lvl3pPr marL="1088449" indent="0">
              <a:buNone/>
              <a:defRPr sz="2099" b="1"/>
            </a:lvl3pPr>
            <a:lvl4pPr marL="1632674" indent="0">
              <a:buNone/>
              <a:defRPr sz="1899" b="1"/>
            </a:lvl4pPr>
            <a:lvl5pPr marL="2176899" indent="0">
              <a:buNone/>
              <a:defRPr sz="1899" b="1"/>
            </a:lvl5pPr>
            <a:lvl6pPr marL="2721123" indent="0">
              <a:buNone/>
              <a:defRPr sz="1899" b="1"/>
            </a:lvl6pPr>
            <a:lvl7pPr marL="3265348" indent="0">
              <a:buNone/>
              <a:defRPr sz="1899" b="1"/>
            </a:lvl7pPr>
            <a:lvl8pPr marL="3809573" indent="0">
              <a:buNone/>
              <a:defRPr sz="1899" b="1"/>
            </a:lvl8pPr>
            <a:lvl9pPr marL="4353797" indent="0">
              <a:buNone/>
              <a:defRPr sz="189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951288"/>
          </a:xfrm>
        </p:spPr>
        <p:txBody>
          <a:bodyPr/>
          <a:lstStyle>
            <a:lvl1pPr>
              <a:defRPr sz="2899"/>
            </a:lvl1pPr>
            <a:lvl2pPr>
              <a:defRPr sz="2399"/>
            </a:lvl2pPr>
            <a:lvl3pPr>
              <a:defRPr sz="2099"/>
            </a:lvl3pPr>
            <a:lvl4pPr>
              <a:defRPr sz="1899"/>
            </a:lvl4pPr>
            <a:lvl5pPr>
              <a:defRPr sz="1899"/>
            </a:lvl5pPr>
            <a:lvl6pPr>
              <a:defRPr sz="1899"/>
            </a:lvl6pPr>
            <a:lvl7pPr>
              <a:defRPr sz="1899"/>
            </a:lvl7pPr>
            <a:lvl8pPr>
              <a:defRPr sz="1899"/>
            </a:lvl8pPr>
            <a:lvl9pPr>
              <a:defRPr sz="18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4" cy="639762"/>
          </a:xfrm>
        </p:spPr>
        <p:txBody>
          <a:bodyPr anchor="b"/>
          <a:lstStyle>
            <a:lvl1pPr marL="0" indent="0">
              <a:buNone/>
              <a:defRPr sz="2899" b="1"/>
            </a:lvl1pPr>
            <a:lvl2pPr marL="544225" indent="0">
              <a:buNone/>
              <a:defRPr sz="2399" b="1"/>
            </a:lvl2pPr>
            <a:lvl3pPr marL="1088449" indent="0">
              <a:buNone/>
              <a:defRPr sz="2099" b="1"/>
            </a:lvl3pPr>
            <a:lvl4pPr marL="1632674" indent="0">
              <a:buNone/>
              <a:defRPr sz="1899" b="1"/>
            </a:lvl4pPr>
            <a:lvl5pPr marL="2176899" indent="0">
              <a:buNone/>
              <a:defRPr sz="1899" b="1"/>
            </a:lvl5pPr>
            <a:lvl6pPr marL="2721123" indent="0">
              <a:buNone/>
              <a:defRPr sz="1899" b="1"/>
            </a:lvl6pPr>
            <a:lvl7pPr marL="3265348" indent="0">
              <a:buNone/>
              <a:defRPr sz="1899" b="1"/>
            </a:lvl7pPr>
            <a:lvl8pPr marL="3809573" indent="0">
              <a:buNone/>
              <a:defRPr sz="1899" b="1"/>
            </a:lvl8pPr>
            <a:lvl9pPr marL="4353797" indent="0">
              <a:buNone/>
              <a:defRPr sz="189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7" y="2174876"/>
            <a:ext cx="5389034" cy="3951288"/>
          </a:xfrm>
        </p:spPr>
        <p:txBody>
          <a:bodyPr/>
          <a:lstStyle>
            <a:lvl1pPr>
              <a:defRPr sz="2899"/>
            </a:lvl1pPr>
            <a:lvl2pPr>
              <a:defRPr sz="2399"/>
            </a:lvl2pPr>
            <a:lvl3pPr>
              <a:defRPr sz="2099"/>
            </a:lvl3pPr>
            <a:lvl4pPr>
              <a:defRPr sz="1899"/>
            </a:lvl4pPr>
            <a:lvl5pPr>
              <a:defRPr sz="1899"/>
            </a:lvl5pPr>
            <a:lvl6pPr>
              <a:defRPr sz="1899"/>
            </a:lvl6pPr>
            <a:lvl7pPr>
              <a:defRPr sz="1899"/>
            </a:lvl7pPr>
            <a:lvl8pPr>
              <a:defRPr sz="1899"/>
            </a:lvl8pPr>
            <a:lvl9pPr>
              <a:defRPr sz="18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051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818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927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399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799"/>
            </a:lvl1pPr>
            <a:lvl2pPr>
              <a:defRPr sz="3299"/>
            </a:lvl2pPr>
            <a:lvl3pPr>
              <a:defRPr sz="2899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699"/>
            </a:lvl1pPr>
            <a:lvl2pPr marL="544225" indent="0">
              <a:buNone/>
              <a:defRPr sz="1400"/>
            </a:lvl2pPr>
            <a:lvl3pPr marL="1088449" indent="0">
              <a:buNone/>
              <a:defRPr sz="1200"/>
            </a:lvl3pPr>
            <a:lvl4pPr marL="1632674" indent="0">
              <a:buNone/>
              <a:defRPr sz="1100"/>
            </a:lvl4pPr>
            <a:lvl5pPr marL="2176899" indent="0">
              <a:buNone/>
              <a:defRPr sz="1100"/>
            </a:lvl5pPr>
            <a:lvl6pPr marL="2721123" indent="0">
              <a:buNone/>
              <a:defRPr sz="1100"/>
            </a:lvl6pPr>
            <a:lvl7pPr marL="3265348" indent="0">
              <a:buNone/>
              <a:defRPr sz="1100"/>
            </a:lvl7pPr>
            <a:lvl8pPr marL="3809573" indent="0">
              <a:buNone/>
              <a:defRPr sz="1100"/>
            </a:lvl8pPr>
            <a:lvl9pPr marL="435379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5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8" y="4800601"/>
            <a:ext cx="7315200" cy="566738"/>
          </a:xfrm>
        </p:spPr>
        <p:txBody>
          <a:bodyPr anchor="b"/>
          <a:lstStyle>
            <a:lvl1pPr algn="l">
              <a:defRPr sz="2399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8" y="612776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799"/>
            </a:lvl1pPr>
            <a:lvl2pPr marL="544225" indent="0">
              <a:buNone/>
              <a:defRPr sz="3299"/>
            </a:lvl2pPr>
            <a:lvl3pPr marL="1088449" indent="0">
              <a:buNone/>
              <a:defRPr sz="2899"/>
            </a:lvl3pPr>
            <a:lvl4pPr marL="1632674" indent="0">
              <a:buNone/>
              <a:defRPr sz="2399"/>
            </a:lvl4pPr>
            <a:lvl5pPr marL="2176899" indent="0">
              <a:buNone/>
              <a:defRPr sz="2399"/>
            </a:lvl5pPr>
            <a:lvl6pPr marL="2721123" indent="0">
              <a:buNone/>
              <a:defRPr sz="2399"/>
            </a:lvl6pPr>
            <a:lvl7pPr marL="3265348" indent="0">
              <a:buNone/>
              <a:defRPr sz="2399"/>
            </a:lvl7pPr>
            <a:lvl8pPr marL="3809573" indent="0">
              <a:buNone/>
              <a:defRPr sz="2399"/>
            </a:lvl8pPr>
            <a:lvl9pPr marL="4353797" indent="0">
              <a:buNone/>
              <a:defRPr sz="2399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699"/>
            </a:lvl1pPr>
            <a:lvl2pPr marL="544225" indent="0">
              <a:buNone/>
              <a:defRPr sz="1400"/>
            </a:lvl2pPr>
            <a:lvl3pPr marL="1088449" indent="0">
              <a:buNone/>
              <a:defRPr sz="1200"/>
            </a:lvl3pPr>
            <a:lvl4pPr marL="1632674" indent="0">
              <a:buNone/>
              <a:defRPr sz="1100"/>
            </a:lvl4pPr>
            <a:lvl5pPr marL="2176899" indent="0">
              <a:buNone/>
              <a:defRPr sz="1100"/>
            </a:lvl5pPr>
            <a:lvl6pPr marL="2721123" indent="0">
              <a:buNone/>
              <a:defRPr sz="1100"/>
            </a:lvl6pPr>
            <a:lvl7pPr marL="3265348" indent="0">
              <a:buNone/>
              <a:defRPr sz="1100"/>
            </a:lvl7pPr>
            <a:lvl8pPr marL="3809573" indent="0">
              <a:buNone/>
              <a:defRPr sz="1100"/>
            </a:lvl8pPr>
            <a:lvl9pPr marL="435379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80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1" y="6356350"/>
            <a:ext cx="2844800" cy="365125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921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5198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5pPr>
      <a:lvl6pPr marL="544225"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6pPr>
      <a:lvl7pPr marL="1088449"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7pPr>
      <a:lvl8pPr marL="1632674"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8pPr>
      <a:lvl9pPr marL="2176899"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9pPr>
    </p:titleStyle>
    <p:bodyStyle>
      <a:lvl1pPr marL="408169" indent="-408169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799" kern="1200">
          <a:solidFill>
            <a:schemeClr val="tx1"/>
          </a:solidFill>
          <a:latin typeface="+mn-lt"/>
          <a:ea typeface="+mn-ea"/>
          <a:cs typeface="+mn-cs"/>
        </a:defRPr>
      </a:lvl1pPr>
      <a:lvl2pPr marL="884366" indent="-340141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3299" kern="1200">
          <a:solidFill>
            <a:schemeClr val="tx1"/>
          </a:solidFill>
          <a:latin typeface="+mn-lt"/>
          <a:ea typeface="+mn-ea"/>
          <a:cs typeface="+mn-cs"/>
        </a:defRPr>
      </a:lvl2pPr>
      <a:lvl3pPr marL="1360562" indent="-27211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99" kern="1200">
          <a:solidFill>
            <a:schemeClr val="tx1"/>
          </a:solidFill>
          <a:latin typeface="+mn-lt"/>
          <a:ea typeface="+mn-ea"/>
          <a:cs typeface="+mn-cs"/>
        </a:defRPr>
      </a:lvl3pPr>
      <a:lvl4pPr marL="1904786" indent="-27211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49011" indent="-27211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2993236" indent="-272112" algn="l" defTabSz="108844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537460" indent="-272112" algn="l" defTabSz="108844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081685" indent="-272112" algn="l" defTabSz="108844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625910" indent="-272112" algn="l" defTabSz="108844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1pPr>
      <a:lvl2pPr marL="544225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2pPr>
      <a:lvl3pPr marL="1088449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3pPr>
      <a:lvl4pPr marL="1632674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4pPr>
      <a:lvl5pPr marL="2176899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5pPr>
      <a:lvl6pPr marL="2721123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6pPr>
      <a:lvl7pPr marL="3265348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7pPr>
      <a:lvl8pPr marL="3809573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8pPr>
      <a:lvl9pPr marL="4353797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706" y="3429000"/>
            <a:ext cx="7109012" cy="2952328"/>
          </a:xfrm>
          <a:prstGeom prst="rect">
            <a:avLst/>
          </a:prstGeom>
        </p:spPr>
      </p:pic>
      <p:sp>
        <p:nvSpPr>
          <p:cNvPr id="15364" name="Text Box 10"/>
          <p:cNvSpPr txBox="1">
            <a:spLocks noChangeArrowheads="1"/>
          </p:cNvSpPr>
          <p:nvPr/>
        </p:nvSpPr>
        <p:spPr bwMode="auto">
          <a:xfrm>
            <a:off x="5760000" y="5002731"/>
            <a:ext cx="574171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ЗАМЕСТИТЕЛЬ МИНИСТРА </a:t>
            </a:r>
          </a:p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СЕЛЬСКОГО ХОЗЯЙСТВА </a:t>
            </a:r>
          </a:p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РЕСПУБЛИКИ БАШКОРТОСТАН</a:t>
            </a:r>
          </a:p>
        </p:txBody>
      </p:sp>
      <p:sp>
        <p:nvSpPr>
          <p:cNvPr id="15365" name="Text Box 10"/>
          <p:cNvSpPr txBox="1">
            <a:spLocks noChangeArrowheads="1"/>
          </p:cNvSpPr>
          <p:nvPr/>
        </p:nvSpPr>
        <p:spPr bwMode="auto">
          <a:xfrm>
            <a:off x="4175787" y="3489772"/>
            <a:ext cx="768085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800" b="1" dirty="0" err="1" smtClean="0">
                <a:solidFill>
                  <a:schemeClr val="tx2"/>
                </a:solidFill>
                <a:latin typeface="Arial" charset="0"/>
              </a:rPr>
              <a:t>Иофинов</a:t>
            </a:r>
            <a:endParaRPr lang="ru-RU" sz="2800" b="1" dirty="0" smtClean="0">
              <a:solidFill>
                <a:schemeClr val="tx2"/>
              </a:solidFill>
              <a:latin typeface="Arial" charset="0"/>
            </a:endParaRPr>
          </a:p>
          <a:p>
            <a:pPr algn="ctr" eaLnBrk="1" hangingPunct="1"/>
            <a:r>
              <a:rPr lang="ru-RU" sz="2800" b="1" dirty="0" smtClean="0">
                <a:solidFill>
                  <a:schemeClr val="tx2"/>
                </a:solidFill>
                <a:latin typeface="Arial" charset="0"/>
              </a:rPr>
              <a:t>Павел </a:t>
            </a:r>
            <a:r>
              <a:rPr lang="ru-RU" sz="2800" b="1" dirty="0" err="1" smtClean="0">
                <a:solidFill>
                  <a:schemeClr val="tx2"/>
                </a:solidFill>
                <a:latin typeface="Arial" charset="0"/>
              </a:rPr>
              <a:t>Августович</a:t>
            </a:r>
            <a:endParaRPr lang="ru-RU" sz="2800" b="1" dirty="0" smtClean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93520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СЕЛЬСКОГО ХОЗЯЙСТВА </a:t>
            </a:r>
            <a:b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43934" y="1520205"/>
            <a:ext cx="1190413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Обеспеченность и готовность техники </a:t>
            </a:r>
            <a:endParaRPr lang="ru-RU" sz="2800" b="1" dirty="0" smtClean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  <a:p>
            <a:pPr algn="ctr" eaLnBrk="1" hangingPunct="1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к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весенне-полевым работам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 2021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году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сельхозтоваропроизводителей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31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Овал 24"/>
          <p:cNvSpPr/>
          <p:nvPr/>
        </p:nvSpPr>
        <p:spPr>
          <a:xfrm>
            <a:off x="5239309" y="2132856"/>
            <a:ext cx="864096" cy="23402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8016213" y="3140968"/>
            <a:ext cx="864096" cy="21602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8016213" y="2618932"/>
            <a:ext cx="864096" cy="25200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8016213" y="2140350"/>
            <a:ext cx="864096" cy="22653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6576053" y="2420888"/>
            <a:ext cx="864096" cy="21602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5231904" y="2654914"/>
            <a:ext cx="864096" cy="19802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5231904" y="2384884"/>
            <a:ext cx="864096" cy="25202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8016213" y="2366882"/>
            <a:ext cx="864096" cy="27003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576053" y="2636912"/>
            <a:ext cx="864096" cy="21602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9456373" y="2384884"/>
            <a:ext cx="864096" cy="25202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428080" y="159604"/>
            <a:ext cx="1162058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ПРИОБРЕТЕНИЕ ОСНОВНЫХ ВИДОВ </a:t>
            </a:r>
          </a:p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ТЕХНИКИ И ОБОРУДОВАНИЯ ЗА 2016-2020 ГОДЫ</a:t>
            </a:r>
            <a:r>
              <a:rPr lang="ru-RU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4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единиц</a:t>
            </a:r>
            <a:endParaRPr lang="ru-RU" sz="14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68608" y="6592268"/>
            <a:ext cx="672075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10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9452795" y="3645024"/>
            <a:ext cx="864096" cy="18002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6724133"/>
              </p:ext>
            </p:extLst>
          </p:nvPr>
        </p:nvGraphicFramePr>
        <p:xfrm>
          <a:off x="143339" y="1050877"/>
          <a:ext cx="11905322" cy="5541394"/>
        </p:xfrm>
        <a:graphic>
          <a:graphicData uri="http://schemas.openxmlformats.org/drawingml/2006/table">
            <a:tbl>
              <a:tblPr/>
              <a:tblGrid>
                <a:gridCol w="3057491"/>
                <a:gridCol w="1856333"/>
                <a:gridCol w="1201157"/>
                <a:gridCol w="1503932"/>
                <a:gridCol w="1444363"/>
                <a:gridCol w="1310353"/>
                <a:gridCol w="1531693"/>
              </a:tblGrid>
              <a:tr h="846331"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Районы </a:t>
                      </a:r>
                      <a:endParaRPr lang="ru-RU" sz="13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0000FF"/>
                          </a:solidFill>
                          <a:latin typeface="Arial"/>
                        </a:rPr>
                        <a:t>Приобретено всего на</a:t>
                      </a:r>
                      <a:r>
                        <a:rPr lang="ru-RU" sz="1200" b="1" i="0" u="none" strike="noStrike" baseline="0" dirty="0" smtClean="0">
                          <a:solidFill>
                            <a:srgbClr val="0000FF"/>
                          </a:solidFill>
                          <a:latin typeface="Arial"/>
                        </a:rPr>
                        <a:t> сумму, </a:t>
                      </a:r>
                    </a:p>
                    <a:p>
                      <a:pPr algn="ctr" rtl="0" fontAlgn="ctr"/>
                      <a:r>
                        <a:rPr lang="ru-RU" sz="1200" b="1" i="0" u="none" strike="noStrike" baseline="0" dirty="0" smtClean="0">
                          <a:solidFill>
                            <a:srgbClr val="0000FF"/>
                          </a:solidFill>
                          <a:latin typeface="Arial"/>
                        </a:rPr>
                        <a:t>тыс. руб.</a:t>
                      </a:r>
                      <a:endParaRPr lang="ru-RU" sz="1200" b="1" i="0" u="none" strike="noStrike" dirty="0">
                        <a:solidFill>
                          <a:srgbClr val="0000FF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0000FF"/>
                          </a:solidFill>
                          <a:latin typeface="Arial"/>
                        </a:rPr>
                        <a:t>Тракторы</a:t>
                      </a:r>
                      <a:endParaRPr lang="ru-RU" sz="1200" b="1" i="0" u="none" strike="noStrike" dirty="0">
                        <a:solidFill>
                          <a:srgbClr val="0000FF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0000FF"/>
                          </a:solidFill>
                          <a:latin typeface="Arial"/>
                        </a:rPr>
                        <a:t>Зерно-уборочные комбайны </a:t>
                      </a:r>
                      <a:endParaRPr lang="ru-RU" sz="1200" b="1" i="0" u="none" strike="noStrike" dirty="0">
                        <a:solidFill>
                          <a:srgbClr val="0000FF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5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00FF"/>
                          </a:solidFill>
                          <a:latin typeface="Arial"/>
                        </a:rPr>
                        <a:t>Почво-</a:t>
                      </a:r>
                      <a:r>
                        <a:rPr lang="ru-RU" sz="1200" b="1" i="0" u="none" strike="noStrike" dirty="0" err="1" smtClean="0">
                          <a:solidFill>
                            <a:srgbClr val="0000FF"/>
                          </a:solidFill>
                          <a:latin typeface="Arial"/>
                        </a:rPr>
                        <a:t>обрабаты</a:t>
                      </a:r>
                      <a:r>
                        <a:rPr lang="ru-RU" sz="1200" b="1" i="0" u="none" strike="noStrike" dirty="0" smtClean="0">
                          <a:solidFill>
                            <a:srgbClr val="0000FF"/>
                          </a:solidFill>
                          <a:latin typeface="Arial"/>
                        </a:rPr>
                        <a:t>-</a:t>
                      </a:r>
                      <a:r>
                        <a:rPr lang="ru-RU" sz="1200" b="1" i="0" u="none" strike="noStrike" dirty="0" err="1" smtClean="0">
                          <a:solidFill>
                            <a:srgbClr val="0000FF"/>
                          </a:solidFill>
                          <a:latin typeface="Arial"/>
                        </a:rPr>
                        <a:t>вающие</a:t>
                      </a:r>
                      <a:r>
                        <a:rPr lang="ru-RU" sz="1200" b="1" i="0" u="none" strike="noStrike" dirty="0" smtClean="0">
                          <a:solidFill>
                            <a:srgbClr val="0000FF"/>
                          </a:solidFill>
                          <a:latin typeface="Arial"/>
                        </a:rPr>
                        <a:t> машины</a:t>
                      </a:r>
                      <a:endParaRPr lang="ru-RU" sz="1200" b="1" i="0" u="none" strike="noStrike" dirty="0">
                        <a:solidFill>
                          <a:srgbClr val="0000FF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FF"/>
                          </a:solidFill>
                          <a:latin typeface="Arial"/>
                        </a:rPr>
                        <a:t>Посевные машины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6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00FF"/>
                          </a:solidFill>
                          <a:latin typeface="Arial"/>
                        </a:rPr>
                        <a:t>Объем закупки </a:t>
                      </a:r>
                    </a:p>
                    <a:p>
                      <a:pPr algn="ctr" rtl="0" fontAlgn="ctr">
                        <a:lnSpc>
                          <a:spcPts val="15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00FF"/>
                          </a:solidFill>
                          <a:latin typeface="Arial"/>
                        </a:rPr>
                        <a:t>на 100 га пашни, </a:t>
                      </a:r>
                    </a:p>
                    <a:p>
                      <a:pPr algn="ctr" rtl="0" fontAlgn="ctr">
                        <a:lnSpc>
                          <a:spcPts val="15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00FF"/>
                          </a:solidFill>
                          <a:latin typeface="Arial"/>
                        </a:rPr>
                        <a:t>тыс. руб.</a:t>
                      </a:r>
                      <a:endParaRPr lang="ru-RU" sz="1200" b="1" i="0" u="none" strike="noStrike" dirty="0">
                        <a:solidFill>
                          <a:srgbClr val="0000FF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</a:tr>
              <a:tr h="243494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Буздякский</a:t>
                      </a:r>
                      <a:endParaRPr kumimoji="0" lang="ru-RU" sz="15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60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930 579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37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47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55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43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1 190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</a:tr>
              <a:tr h="243494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Ермекеевский</a:t>
                      </a:r>
                      <a:endParaRPr kumimoji="0" lang="ru-RU" sz="15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60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733 301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79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29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92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37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1 075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</a:tr>
              <a:tr h="243494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kumimoji="0" lang="ru-RU" sz="15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Мелеузовский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60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1 133 022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89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92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1 047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</a:tr>
              <a:tr h="243494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kumimoji="0" lang="ru-RU" sz="15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Стерлитамакский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60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1 260 722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74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69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81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65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954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</a:tr>
              <a:tr h="243494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kumimoji="0" lang="ru-RU" sz="15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Чишминский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60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710 286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34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23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43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16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835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</a:tr>
              <a:tr h="243494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5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Давлекановский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60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815 661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46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82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37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827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</a:tr>
              <a:tr h="243494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kumimoji="0" lang="ru-RU" sz="15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Туймазинский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60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527 128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51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25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49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742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</a:tr>
              <a:tr h="243494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Федоровский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60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452 035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58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55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86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539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</a:tr>
              <a:tr h="243494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Куюргазинский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60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396 557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47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63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58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528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</a:tr>
              <a:tr h="243494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Благоварский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60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377 822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22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19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23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23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508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</a:tr>
              <a:tr h="243494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Стерлибашевский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60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278 803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43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32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29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31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384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</a:tr>
              <a:tr h="243494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Миякинский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60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300 986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18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22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21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24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339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</a:tr>
              <a:tr h="243494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Кугарчинский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60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261 019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24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62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25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333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</a:tr>
              <a:tr h="243494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Альшеевский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60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331 844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42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29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317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</a:tr>
              <a:tr h="243494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Белебеевский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60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147 756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34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23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28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257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</a:tr>
              <a:tr h="243494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Бижбулякский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60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89 362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21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19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23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23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104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</a:tr>
              <a:tr h="4661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По </a:t>
                      </a:r>
                      <a:r>
                        <a:rPr kumimoji="0" lang="ru-RU" sz="1500" b="1" i="1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предуральской</a:t>
                      </a:r>
                      <a:r>
                        <a:rPr kumimoji="0" lang="ru-RU" sz="15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степи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1" u="none" strike="noStrike" kern="12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8 746 883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1" u="none" strike="noStrike" kern="12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719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1" u="none" strike="noStrike" kern="12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527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1" u="none" strike="noStrike" kern="12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856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1" u="none" strike="noStrike" kern="12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623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683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</a:tr>
              <a:tr h="3329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По РБ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28 101 594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1 620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1 057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1 777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1 343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ts val="2400"/>
                        </a:lnSpc>
                      </a:pPr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848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687313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335360" y="159604"/>
            <a:ext cx="1162058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ПРИОБРЕТЕНИЕ ОСНОВНЫХ ВИДОВ </a:t>
            </a:r>
          </a:p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ТЕХНИКИ И ОБОРУДОВАНИЯ В 2020 ГОДУ</a:t>
            </a:r>
            <a:r>
              <a:rPr lang="ru-RU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4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единиц</a:t>
            </a:r>
            <a:endParaRPr lang="ru-RU" sz="14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68608" y="6525345"/>
            <a:ext cx="672075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11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0496259"/>
              </p:ext>
            </p:extLst>
          </p:nvPr>
        </p:nvGraphicFramePr>
        <p:xfrm>
          <a:off x="143339" y="1124744"/>
          <a:ext cx="11812601" cy="5479273"/>
        </p:xfrm>
        <a:graphic>
          <a:graphicData uri="http://schemas.openxmlformats.org/drawingml/2006/table">
            <a:tbl>
              <a:tblPr/>
              <a:tblGrid>
                <a:gridCol w="3072341"/>
                <a:gridCol w="2400267"/>
                <a:gridCol w="1632181"/>
                <a:gridCol w="1632181"/>
                <a:gridCol w="1536171"/>
                <a:gridCol w="1539460"/>
              </a:tblGrid>
              <a:tr h="629721"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Районы </a:t>
                      </a:r>
                      <a:endParaRPr lang="ru-RU" sz="13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0000FF"/>
                          </a:solidFill>
                          <a:latin typeface="Arial"/>
                        </a:rPr>
                        <a:t>Приобретено </a:t>
                      </a:r>
                    </a:p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0000FF"/>
                          </a:solidFill>
                          <a:latin typeface="Arial"/>
                        </a:rPr>
                        <a:t>всего на</a:t>
                      </a:r>
                      <a:r>
                        <a:rPr lang="ru-RU" sz="1300" b="1" i="0" u="none" strike="noStrike" baseline="0" dirty="0" smtClean="0">
                          <a:solidFill>
                            <a:srgbClr val="0000FF"/>
                          </a:solidFill>
                          <a:latin typeface="Arial"/>
                        </a:rPr>
                        <a:t> сумму, </a:t>
                      </a:r>
                    </a:p>
                    <a:p>
                      <a:pPr algn="ctr" rtl="0" fontAlgn="ctr"/>
                      <a:r>
                        <a:rPr lang="ru-RU" sz="1300" b="1" i="0" u="none" strike="noStrike" baseline="0" dirty="0" smtClean="0">
                          <a:solidFill>
                            <a:srgbClr val="0000FF"/>
                          </a:solidFill>
                          <a:latin typeface="Arial"/>
                        </a:rPr>
                        <a:t>тыс. руб.</a:t>
                      </a:r>
                      <a:endParaRPr lang="ru-RU" sz="1300" b="1" i="0" u="none" strike="noStrike" dirty="0">
                        <a:solidFill>
                          <a:srgbClr val="0000FF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0000FF"/>
                          </a:solidFill>
                          <a:latin typeface="Arial"/>
                        </a:rPr>
                        <a:t>Тракторы</a:t>
                      </a:r>
                      <a:endParaRPr lang="ru-RU" sz="1200" b="1" i="0" u="none" strike="noStrike" dirty="0">
                        <a:solidFill>
                          <a:srgbClr val="0000FF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Выполнение соглашения,</a:t>
                      </a:r>
                    </a:p>
                    <a:p>
                      <a:pPr algn="ctr"/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%</a:t>
                      </a:r>
                      <a:endParaRPr lang="ru-RU" sz="13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0000FF"/>
                          </a:solidFill>
                          <a:latin typeface="Arial"/>
                        </a:rPr>
                        <a:t>Зерно-уборочные комбайны</a:t>
                      </a:r>
                      <a:endParaRPr lang="ru-RU" sz="1200" b="1" i="0" u="none" strike="noStrike" dirty="0">
                        <a:solidFill>
                          <a:srgbClr val="0000FF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i="0" u="none" strike="noStrike" dirty="0" smtClean="0">
                          <a:solidFill>
                            <a:srgbClr val="0000FF"/>
                          </a:solidFill>
                          <a:latin typeface="Arial"/>
                        </a:rPr>
                        <a:t>Выполнение соглашения, 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42200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5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Мелеузовский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571 982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38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2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Ермекеевский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531 401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200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5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Буздякский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371</a:t>
                      </a:r>
                      <a:r>
                        <a:rPr lang="ru-RU" sz="1500" b="1" i="0" u="none" strike="noStrike" kern="1200" baseline="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682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200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5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Куюргазинский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361 276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2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Давлекановский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337 544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2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Белебеевский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317 852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2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Чишминский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310 308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60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2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Стерлитамакский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279 941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42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9B9"/>
                    </a:solidFill>
                  </a:tcPr>
                </a:tc>
              </a:tr>
              <a:tr h="2422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Федоровский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245 596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2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Туймазинский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225 574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16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89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200">
                <a:tc>
                  <a:txBody>
                    <a:bodyPr/>
                    <a:lstStyle/>
                    <a:p>
                      <a:r>
                        <a:rPr lang="ru-RU" sz="15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Альшеевский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204 526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11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92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7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2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Стерлибашевский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179 554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13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76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83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200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5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Благоварский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174 429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28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9B9"/>
                    </a:solidFill>
                  </a:tcPr>
                </a:tc>
              </a:tr>
              <a:tr h="242200">
                <a:tc>
                  <a:txBody>
                    <a:bodyPr/>
                    <a:lstStyle/>
                    <a:p>
                      <a:r>
                        <a:rPr lang="ru-RU" sz="15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Кугарчинский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146 030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14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93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7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2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Миякинский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105 335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18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6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67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2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Бижбулякский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50 974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91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6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4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По </a:t>
                      </a:r>
                      <a:r>
                        <a:rPr kumimoji="0" lang="ru-RU" sz="1500" b="1" i="1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предуральской</a:t>
                      </a:r>
                      <a:r>
                        <a:rPr kumimoji="0" lang="ru-RU" sz="15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степи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1" u="none" strike="noStrike" kern="12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4 414 </a:t>
                      </a:r>
                      <a:r>
                        <a:rPr lang="ru-RU" sz="20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004</a:t>
                      </a:r>
                    </a:p>
                    <a:p>
                      <a:pPr algn="ctr" fontAlgn="b"/>
                      <a:r>
                        <a:rPr lang="ru-RU" sz="20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(44%)</a:t>
                      </a:r>
                      <a:endParaRPr lang="ru-RU" sz="20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0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239</a:t>
                      </a:r>
                      <a:endParaRPr lang="ru-RU" sz="20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92</a:t>
                      </a:r>
                      <a:endParaRPr lang="ru-RU" sz="20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0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135</a:t>
                      </a:r>
                      <a:endParaRPr lang="ru-RU" sz="20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0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109</a:t>
                      </a:r>
                      <a:endParaRPr lang="ru-RU" sz="20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</a:tr>
              <a:tr h="3552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По РБ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10 051 277</a:t>
                      </a:r>
                      <a:endParaRPr lang="ru-RU" sz="20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494</a:t>
                      </a:r>
                      <a:endParaRPr lang="ru-RU" sz="22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82</a:t>
                      </a:r>
                      <a:endParaRPr lang="ru-RU" sz="22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260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108</a:t>
                      </a:r>
                      <a:endParaRPr lang="ru-RU" sz="22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241261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>
            <a:off x="4175787" y="1196752"/>
            <a:ext cx="0" cy="5543332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Таблица 13"/>
          <p:cNvGraphicFramePr>
            <a:graphicFrameLocks noGrp="1"/>
          </p:cNvGraphicFramePr>
          <p:nvPr>
            <p:extLst/>
          </p:nvPr>
        </p:nvGraphicFramePr>
        <p:xfrm>
          <a:off x="4623613" y="1762403"/>
          <a:ext cx="1472387" cy="5790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72387"/>
              </a:tblGrid>
              <a:tr h="579099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6" marR="91416" marT="45709" marB="4570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2787443"/>
              </p:ext>
            </p:extLst>
          </p:nvPr>
        </p:nvGraphicFramePr>
        <p:xfrm>
          <a:off x="319563" y="1484780"/>
          <a:ext cx="3760213" cy="51125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6064"/>
                <a:gridCol w="1344149"/>
              </a:tblGrid>
              <a:tr h="492796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ООО </a:t>
                      </a:r>
                      <a:r>
                        <a:rPr lang="ru-RU" sz="1400" b="1" i="0" u="none" strike="noStrike" kern="1200" dirty="0" err="1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Башкирагроинвест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269 091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25177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err="1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Стерлитамакский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215 902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25177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err="1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Белебеевский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210 427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25177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err="1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Буздякский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182 744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25177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err="1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Ермекеевский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161 636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25177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err="1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Благоварский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158 808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25177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err="1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Альшеевский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137 643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25177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err="1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Миякинский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123</a:t>
                      </a:r>
                      <a:r>
                        <a:rPr lang="ru-RU" sz="1400" b="1" i="0" u="none" strike="noStrike" kern="1200" baseline="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 348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25177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МТС Центральная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110 730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25177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err="1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Давлекановский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81 962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39549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5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ПО РБ</a:t>
                      </a:r>
                      <a:endParaRPr lang="ru-RU" sz="15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5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4 572 541</a:t>
                      </a:r>
                      <a:endParaRPr lang="ru-RU" sz="15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177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err="1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Кугарчинский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77 615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177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Федоровский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76 739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177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err="1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Чишминский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69 619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177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err="1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Стерлибашевский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65 547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177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err="1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Бижбулякский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60 412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177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err="1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Мелеузовский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49 610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177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err="1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Туймазинский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34 725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177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err="1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Куюргазинский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32 708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68608" y="6520260"/>
            <a:ext cx="672075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12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одержимое 2"/>
          <p:cNvSpPr txBox="1">
            <a:spLocks/>
          </p:cNvSpPr>
          <p:nvPr/>
        </p:nvSpPr>
        <p:spPr bwMode="auto">
          <a:xfrm>
            <a:off x="-203849" y="980729"/>
            <a:ext cx="4865753" cy="400097"/>
          </a:xfrm>
          <a:prstGeom prst="rect">
            <a:avLst/>
          </a:prstGeom>
          <a:extLst/>
        </p:spPr>
        <p:txBody>
          <a:bodyPr wrap="square" lIns="91428" tIns="45714" rIns="91428" bIns="45714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lnSpc>
                <a:spcPts val="2381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600" i="1" dirty="0" smtClean="0">
                <a:solidFill>
                  <a:srgbClr val="1F497D"/>
                </a:solidFill>
              </a:rPr>
              <a:t>Рейтинг по заявкам</a:t>
            </a:r>
            <a:endParaRPr lang="ru-RU" sz="1100" i="1" dirty="0" smtClean="0">
              <a:solidFill>
                <a:srgbClr val="1F497D"/>
              </a:solidFill>
            </a:endParaRP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48683" y="260648"/>
            <a:ext cx="1219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rgbClr val="1F497D"/>
                </a:solidFill>
                <a:latin typeface="Arial" charset="0"/>
              </a:rPr>
              <a:t>РЕАЛИЗАЦИЯ ЛЬГОТНЫХ ПРОГРАММ АО «РОСАГРОЛИЗИНГ» В 2020-2021 ГГ.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0512491" y="620688"/>
            <a:ext cx="1316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тыс. </a:t>
            </a:r>
            <a:r>
              <a:rPr lang="ru-RU" sz="1800" b="1" i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руб.</a:t>
            </a:r>
            <a:endParaRPr lang="ru-RU" sz="18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360491" y="1008312"/>
            <a:ext cx="556861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Рейтинг </a:t>
            </a:r>
            <a:r>
              <a:rPr lang="ru-RU" sz="1600" b="1" i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 заключенным договорам</a:t>
            </a:r>
            <a:endParaRPr lang="ru-RU" sz="1600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5668971" y="1245168"/>
            <a:ext cx="957570" cy="3116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25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2020 год</a:t>
            </a:r>
            <a:endParaRPr lang="ru-RU" sz="1425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9640471" y="1245168"/>
            <a:ext cx="957570" cy="3116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25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2021 год</a:t>
            </a:r>
            <a:endParaRPr lang="ru-RU" sz="1425" b="1" dirty="0"/>
          </a:p>
        </p:txBody>
      </p:sp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4387311"/>
              </p:ext>
            </p:extLst>
          </p:nvPr>
        </p:nvGraphicFramePr>
        <p:xfrm>
          <a:off x="4271797" y="1484785"/>
          <a:ext cx="3744416" cy="52119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7393"/>
                <a:gridCol w="1387023"/>
              </a:tblGrid>
              <a:tr h="518321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ООО </a:t>
                      </a:r>
                      <a:r>
                        <a:rPr lang="ru-RU" sz="1400" b="1" i="0" u="none" strike="noStrike" kern="1200" dirty="0" err="1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Башкирагроинвест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269 091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273767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err="1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Благоварский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154 330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err="1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Буздякский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134 486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264819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err="1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Белебеевский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122 571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264819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МТС Центральная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110 730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264819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err="1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Стерлитамакский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98 261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264819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err="1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Альшеевский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46 232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264819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err="1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Стерлибашевский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41 535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32089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err="1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Ермекеевский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35 439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57137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5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ПО РБ</a:t>
                      </a:r>
                      <a:endParaRPr lang="ru-RU" sz="15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5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 2 109 678</a:t>
                      </a:r>
                      <a:endParaRPr lang="ru-RU" sz="15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4819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Федоровский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34 759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64819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err="1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Миякинский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32 926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64819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err="1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Бижбулякский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29 768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64819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err="1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Мелеузовский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28</a:t>
                      </a:r>
                      <a:r>
                        <a:rPr lang="ru-RU" sz="1400" b="1" i="0" u="none" strike="noStrike" kern="1200" baseline="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 835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64819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err="1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Туймазинский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25 377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64819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err="1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Куюргазинский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24 984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64819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err="1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Кугарчинский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18 981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64819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err="1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Давлекановский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18 495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6" name="Таблица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6441723"/>
              </p:ext>
            </p:extLst>
          </p:nvPr>
        </p:nvGraphicFramePr>
        <p:xfrm>
          <a:off x="8139389" y="1521706"/>
          <a:ext cx="3887868" cy="50215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7708"/>
                <a:gridCol w="1440160"/>
              </a:tblGrid>
              <a:tr h="474001">
                <a:tc>
                  <a:txBody>
                    <a:bodyPr/>
                    <a:lstStyle/>
                    <a:p>
                      <a:pPr marL="0" marR="0" indent="0" algn="ctr" defTabSz="108870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ООО </a:t>
                      </a:r>
                      <a:r>
                        <a:rPr lang="ru-RU" sz="1400" b="1" i="0" u="none" strike="noStrike" kern="1200" dirty="0" err="1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Башкирагроинвест</a:t>
                      </a:r>
                      <a:endParaRPr lang="ru-RU" sz="1400" b="1" i="0" u="none" strike="noStrike" kern="1200" dirty="0" smtClean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212 415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28029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err="1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Буздякский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141 751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28029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err="1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Давлекановский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33 575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28029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err="1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Кугарчинский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20 669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28029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err="1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Туймазинский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19 740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28029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err="1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Стерлитамакский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13 645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28029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err="1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Альшеевский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6 945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28029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err="1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Стерлибашевский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6 667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28029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err="1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Ермекеевский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4 924</a:t>
                      </a:r>
                      <a:endParaRPr lang="ru-RU" sz="14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43037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ПО РБ</a:t>
                      </a:r>
                      <a:endParaRPr lang="ru-RU" sz="16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6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730</a:t>
                      </a:r>
                      <a:r>
                        <a:rPr lang="ru-RU" sz="1600" b="1" i="1" u="none" strike="noStrike" kern="1200" baseline="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 648</a:t>
                      </a:r>
                      <a:endParaRPr lang="ru-RU" sz="16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8029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err="1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Бижбулякский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4 641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8029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Федоровский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2 428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8029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err="1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Куюргазинский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2 277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8029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err="1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Миякинский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556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8029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err="1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Белебеевский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8029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err="1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Благоварский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8029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err="1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Мелеузовский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  <a:endParaRPr lang="ru-RU" sz="14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7" name="Прямоугольник 26"/>
          <p:cNvSpPr/>
          <p:nvPr/>
        </p:nvSpPr>
        <p:spPr>
          <a:xfrm>
            <a:off x="1487488" y="1247434"/>
            <a:ext cx="957570" cy="3116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25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2020 год</a:t>
            </a:r>
            <a:endParaRPr lang="ru-RU" sz="1425" b="1" dirty="0"/>
          </a:p>
        </p:txBody>
      </p:sp>
    </p:spTree>
    <p:extLst>
      <p:ext uri="{BB962C8B-B14F-4D97-AF65-F5344CB8AC3E}">
        <p14:creationId xmlns:p14="http://schemas.microsoft.com/office/powerpoint/2010/main" val="301317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143339" y="332656"/>
            <a:ext cx="1204866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УСЛОВИЯ ПОСТАВКИ ТЕХНИКИ АО «РОСАГРОЛИЗИНГ» В 2021 ГОДУ</a:t>
            </a:r>
            <a:endParaRPr lang="ru-RU" b="1" dirty="0">
              <a:solidFill>
                <a:srgbClr val="4F81B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760630" y="6624736"/>
            <a:ext cx="527381" cy="332656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13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5631862"/>
              </p:ext>
            </p:extLst>
          </p:nvPr>
        </p:nvGraphicFramePr>
        <p:xfrm>
          <a:off x="143339" y="960496"/>
          <a:ext cx="11905323" cy="981623"/>
        </p:xfrm>
        <a:graphic>
          <a:graphicData uri="http://schemas.openxmlformats.org/drawingml/2006/table">
            <a:tbl>
              <a:tblPr/>
              <a:tblGrid>
                <a:gridCol w="4992555"/>
                <a:gridCol w="6912768"/>
              </a:tblGrid>
              <a:tr h="8160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800" b="1" kern="1200" dirty="0" smtClean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ПРОГРАММА «УНИВЕРСАЛЬНЫЙ ЛИЗИНГ»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Ставка удорожания  - от 3%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Скидка по программе 1432 – 10%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Срок - до 7 лет, Аванс - от 0 %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Гарантийное обеспечение не требуется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143339" y="2708920"/>
            <a:ext cx="1204866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ПЛАНОВЫЕ ПЛАТЕЖИ В 1 КВАРТАЛЕ 2021 ГОДА</a:t>
            </a:r>
            <a:endParaRPr lang="ru-RU" b="1" dirty="0">
              <a:solidFill>
                <a:srgbClr val="4F81B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4548543"/>
              </p:ext>
            </p:extLst>
          </p:nvPr>
        </p:nvGraphicFramePr>
        <p:xfrm>
          <a:off x="143339" y="3068960"/>
          <a:ext cx="11905323" cy="3645408"/>
        </p:xfrm>
        <a:graphic>
          <a:graphicData uri="http://schemas.openxmlformats.org/drawingml/2006/table">
            <a:tbl>
              <a:tblPr/>
              <a:tblGrid>
                <a:gridCol w="2592288"/>
                <a:gridCol w="9313035"/>
              </a:tblGrid>
              <a:tr h="297911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i="0" u="none" strike="noStrike" kern="1200" dirty="0" err="1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Альшеевский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60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КФХ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Гаитов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– </a:t>
                      </a:r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191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тыс. руб., КФХ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Гумеров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- </a:t>
                      </a:r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22</a:t>
                      </a:r>
                      <a:r>
                        <a:rPr lang="ru-RU" sz="1400" b="1" i="0" u="none" strike="noStrike" kern="1200" baseline="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тыс. руб.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ООО Заря – </a:t>
                      </a:r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63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тыс. руб., СПК Заря – </a:t>
                      </a:r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49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тыс. руб., СПОК Исток – </a:t>
                      </a:r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31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тыс. руб.</a:t>
                      </a:r>
                      <a:endParaRPr lang="ru-RU" sz="14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377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Белебеевский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60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КФХ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Галиуллина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– </a:t>
                      </a:r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55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тыс. руб.</a:t>
                      </a:r>
                      <a:endParaRPr lang="ru-RU" sz="14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377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Бижбулякский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60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КФХ Михайлов – </a:t>
                      </a:r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33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тыс. руб.</a:t>
                      </a:r>
                      <a:endParaRPr lang="ru-RU" sz="14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377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Благоварский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60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ООО БМК – </a:t>
                      </a:r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4 359 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тыс. руб., ООО ППЗ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Благоварский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– </a:t>
                      </a:r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623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тыс. руб.</a:t>
                      </a:r>
                      <a:endParaRPr lang="ru-RU" sz="14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911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Кугарчинский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60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ООО А/ф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Иртюбяк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– </a:t>
                      </a:r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232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тыс. руб., СПК Октябрь – </a:t>
                      </a:r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60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тыс. руб.,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ООО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Тавака</a:t>
                      </a:r>
                      <a:r>
                        <a:rPr lang="ru-RU" sz="1400" b="1" i="0" u="none" strike="noStrike" kern="1200" baseline="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н</a:t>
                      </a:r>
                      <a:r>
                        <a:rPr lang="ru-RU" sz="1400" b="1" i="0" u="none" strike="noStrike" kern="1200" baseline="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– </a:t>
                      </a:r>
                      <a:r>
                        <a:rPr lang="ru-RU" sz="1600" b="1" i="0" u="none" strike="noStrike" kern="1200" baseline="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91</a:t>
                      </a:r>
                      <a:r>
                        <a:rPr lang="ru-RU" sz="1400" b="1" i="0" u="none" strike="noStrike" kern="1200" baseline="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тыс. руб.</a:t>
                      </a:r>
                      <a:endParaRPr lang="ru-RU" sz="14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377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Мелеузовский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60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КФХ Буров – </a:t>
                      </a:r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32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тыс. руб., ООО СП Трудовик – </a:t>
                      </a:r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126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тыс. руб.</a:t>
                      </a:r>
                      <a:endParaRPr lang="ru-RU" sz="14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377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Миякинский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60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СПК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Ильсегул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– </a:t>
                      </a:r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119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тыс. руб.</a:t>
                      </a:r>
                      <a:endParaRPr lang="ru-RU" sz="14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377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Стерлибашевский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60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ООО Альянс – </a:t>
                      </a:r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32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тыс. руб.</a:t>
                      </a:r>
                      <a:endParaRPr lang="ru-RU" sz="14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377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Стерлитамакский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60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ООО СХП Фрунзе – </a:t>
                      </a:r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130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тыс. руб.</a:t>
                      </a:r>
                      <a:endParaRPr lang="ru-RU" sz="14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377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Федоровский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60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ООО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Азат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– </a:t>
                      </a:r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137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тыс. руб., ООО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Линар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– </a:t>
                      </a:r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85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тыс. руб.</a:t>
                      </a:r>
                      <a:endParaRPr lang="ru-RU" sz="14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377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Чишминский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60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ООО Агро-Альянс – </a:t>
                      </a:r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161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тыс. руб., ООО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Башкирагроинвест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– </a:t>
                      </a:r>
                      <a:r>
                        <a:rPr lang="ru-RU" sz="16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5 827 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тыс. руб.</a:t>
                      </a:r>
                      <a:endParaRPr lang="ru-RU" sz="14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43339" y="1949932"/>
            <a:ext cx="11905323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>
              <a:tabLst>
                <a:tab pos="447675" algn="l"/>
                <a:tab pos="896938" algn="l"/>
                <a:tab pos="1346200" algn="l"/>
                <a:tab pos="1797050" algn="l"/>
                <a:tab pos="2244725" algn="l"/>
                <a:tab pos="2695575" algn="l"/>
                <a:tab pos="3143250" algn="l"/>
                <a:tab pos="3594100" algn="l"/>
                <a:tab pos="4041775" algn="l"/>
                <a:tab pos="4492625" algn="l"/>
                <a:tab pos="4940300" algn="l"/>
                <a:tab pos="5391150" algn="l"/>
                <a:tab pos="5838825" algn="l"/>
                <a:tab pos="6289675" algn="l"/>
                <a:tab pos="6737350" algn="l"/>
                <a:tab pos="7188200" algn="l"/>
                <a:tab pos="7635875" algn="l"/>
                <a:tab pos="8086725" algn="l"/>
                <a:tab pos="8534400" algn="l"/>
                <a:tab pos="8985250" algn="l"/>
              </a:tabLst>
              <a:defRPr/>
            </a:pPr>
            <a:r>
              <a:rPr lang="ru-RU" sz="2400" b="1" u="sng" dirty="0" smtClean="0">
                <a:solidFill>
                  <a:srgbClr val="0070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Необходимость выполнения условий договора, в </a:t>
            </a:r>
            <a:r>
              <a:rPr lang="ru-RU" sz="2400" b="1" u="sng" dirty="0" err="1" smtClean="0">
                <a:solidFill>
                  <a:srgbClr val="0070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т.ч</a:t>
            </a:r>
            <a:r>
              <a:rPr lang="ru-RU" sz="2400" b="1" u="sng" dirty="0" smtClean="0">
                <a:solidFill>
                  <a:srgbClr val="0070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., требований общих условий лизинга</a:t>
            </a:r>
            <a:endParaRPr lang="ru-RU" sz="2400" b="1" dirty="0">
              <a:solidFill>
                <a:srgbClr val="007033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68312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4239518"/>
              </p:ext>
            </p:extLst>
          </p:nvPr>
        </p:nvGraphicFramePr>
        <p:xfrm>
          <a:off x="4623613" y="1630580"/>
          <a:ext cx="1472387" cy="5790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72387"/>
              </a:tblGrid>
              <a:tr h="579099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6" marR="91416" marT="45709" marB="4570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1588000"/>
              </p:ext>
            </p:extLst>
          </p:nvPr>
        </p:nvGraphicFramePr>
        <p:xfrm>
          <a:off x="143338" y="1640993"/>
          <a:ext cx="3952234" cy="41044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2341"/>
                <a:gridCol w="879893"/>
              </a:tblGrid>
              <a:tr h="388296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err="1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Куюргазинский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+21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88296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err="1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Бижбулякский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+13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88296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err="1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Ермекеевский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+13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88296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err="1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Белебеевский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+11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420913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err="1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Туймазинский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+10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47373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0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По зоне</a:t>
                      </a:r>
                      <a:endParaRPr lang="ru-RU" sz="20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+67</a:t>
                      </a:r>
                      <a:endParaRPr lang="ru-RU" sz="18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7373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0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ПО РБ</a:t>
                      </a:r>
                      <a:endParaRPr lang="ru-RU" sz="20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+209</a:t>
                      </a:r>
                      <a:endParaRPr lang="ru-RU" sz="18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06293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err="1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Кугарчинский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-6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88296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err="1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Чишминский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-7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88296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err="1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Миякинский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-18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68608" y="6520260"/>
            <a:ext cx="672075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14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48683" y="260648"/>
            <a:ext cx="1219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rgbClr val="1F497D"/>
                </a:solidFill>
                <a:latin typeface="Arial" charset="0"/>
              </a:rPr>
              <a:t>ИЗМЕНЕНИЕ ПАРКА ТЕХНИКИ ПО СОСТОЯНИЮ НА 1.03.2020 Г. И 1.03.2021 Г.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0676576" y="620688"/>
            <a:ext cx="1029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единиц</a:t>
            </a:r>
            <a:endParaRPr lang="ru-RU" sz="1800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4380097" y="1156682"/>
            <a:ext cx="24000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Посевные машины</a:t>
            </a:r>
            <a:endParaRPr lang="ru-RU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9009768" y="980728"/>
            <a:ext cx="22268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Зерноуборочные </a:t>
            </a:r>
          </a:p>
          <a:p>
            <a:pPr algn="ctr"/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комбайны</a:t>
            </a:r>
            <a:endParaRPr lang="ru-RU" b="1" dirty="0"/>
          </a:p>
        </p:txBody>
      </p:sp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0400025"/>
              </p:ext>
            </p:extLst>
          </p:nvPr>
        </p:nvGraphicFramePr>
        <p:xfrm>
          <a:off x="4363417" y="1640992"/>
          <a:ext cx="3652796" cy="3384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8701"/>
                <a:gridCol w="864095"/>
              </a:tblGrid>
              <a:tr h="405689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err="1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Бижбулякский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+19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405689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err="1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Буздякский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+17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405689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err="1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Ермекеевский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+12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405689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err="1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Куюргазинский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+10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405689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err="1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Давлекановский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+9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453797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0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По зоне</a:t>
                      </a:r>
                      <a:endParaRPr lang="ru-RU" sz="20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+51</a:t>
                      </a:r>
                      <a:endParaRPr lang="ru-RU" sz="18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96449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0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ПО РБ</a:t>
                      </a:r>
                      <a:endParaRPr lang="ru-RU" sz="20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+109</a:t>
                      </a:r>
                      <a:endParaRPr lang="ru-RU" sz="18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05689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err="1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Кугарчинский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-21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7" name="Прямоугольник 26"/>
          <p:cNvSpPr/>
          <p:nvPr/>
        </p:nvSpPr>
        <p:spPr>
          <a:xfrm>
            <a:off x="1295468" y="1156682"/>
            <a:ext cx="13877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Тракторы</a:t>
            </a:r>
            <a:endParaRPr lang="ru-RU" b="1" dirty="0"/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3332445"/>
              </p:ext>
            </p:extLst>
          </p:nvPr>
        </p:nvGraphicFramePr>
        <p:xfrm>
          <a:off x="8250291" y="1628800"/>
          <a:ext cx="3652796" cy="2964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8701"/>
                <a:gridCol w="864095"/>
              </a:tblGrid>
              <a:tr h="403759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err="1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Благоварский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+18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403759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err="1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Чишминский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+14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403759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err="1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Ермекеевский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+8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403759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err="1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Куюргазинский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+8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403759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err="1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Кугарчинский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+6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45163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0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По зоне</a:t>
                      </a:r>
                      <a:endParaRPr lang="ru-RU" sz="20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+90</a:t>
                      </a:r>
                      <a:endParaRPr lang="ru-RU" sz="18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35992" marB="359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94087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0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ПО РБ</a:t>
                      </a:r>
                      <a:endParaRPr lang="ru-RU" sz="20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+213</a:t>
                      </a:r>
                      <a:endParaRPr lang="ru-RU" sz="18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35992" marB="359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001744"/>
              </p:ext>
            </p:extLst>
          </p:nvPr>
        </p:nvGraphicFramePr>
        <p:xfrm>
          <a:off x="143339" y="5817457"/>
          <a:ext cx="3936437" cy="914400"/>
        </p:xfrm>
        <a:graphic>
          <a:graphicData uri="http://schemas.openxmlformats.org/drawingml/2006/table">
            <a:tbl>
              <a:tblPr/>
              <a:tblGrid>
                <a:gridCol w="2066629"/>
                <a:gridCol w="1869808"/>
              </a:tblGrid>
              <a:tr h="216024"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2010 год</a:t>
                      </a:r>
                      <a:endParaRPr kumimoji="0" lang="ru-RU" sz="20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19 155</a:t>
                      </a:r>
                      <a:endParaRPr kumimoji="0" lang="ru-RU" sz="20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2020 год</a:t>
                      </a:r>
                      <a:endParaRPr kumimoji="0" lang="ru-RU" sz="20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14 431</a:t>
                      </a:r>
                      <a:endParaRPr kumimoji="0" lang="ru-RU" sz="20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2021 год</a:t>
                      </a:r>
                      <a:endParaRPr kumimoji="0" lang="ru-RU" sz="20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14 640</a:t>
                      </a:r>
                      <a:endParaRPr kumimoji="0" lang="ru-RU" sz="20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7648858"/>
              </p:ext>
            </p:extLst>
          </p:nvPr>
        </p:nvGraphicFramePr>
        <p:xfrm>
          <a:off x="4379203" y="5178896"/>
          <a:ext cx="3637011" cy="914400"/>
        </p:xfrm>
        <a:graphic>
          <a:graphicData uri="http://schemas.openxmlformats.org/drawingml/2006/table">
            <a:tbl>
              <a:tblPr/>
              <a:tblGrid>
                <a:gridCol w="1909431"/>
                <a:gridCol w="1727580"/>
              </a:tblGrid>
              <a:tr h="259262"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2010 год</a:t>
                      </a:r>
                      <a:endParaRPr kumimoji="0" lang="ru-RU" sz="20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10 530</a:t>
                      </a:r>
                      <a:endParaRPr kumimoji="0" lang="ru-RU" sz="20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9262"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2020 год</a:t>
                      </a:r>
                      <a:endParaRPr kumimoji="0" lang="ru-RU" sz="20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8 923</a:t>
                      </a:r>
                      <a:endParaRPr kumimoji="0" lang="ru-RU" sz="20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9262"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2021 год</a:t>
                      </a:r>
                      <a:endParaRPr kumimoji="0" lang="ru-RU" sz="20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9 032</a:t>
                      </a:r>
                      <a:endParaRPr kumimoji="0" lang="ru-RU" sz="20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8890074"/>
              </p:ext>
            </p:extLst>
          </p:nvPr>
        </p:nvGraphicFramePr>
        <p:xfrm>
          <a:off x="8304246" y="4725144"/>
          <a:ext cx="3648404" cy="914400"/>
        </p:xfrm>
        <a:graphic>
          <a:graphicData uri="http://schemas.openxmlformats.org/drawingml/2006/table">
            <a:tbl>
              <a:tblPr/>
              <a:tblGrid>
                <a:gridCol w="1915411"/>
                <a:gridCol w="1732993"/>
              </a:tblGrid>
              <a:tr h="259262"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2010 год</a:t>
                      </a:r>
                      <a:endParaRPr kumimoji="0" lang="ru-RU" sz="20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4 224</a:t>
                      </a:r>
                      <a:endParaRPr kumimoji="0" lang="ru-RU" sz="20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9262"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2020 год</a:t>
                      </a:r>
                      <a:endParaRPr kumimoji="0" lang="ru-RU" sz="20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3 651</a:t>
                      </a:r>
                      <a:endParaRPr kumimoji="0" lang="ru-RU" sz="20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9262"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2021 год</a:t>
                      </a:r>
                      <a:endParaRPr kumimoji="0" lang="ru-RU" sz="20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3 864</a:t>
                      </a:r>
                      <a:endParaRPr kumimoji="0" lang="ru-RU" sz="20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160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5884" y="116632"/>
            <a:ext cx="1219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СОГЛАШЕНИЯ О ПРЕДОСТАВЛЕНИИ ДОПОЛНИТЕЛЬНЫХ СКИДОК </a:t>
            </a:r>
          </a:p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ДЛЯ СЕЛЬХОЗТОВАРОПРОИЗВОДИТЕЛЕЙ РЕСПУБЛИКИ НА 2021 ГОД</a:t>
            </a:r>
          </a:p>
        </p:txBody>
      </p:sp>
      <p:sp>
        <p:nvSpPr>
          <p:cNvPr id="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4619" y="6597352"/>
            <a:ext cx="527381" cy="332656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15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205038"/>
              </p:ext>
            </p:extLst>
          </p:nvPr>
        </p:nvGraphicFramePr>
        <p:xfrm>
          <a:off x="143339" y="1094884"/>
          <a:ext cx="11905323" cy="5361908"/>
        </p:xfrm>
        <a:graphic>
          <a:graphicData uri="http://schemas.openxmlformats.org/drawingml/2006/table">
            <a:tbl>
              <a:tblPr/>
              <a:tblGrid>
                <a:gridCol w="4320480"/>
                <a:gridCol w="5842599"/>
                <a:gridCol w="1742244"/>
              </a:tblGrid>
              <a:tr h="4262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Предприятия-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изготовители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Виды техники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Размер скидки, %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38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ООО КЗ «Ростсельмаш»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ТРАКТОРЫ,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ЗЕРНО-, КОРМОУБОРОЧНЫЕ КОМБАЙНЫ,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САМОХОДНЫЕ КОСИЛКИ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8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АО «Петербургский тракторный завод»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ТРАКТОРЫ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+ запасные части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8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ООО «Пегас-</a:t>
                      </a:r>
                      <a:r>
                        <a:rPr kumimoji="0" lang="ru-RU" sz="2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агро</a:t>
                      </a: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»,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г. Самара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САМОХОДНЫЕ ОПРЫСКИВАТЕЛИ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СЕМЕЙСТВА «ТУМАН»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938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ОАО «</a:t>
                      </a:r>
                      <a:r>
                        <a:rPr kumimoji="0" lang="ru-RU" sz="2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Гомсельмаш</a:t>
                      </a: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», </a:t>
                      </a:r>
                      <a:r>
                        <a:rPr kumimoji="0" lang="ru-RU" sz="2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Респ</a:t>
                      </a: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. Беларусь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ЗЕРНОУБОРОЧНЫЕ КОМБАЙНЫ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+ запасные части;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ЗЕРНОУБОРОЧНЫЕ КОМБАЙНЫ НА ГАЗОМОТОРНОМ ТОПЛИВЕ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3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</a:t>
                      </a:r>
                      <a:r>
                        <a:rPr kumimoji="0" lang="en-US" sz="3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0</a:t>
                      </a:r>
                      <a:endParaRPr kumimoji="0" lang="ru-RU" sz="3200" b="1" i="1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3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</a:t>
                      </a:r>
                      <a:r>
                        <a:rPr kumimoji="0" lang="en-US" sz="3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</a:t>
                      </a:r>
                      <a:endParaRPr kumimoji="0" lang="ru-RU" sz="3200" b="1" i="1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718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АО «Кузембетьевский РМЗ», </a:t>
                      </a:r>
                      <a:r>
                        <a:rPr kumimoji="0" lang="ru-RU" sz="2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Респ</a:t>
                      </a: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. Татарстан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ЗЕРНООЧИСТИТЕЛЬНОЕ И ЗЕРНОСУШИЛЬНОЕ ОБОРУДОВАНИЕ 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7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730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ООО «</a:t>
                      </a:r>
                      <a:r>
                        <a:rPr kumimoji="0" lang="ru-RU" sz="20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Агроцентр</a:t>
                      </a: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», </a:t>
                      </a:r>
                      <a:endParaRPr kumimoji="0" lang="en-US" sz="20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г. Барнаул</a:t>
                      </a:r>
                      <a:endParaRPr kumimoji="0" lang="ru-RU" sz="20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ПОСЕВНЫЕ КОМПЛЕКСЫ </a:t>
                      </a:r>
                      <a:endParaRPr kumimoji="0" lang="en-US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КПК </a:t>
                      </a:r>
                      <a:r>
                        <a:rPr kumimoji="0" 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FEAT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en-US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7</a:t>
                      </a:r>
                      <a:endParaRPr kumimoji="0" lang="ru-RU" sz="3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718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ООО «</a:t>
                      </a:r>
                      <a:r>
                        <a:rPr kumimoji="0" lang="ru-RU" sz="20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Воронежсельмаш</a:t>
                      </a: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»</a:t>
                      </a:r>
                      <a:endParaRPr kumimoji="0" lang="ru-RU" sz="20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ЗЕРНООЧИСТИТЕЛЬНОЕ И ЗЕРНОСУШИЛЬНОЕ ОБОРУДОВАНИЕ 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</a:t>
                      </a:r>
                      <a:endParaRPr kumimoji="0" lang="ru-RU" sz="3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226630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29208" y="188640"/>
            <a:ext cx="1219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СОГЛАШЕНИЯ О ПРЕДОСТАВЛЕНИИ ДОПОЛНИТЕЛЬНЫХ СКИДОК </a:t>
            </a:r>
          </a:p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ДЛЯ СЕЛЬХОЗТОВАРОПРОИЗВОДИТЕЛЕЙ РЕСПУБЛИКИ НА 2021 ГОД</a:t>
            </a:r>
          </a:p>
        </p:txBody>
      </p:sp>
      <p:sp>
        <p:nvSpPr>
          <p:cNvPr id="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760630" y="6624736"/>
            <a:ext cx="527381" cy="332656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16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409153"/>
              </p:ext>
            </p:extLst>
          </p:nvPr>
        </p:nvGraphicFramePr>
        <p:xfrm>
          <a:off x="143339" y="1052738"/>
          <a:ext cx="11905323" cy="3394750"/>
        </p:xfrm>
        <a:graphic>
          <a:graphicData uri="http://schemas.openxmlformats.org/drawingml/2006/table">
            <a:tbl>
              <a:tblPr/>
              <a:tblGrid>
                <a:gridCol w="4992555"/>
                <a:gridCol w="5170524"/>
                <a:gridCol w="1742244"/>
              </a:tblGrid>
              <a:tr h="3869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Предприятия-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изготовители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Виды техники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Размер скидки, %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7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АО «</a:t>
                      </a:r>
                      <a:r>
                        <a:rPr kumimoji="0" lang="ru-RU" sz="2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Мельинвест</a:t>
                      </a: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»,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г. Нижний Новгород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ЗЕРНООЧИСТИТЕЛЬНОЕ И ЗЕРНОСУШИЛЬНОЕ ОБОРУДОВАНИЕ 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097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ООО «</a:t>
                      </a:r>
                      <a:r>
                        <a:rPr kumimoji="0" lang="ru-RU" sz="2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Ромакс</a:t>
                      </a: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»,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г. Воронеж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ЗЕРНООЧИСТИТЕЛЬНОЕ И ЗЕРНОСУШИЛЬНОЕ ОБОРУДОВАНИЕ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71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ООО ПК «</a:t>
                      </a:r>
                      <a:r>
                        <a:rPr kumimoji="0" lang="ru-RU" sz="2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Агромастер</a:t>
                      </a: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», </a:t>
                      </a:r>
                      <a:r>
                        <a:rPr kumimoji="0" lang="ru-RU" sz="2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Респ</a:t>
                      </a: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. Татарстан</a:t>
                      </a:r>
                      <a:endParaRPr kumimoji="0" lang="ru-RU" sz="2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ПОЧВООБРАБАТЫВАЮЩИЕ И ПОСЕВНЫЕ МАШИНЫ</a:t>
                      </a:r>
                      <a:endParaRPr kumimoji="0" lang="ru-RU" sz="19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9</a:t>
                      </a:r>
                      <a:endParaRPr kumimoji="0" lang="ru-RU" sz="3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08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en-US" sz="2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OOO «</a:t>
                      </a:r>
                      <a:r>
                        <a:rPr kumimoji="0" lang="ru-RU" sz="2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КРОНЕ Русь»</a:t>
                      </a:r>
                      <a:endParaRPr kumimoji="0" lang="ru-RU" sz="22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9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КОРМОЗАГОТОВИТЕЛЬНАЯ ТЕХНИКА</a:t>
                      </a:r>
                      <a:r>
                        <a:rPr kumimoji="0" lang="en-US" sz="19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KRONE</a:t>
                      </a:r>
                      <a:endParaRPr kumimoji="0" lang="ru-RU" sz="19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3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</a:t>
                      </a:r>
                      <a:endParaRPr kumimoji="0" lang="ru-RU" sz="32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097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ООО НПО «Рубин»,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г. Самара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9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САМОХОДНЫЕ ОПРЫСКИВАТЕЛИ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9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СЕМЕЙСТВА «РУБИН»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3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29208" y="4941168"/>
            <a:ext cx="1219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СОГЛАШЕНИЕ О СОТРУДНИЧЕСТВЕ НА 2021 ГОД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627480"/>
              </p:ext>
            </p:extLst>
          </p:nvPr>
        </p:nvGraphicFramePr>
        <p:xfrm>
          <a:off x="143338" y="5301209"/>
          <a:ext cx="11905324" cy="1171709"/>
        </p:xfrm>
        <a:graphic>
          <a:graphicData uri="http://schemas.openxmlformats.org/drawingml/2006/table">
            <a:tbl>
              <a:tblPr/>
              <a:tblGrid>
                <a:gridCol w="4512503"/>
                <a:gridCol w="7392821"/>
              </a:tblGrid>
              <a:tr h="11717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ФГБНУ «Федеральный научный </a:t>
                      </a:r>
                      <a:r>
                        <a:rPr kumimoji="0" lang="ru-RU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агроинженерный</a:t>
                      </a: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центр ВИМ» – Министерство сельского хозяйства РБ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Научно-техническое сотрудничество в организации капитально-восстановительного ремонта и модернизации техники на базе специализированных ремонтных предприятий в составе Ассоциации РОП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287698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350853" y="332656"/>
            <a:ext cx="11806237" cy="354502"/>
          </a:xfrm>
          <a:prstGeom prst="rect">
            <a:avLst/>
          </a:prstGeom>
          <a:extLst/>
        </p:spPr>
        <p:txBody>
          <a:bodyPr wrap="square" lIns="76754" tIns="38377" rIns="76754" bIns="38377">
            <a:spAutoFit/>
          </a:bodyPr>
          <a:lstStyle>
            <a:defPPr>
              <a:defRPr lang="ru-RU"/>
            </a:defPPr>
            <a:lvl1pPr algn="ctr" fontAlgn="base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1F497D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1023724"/>
            <a:r>
              <a:rPr lang="ru-RU" sz="1800" dirty="0" smtClean="0"/>
              <a:t>ТЕХНИЧЕСКАЯ ОСНАЩЕННОСТЬ ТРАКТОРАМИ</a:t>
            </a:r>
            <a:endParaRPr lang="ru-RU" sz="18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271797" y="1196752"/>
            <a:ext cx="0" cy="5543332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Таблица 13"/>
          <p:cNvGraphicFramePr>
            <a:graphicFrameLocks noGrp="1"/>
          </p:cNvGraphicFramePr>
          <p:nvPr>
            <p:extLst/>
          </p:nvPr>
        </p:nvGraphicFramePr>
        <p:xfrm>
          <a:off x="4623613" y="1762403"/>
          <a:ext cx="1472387" cy="5790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72387"/>
              </a:tblGrid>
              <a:tr h="579099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6" marR="91416" marT="45709" marB="4570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6" name="Содержимое 2"/>
          <p:cNvSpPr txBox="1">
            <a:spLocks/>
          </p:cNvSpPr>
          <p:nvPr/>
        </p:nvSpPr>
        <p:spPr bwMode="auto">
          <a:xfrm>
            <a:off x="4203701" y="1218843"/>
            <a:ext cx="4100545" cy="569950"/>
          </a:xfrm>
          <a:prstGeom prst="rect">
            <a:avLst/>
          </a:prstGeom>
          <a:extLst/>
        </p:spPr>
        <p:txBody>
          <a:bodyPr wrap="square" lIns="76759" tIns="38379" rIns="76759" bIns="38379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1023724" fontAlgn="auto">
              <a:spcBef>
                <a:spcPts val="0"/>
              </a:spcBef>
              <a:spcAft>
                <a:spcPts val="0"/>
              </a:spcAft>
            </a:pPr>
            <a:r>
              <a:rPr lang="ru-RU" sz="1600" dirty="0" smtClean="0">
                <a:solidFill>
                  <a:srgbClr val="1F497D"/>
                </a:solidFill>
              </a:rPr>
              <a:t>Нагрузка на тракторы, </a:t>
            </a:r>
          </a:p>
          <a:p>
            <a:pPr defTabSz="1023724" fontAlgn="auto">
              <a:spcBef>
                <a:spcPts val="0"/>
              </a:spcBef>
              <a:spcAft>
                <a:spcPts val="0"/>
              </a:spcAft>
            </a:pPr>
            <a:r>
              <a:rPr lang="ru-RU" sz="1600" dirty="0" smtClean="0">
                <a:solidFill>
                  <a:srgbClr val="1F497D"/>
                </a:solidFill>
              </a:rPr>
              <a:t>кол-во, ед. на 1000 га пашни</a:t>
            </a:r>
            <a:endParaRPr lang="ru-RU" sz="1600" dirty="0">
              <a:solidFill>
                <a:srgbClr val="1F497D"/>
              </a:solidFill>
            </a:endParaRP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7657239"/>
              </p:ext>
            </p:extLst>
          </p:nvPr>
        </p:nvGraphicFramePr>
        <p:xfrm>
          <a:off x="4463819" y="1889154"/>
          <a:ext cx="3671452" cy="47082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5592"/>
                <a:gridCol w="935860"/>
              </a:tblGrid>
              <a:tr h="371750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 err="1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Куюргазинский</a:t>
                      </a:r>
                      <a:endParaRPr lang="ru-RU" sz="17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6,9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71750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 err="1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Туймазинский</a:t>
                      </a:r>
                      <a:endParaRPr lang="ru-RU" sz="17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5,9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71750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 err="1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Буздякский</a:t>
                      </a:r>
                      <a:endParaRPr lang="ru-RU" sz="17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5,3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71750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 err="1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Стерлибашевский</a:t>
                      </a:r>
                      <a:endParaRPr lang="ru-RU" sz="17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5,2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71750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 err="1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Ермекеевский</a:t>
                      </a:r>
                      <a:endParaRPr lang="ru-RU" sz="17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5,0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451475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3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ПО РБ</a:t>
                      </a:r>
                      <a:endParaRPr lang="ru-RU" sz="23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8000" marR="48000" marT="36000" marB="36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3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4,5</a:t>
                      </a:r>
                      <a:endParaRPr lang="ru-RU" sz="23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8000" marR="48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69893">
                <a:tc>
                  <a:txBody>
                    <a:bodyPr/>
                    <a:lstStyle/>
                    <a:p>
                      <a:pPr marL="0" marR="0" lvl="0" indent="0" algn="ctr" defTabSz="108870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Целевой показатель</a:t>
                      </a:r>
                    </a:p>
                  </a:txBody>
                  <a:tcPr marL="128033" marR="121952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70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3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6,0</a:t>
                      </a:r>
                    </a:p>
                  </a:txBody>
                  <a:tcPr marL="79399" marR="79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71750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 err="1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Белебеевский</a:t>
                      </a:r>
                      <a:endParaRPr lang="ru-RU" sz="17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4,0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1750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 err="1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Альшеевский</a:t>
                      </a:r>
                      <a:endParaRPr lang="ru-RU" sz="17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3,9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1750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 err="1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Миякинский</a:t>
                      </a:r>
                      <a:endParaRPr lang="ru-RU" sz="17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3,9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1750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Кугарчинский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3,2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41084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 err="1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Давлекановский</a:t>
                      </a:r>
                      <a:endParaRPr lang="ru-RU" sz="17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2,9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10" name="Прямая соединительная линия 9"/>
          <p:cNvCxnSpPr/>
          <p:nvPr/>
        </p:nvCxnSpPr>
        <p:spPr>
          <a:xfrm>
            <a:off x="8255677" y="1198036"/>
            <a:ext cx="0" cy="5543332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1851419"/>
              </p:ext>
            </p:extLst>
          </p:nvPr>
        </p:nvGraphicFramePr>
        <p:xfrm>
          <a:off x="287919" y="1891583"/>
          <a:ext cx="3695847" cy="47057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2867"/>
                <a:gridCol w="892980"/>
              </a:tblGrid>
              <a:tr h="36509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 err="1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Благоварский</a:t>
                      </a:r>
                      <a:endParaRPr lang="ru-RU" sz="17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47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6509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 err="1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Давлекановский</a:t>
                      </a:r>
                      <a:endParaRPr lang="ru-RU" sz="17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54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6509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 err="1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Туймазинский</a:t>
                      </a:r>
                      <a:endParaRPr lang="ru-RU" sz="17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55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6509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 err="1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Мелеузовский</a:t>
                      </a:r>
                      <a:endParaRPr lang="ru-RU" sz="17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56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65098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 err="1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Стерлитамакский</a:t>
                      </a:r>
                      <a:endParaRPr lang="ru-RU" sz="17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58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431633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3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ПО РБ</a:t>
                      </a:r>
                      <a:endParaRPr lang="ru-RU" sz="23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3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66</a:t>
                      </a:r>
                      <a:endParaRPr lang="ru-RU" sz="23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56043">
                <a:tc>
                  <a:txBody>
                    <a:bodyPr/>
                    <a:lstStyle/>
                    <a:p>
                      <a:pPr marL="0" marR="0" lvl="0" indent="0" algn="ctr" defTabSz="108870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Целевой показатель</a:t>
                      </a:r>
                    </a:p>
                  </a:txBody>
                  <a:tcPr marL="128033" marR="121952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70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3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45</a:t>
                      </a:r>
                    </a:p>
                  </a:txBody>
                  <a:tcPr marL="79399" marR="79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78521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 err="1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Буздякский</a:t>
                      </a:r>
                      <a:endParaRPr lang="ru-RU" sz="17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74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8521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 err="1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Альшеевский</a:t>
                      </a:r>
                      <a:endParaRPr lang="ru-RU" sz="17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75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8521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 err="1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Куюргазинский</a:t>
                      </a:r>
                      <a:endParaRPr lang="ru-RU" sz="17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79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8521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 err="1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Бижбулякский</a:t>
                      </a:r>
                      <a:endParaRPr lang="ru-RU" sz="17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82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8521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 err="1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Миякинский</a:t>
                      </a:r>
                      <a:endParaRPr lang="ru-RU" sz="17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84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3" name="Содержимое 2"/>
          <p:cNvSpPr txBox="1">
            <a:spLocks/>
          </p:cNvSpPr>
          <p:nvPr/>
        </p:nvSpPr>
        <p:spPr bwMode="auto">
          <a:xfrm>
            <a:off x="8184405" y="1052737"/>
            <a:ext cx="4152289" cy="569950"/>
          </a:xfrm>
          <a:prstGeom prst="rect">
            <a:avLst/>
          </a:prstGeom>
          <a:extLst/>
        </p:spPr>
        <p:txBody>
          <a:bodyPr wrap="square" lIns="76759" tIns="38379" rIns="76759" bIns="38379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1023724" fontAlgn="auto">
              <a:spcBef>
                <a:spcPts val="0"/>
              </a:spcBef>
              <a:spcAft>
                <a:spcPts val="0"/>
              </a:spcAft>
            </a:pPr>
            <a:r>
              <a:rPr lang="ru-RU" sz="1600" dirty="0" err="1">
                <a:solidFill>
                  <a:srgbClr val="1F497D"/>
                </a:solidFill>
              </a:rPr>
              <a:t>Энергообеспеченность</a:t>
            </a:r>
            <a:r>
              <a:rPr lang="ru-RU" sz="1600" dirty="0">
                <a:solidFill>
                  <a:srgbClr val="1F497D"/>
                </a:solidFill>
              </a:rPr>
              <a:t>, </a:t>
            </a:r>
          </a:p>
          <a:p>
            <a:pPr defTabSz="1023724" fontAlgn="auto">
              <a:spcBef>
                <a:spcPts val="0"/>
              </a:spcBef>
              <a:spcAft>
                <a:spcPts val="0"/>
              </a:spcAft>
            </a:pPr>
            <a:r>
              <a:rPr lang="ru-RU" sz="1600" dirty="0" err="1">
                <a:solidFill>
                  <a:srgbClr val="1F497D"/>
                </a:solidFill>
              </a:rPr>
              <a:t>л.с</a:t>
            </a:r>
            <a:r>
              <a:rPr lang="ru-RU" sz="1600" dirty="0">
                <a:solidFill>
                  <a:srgbClr val="1F497D"/>
                </a:solidFill>
              </a:rPr>
              <a:t>. / 100 га посевной площади</a:t>
            </a: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2899954"/>
              </p:ext>
            </p:extLst>
          </p:nvPr>
        </p:nvGraphicFramePr>
        <p:xfrm>
          <a:off x="8400256" y="1916827"/>
          <a:ext cx="3648406" cy="46913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8299"/>
                <a:gridCol w="960107"/>
              </a:tblGrid>
              <a:tr h="380653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 err="1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Туймазинский</a:t>
                      </a:r>
                      <a:endParaRPr lang="ru-RU" sz="17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206</a:t>
                      </a:r>
                      <a:endParaRPr lang="ru-RU" sz="17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46312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 err="1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Буздякский</a:t>
                      </a:r>
                      <a:endParaRPr lang="ru-RU" sz="17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205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46312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 err="1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Чишминский</a:t>
                      </a:r>
                      <a:endParaRPr lang="ru-RU" sz="17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197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80653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 err="1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Стерлитамакский</a:t>
                      </a:r>
                      <a:endParaRPr lang="ru-RU" sz="17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192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80653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 err="1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Ермекеевский</a:t>
                      </a:r>
                      <a:endParaRPr lang="ru-RU" sz="17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173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411665">
                <a:tc>
                  <a:txBody>
                    <a:bodyPr/>
                    <a:lstStyle/>
                    <a:p>
                      <a:pPr marL="0" algn="ctr" defTabSz="816364" rtl="0" eaLnBrk="1" latinLnBrk="0" hangingPunct="1"/>
                      <a:r>
                        <a:rPr lang="ru-RU" sz="2300" b="1" i="1" u="none" kern="1200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РБ</a:t>
                      </a:r>
                      <a:endParaRPr lang="ru-RU" sz="2300" b="1" i="1" u="none" kern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1920" marR="121920" marT="35992" marB="35992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816364" rtl="0" eaLnBrk="1" latinLnBrk="0" hangingPunct="1"/>
                      <a:r>
                        <a:rPr lang="ru-RU" sz="2300" b="1" i="1" u="none" kern="1200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179</a:t>
                      </a:r>
                      <a:endParaRPr lang="ru-RU" sz="2300" b="1" i="1" u="none" kern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1920" marR="121920" marT="35992" marB="3599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31015">
                <a:tc>
                  <a:txBody>
                    <a:bodyPr/>
                    <a:lstStyle/>
                    <a:p>
                      <a:pPr marL="0" marR="0" lvl="0" indent="0" algn="ctr" defTabSz="108870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Целевой показатель</a:t>
                      </a:r>
                    </a:p>
                  </a:txBody>
                  <a:tcPr marL="128033" marR="121952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70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3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230</a:t>
                      </a:r>
                    </a:p>
                  </a:txBody>
                  <a:tcPr marL="79399" marR="79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80653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Федоровский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136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80653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Бижбулякский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130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80653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 err="1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Куюргазинский</a:t>
                      </a:r>
                      <a:endParaRPr lang="ru-RU" sz="17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124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80653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Кугарчинский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122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80653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 err="1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Давлекановский</a:t>
                      </a:r>
                      <a:endParaRPr lang="ru-RU" sz="17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700" b="1" i="0" u="none" strike="noStrike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120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68608" y="6520260"/>
            <a:ext cx="672075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17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одержимое 2"/>
          <p:cNvSpPr txBox="1">
            <a:spLocks/>
          </p:cNvSpPr>
          <p:nvPr/>
        </p:nvSpPr>
        <p:spPr bwMode="auto">
          <a:xfrm>
            <a:off x="-336714" y="1106884"/>
            <a:ext cx="4865753" cy="707874"/>
          </a:xfrm>
          <a:prstGeom prst="rect">
            <a:avLst/>
          </a:prstGeom>
          <a:extLst/>
        </p:spPr>
        <p:txBody>
          <a:bodyPr wrap="square" lIns="91428" tIns="45714" rIns="91428" bIns="45714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lnSpc>
                <a:spcPts val="2381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600" dirty="0" smtClean="0">
                <a:solidFill>
                  <a:srgbClr val="1F497D"/>
                </a:solidFill>
              </a:rPr>
              <a:t>Износ тракторов, %</a:t>
            </a:r>
          </a:p>
          <a:p>
            <a:pPr fontAlgn="auto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ru-RU" sz="1100" i="1" dirty="0" smtClean="0">
                <a:solidFill>
                  <a:srgbClr val="1F497D">
                    <a:lumMod val="75000"/>
                  </a:srgbClr>
                </a:solidFill>
              </a:rPr>
              <a:t>(</a:t>
            </a:r>
            <a:r>
              <a:rPr lang="ru-RU" altLang="ru-RU" sz="1100" i="1" dirty="0">
                <a:solidFill>
                  <a:srgbClr val="1F497D">
                    <a:lumMod val="75000"/>
                  </a:srgbClr>
                </a:solidFill>
              </a:rPr>
              <a:t>количество выработавших </a:t>
            </a:r>
            <a:r>
              <a:rPr lang="ru-RU" altLang="ru-RU" sz="1100" i="1" dirty="0" smtClean="0">
                <a:solidFill>
                  <a:srgbClr val="1F497D">
                    <a:lumMod val="75000"/>
                  </a:srgbClr>
                </a:solidFill>
              </a:rPr>
              <a:t>нормативный </a:t>
            </a:r>
          </a:p>
          <a:p>
            <a:pPr fontAlgn="auto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ru-RU" sz="1100" i="1" dirty="0" smtClean="0">
                <a:solidFill>
                  <a:srgbClr val="1F497D">
                    <a:lumMod val="75000"/>
                  </a:srgbClr>
                </a:solidFill>
              </a:rPr>
              <a:t>срок </a:t>
            </a:r>
            <a:r>
              <a:rPr lang="ru-RU" altLang="ru-RU" sz="1100" i="1" dirty="0">
                <a:solidFill>
                  <a:srgbClr val="1F497D">
                    <a:lumMod val="75000"/>
                  </a:srgbClr>
                </a:solidFill>
              </a:rPr>
              <a:t>эксплуатации</a:t>
            </a:r>
            <a:r>
              <a:rPr lang="ru-RU" altLang="ru-RU" sz="1100" i="1" dirty="0" smtClean="0">
                <a:solidFill>
                  <a:srgbClr val="1F497D">
                    <a:lumMod val="75000"/>
                  </a:srgbClr>
                </a:solidFill>
              </a:rPr>
              <a:t>)</a:t>
            </a:r>
            <a:r>
              <a:rPr lang="ru-RU" sz="1100" dirty="0" smtClean="0">
                <a:solidFill>
                  <a:srgbClr val="1F497D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3328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7627058"/>
              </p:ext>
            </p:extLst>
          </p:nvPr>
        </p:nvGraphicFramePr>
        <p:xfrm>
          <a:off x="143339" y="1104549"/>
          <a:ext cx="12048661" cy="54928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911424" y="5661248"/>
            <a:ext cx="480053" cy="216024"/>
          </a:xfrm>
          <a:prstGeom prst="rect">
            <a:avLst/>
          </a:prstGeom>
          <a:solidFill>
            <a:srgbClr val="0070C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4619" y="6492876"/>
            <a:ext cx="527381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18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335360" y="337729"/>
            <a:ext cx="11525331" cy="654032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ОБЪЕМ ПОТРЕБЛЕНИЯ И ЗАТРАТЫ НА  ДИЗЕЛЬНОЕ ТОПЛИВО</a:t>
            </a:r>
            <a:endParaRPr lang="ru-RU" sz="1800" b="1" dirty="0">
              <a:solidFill>
                <a:srgbClr val="1F497D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391477" y="5661249"/>
            <a:ext cx="55686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Потребление дизельного топлива, тыс. тонн</a:t>
            </a:r>
            <a:endParaRPr lang="ru-RU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046027" y="5661249"/>
            <a:ext cx="488228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Затраты, млн. рублей</a:t>
            </a:r>
            <a:endParaRPr lang="ru-RU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6480043" y="5805264"/>
            <a:ext cx="480053" cy="0"/>
          </a:xfrm>
          <a:prstGeom prst="line">
            <a:avLst/>
          </a:prstGeom>
          <a:ln w="63500">
            <a:solidFill>
              <a:srgbClr val="8833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-48683" y="980728"/>
            <a:ext cx="192021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тонн</a:t>
            </a:r>
            <a:endParaRPr lang="ru-RU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988107" y="991762"/>
            <a:ext cx="11992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  <a:endParaRPr lang="ru-RU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304615" y="3861049"/>
            <a:ext cx="42627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i="1" dirty="0" smtClean="0">
                <a:latin typeface="Arial" pitchFamily="34" charset="0"/>
                <a:cs typeface="Arial" pitchFamily="34" charset="0"/>
              </a:rPr>
              <a:t>Снижение потребления в </a:t>
            </a:r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2,1</a:t>
            </a:r>
            <a:r>
              <a:rPr lang="ru-RU" sz="1800" b="1" i="1" dirty="0" smtClean="0">
                <a:latin typeface="Arial" pitchFamily="34" charset="0"/>
                <a:cs typeface="Arial" pitchFamily="34" charset="0"/>
              </a:rPr>
              <a:t> раза</a:t>
            </a:r>
            <a:endParaRPr lang="ru-RU" sz="1800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5304615" y="1255066"/>
            <a:ext cx="38154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i="1" dirty="0" smtClean="0">
                <a:latin typeface="Arial" pitchFamily="34" charset="0"/>
                <a:cs typeface="Arial" pitchFamily="34" charset="0"/>
              </a:rPr>
              <a:t>Увеличение затрат в </a:t>
            </a:r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3,2</a:t>
            </a:r>
            <a:r>
              <a:rPr lang="ru-RU" sz="1800" b="1" i="1" dirty="0" smtClean="0">
                <a:latin typeface="Arial" pitchFamily="34" charset="0"/>
                <a:cs typeface="Arial" pitchFamily="34" charset="0"/>
              </a:rPr>
              <a:t> раза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1601626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0" name="Text Box 10"/>
          <p:cNvSpPr txBox="1">
            <a:spLocks noChangeArrowheads="1"/>
          </p:cNvSpPr>
          <p:nvPr/>
        </p:nvSpPr>
        <p:spPr bwMode="auto">
          <a:xfrm>
            <a:off x="18001" y="188640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srgbClr val="1F497D"/>
                </a:solidFill>
                <a:latin typeface="Arial" charset="0"/>
              </a:rPr>
              <a:t>НАЛИЧИЕ И ДВИЖЕНИЕ МЕХАНИЗАТОРСКИХ КАДРОВ,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srgbClr val="1F497D"/>
                </a:solidFill>
                <a:latin typeface="Arial" charset="0"/>
              </a:rPr>
              <a:t>ОСНАЩЕНИЕ ОБОРУДОВАНИЕМ СПУТНИКОВОЙ НАВИГАЦИИ</a:t>
            </a:r>
          </a:p>
        </p:txBody>
      </p:sp>
      <p:sp>
        <p:nvSpPr>
          <p:cNvPr id="1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713302" y="6525344"/>
            <a:ext cx="527381" cy="534988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19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4179845"/>
              </p:ext>
            </p:extLst>
          </p:nvPr>
        </p:nvGraphicFramePr>
        <p:xfrm>
          <a:off x="239350" y="1052737"/>
          <a:ext cx="11713303" cy="5577653"/>
        </p:xfrm>
        <a:graphic>
          <a:graphicData uri="http://schemas.openxmlformats.org/drawingml/2006/table">
            <a:tbl>
              <a:tblPr/>
              <a:tblGrid>
                <a:gridCol w="3779047"/>
                <a:gridCol w="2178583"/>
                <a:gridCol w="2315419"/>
                <a:gridCol w="1904083"/>
                <a:gridCol w="1536171"/>
              </a:tblGrid>
              <a:tr h="72008">
                <a:tc rowSpan="2"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Районы</a:t>
                      </a:r>
                      <a:endParaRPr lang="ru-RU" sz="1500" b="1" dirty="0">
                        <a:solidFill>
                          <a:srgbClr val="0000FF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b="1" i="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Наличие трактористов </a:t>
                      </a:r>
                    </a:p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b="1" i="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машинистов в сельхозпредприятиях</a:t>
                      </a:r>
                      <a:endParaRPr lang="ru-RU" sz="1500" b="1" i="0" dirty="0">
                        <a:solidFill>
                          <a:srgbClr val="0000FF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endParaRPr lang="ru-RU" sz="1500" b="1" i="0" dirty="0">
                        <a:solidFill>
                          <a:srgbClr val="0000FF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21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b="1" i="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На 01.01.16</a:t>
                      </a:r>
                      <a:r>
                        <a:rPr lang="ru-RU" sz="1500" b="1" i="0" baseline="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г.</a:t>
                      </a:r>
                      <a:endParaRPr lang="ru-RU" sz="1500" b="1" i="0" dirty="0">
                        <a:solidFill>
                          <a:srgbClr val="0000FF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b="1" i="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на 01.01.19 г.</a:t>
                      </a:r>
                      <a:endParaRPr lang="ru-RU" sz="1500" b="1" i="0" dirty="0">
                        <a:solidFill>
                          <a:srgbClr val="0000FF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b="1" i="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на 01.01.21 г.</a:t>
                      </a:r>
                      <a:endParaRPr lang="ru-RU" sz="1500" b="1" i="0" dirty="0">
                        <a:solidFill>
                          <a:srgbClr val="0000FF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b="1" i="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+ / - </a:t>
                      </a:r>
                    </a:p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500" b="1" i="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2021 к 2019</a:t>
                      </a:r>
                      <a:endParaRPr lang="ru-RU" sz="1500" b="1" i="0" dirty="0">
                        <a:solidFill>
                          <a:srgbClr val="0000FF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41870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</a:t>
                      </a:r>
                      <a:r>
                        <a:rPr kumimoji="0" lang="ru-RU" sz="15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Альшеевский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371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254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245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-9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870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Белебеевский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112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98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+32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870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Бижбулякский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207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208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197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-9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870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Благоварский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171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190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190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870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Буздякский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224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160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179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+19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870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Давлекановский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156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175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175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870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</a:t>
                      </a:r>
                      <a:r>
                        <a:rPr kumimoji="0" lang="ru-RU" sz="15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Ермекеевский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346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332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334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+2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870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Кугарчинский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285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157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146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-11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9B9"/>
                    </a:solidFill>
                  </a:tcPr>
                </a:tc>
              </a:tr>
              <a:tr h="241870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Куюргазинский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330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305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292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-6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870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Мелеузовский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389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329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315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870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Миякинский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227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229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229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870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</a:t>
                      </a:r>
                      <a:r>
                        <a:rPr kumimoji="0" lang="ru-RU" sz="15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Стерлибашевский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173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131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126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-5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870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</a:t>
                      </a:r>
                      <a:r>
                        <a:rPr kumimoji="0" lang="ru-RU" sz="15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Стерлитамакский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342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359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347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-12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9B9"/>
                    </a:solidFill>
                  </a:tcPr>
                </a:tc>
              </a:tr>
              <a:tr h="241870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Туймазинский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353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251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240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-11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9B9"/>
                    </a:solidFill>
                  </a:tcPr>
                </a:tc>
              </a:tr>
              <a:tr h="241870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Федоровский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260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121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115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-6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870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Чишминский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301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194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185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-9</a:t>
                      </a:r>
                      <a:endParaRPr lang="ru-RU" sz="1500" b="1" i="0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5024"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6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По </a:t>
                      </a:r>
                      <a:r>
                        <a:rPr lang="ru-RU" sz="1600" b="1" i="1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предуральской</a:t>
                      </a:r>
                      <a:r>
                        <a:rPr lang="ru-RU" sz="16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</a:p>
                    <a:p>
                      <a:pPr marL="0" indent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6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степи</a:t>
                      </a:r>
                    </a:p>
                  </a:txBody>
                  <a:tcPr marL="960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4 247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3 493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3 445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-48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</a:tr>
              <a:tr h="288309"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6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По РБ</a:t>
                      </a:r>
                      <a:endParaRPr lang="ru-RU" sz="1600" b="1" i="1" kern="1200" dirty="0">
                        <a:solidFill>
                          <a:srgbClr val="0000FF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60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10 718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9 415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9 472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+ 57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540914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079496"/>
              </p:ext>
            </p:extLst>
          </p:nvPr>
        </p:nvGraphicFramePr>
        <p:xfrm>
          <a:off x="335360" y="1025694"/>
          <a:ext cx="11521280" cy="776028"/>
        </p:xfrm>
        <a:graphic>
          <a:graphicData uri="http://schemas.openxmlformats.org/drawingml/2006/table">
            <a:tbl>
              <a:tblPr/>
              <a:tblGrid>
                <a:gridCol w="11521280"/>
              </a:tblGrid>
              <a:tr h="77602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Сроки завершения подготовки сельскохозяйственной техники к весенним полевым работам 2021 года: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CC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 Unicode MS" pitchFamily="34" charset="-128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4619" y="6592268"/>
            <a:ext cx="527381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2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3998747"/>
              </p:ext>
            </p:extLst>
          </p:nvPr>
        </p:nvGraphicFramePr>
        <p:xfrm>
          <a:off x="143339" y="2276872"/>
          <a:ext cx="11905322" cy="4327062"/>
        </p:xfrm>
        <a:graphic>
          <a:graphicData uri="http://schemas.openxmlformats.org/drawingml/2006/table">
            <a:tbl>
              <a:tblPr/>
              <a:tblGrid>
                <a:gridCol w="9871261"/>
                <a:gridCol w="2034061"/>
              </a:tblGrid>
              <a:tr h="5430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Тракторные сцепки, бороны, катки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1 февраля</a:t>
                      </a:r>
                    </a:p>
                  </a:txBody>
                  <a:tcPr marL="38967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19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Почвообрабатывающие и посевные машины</a:t>
                      </a: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CC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 Unicode MS" pitchFamily="34" charset="-128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 </a:t>
                      </a: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марта</a:t>
                      </a: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CC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38967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30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Тракторы, участвующие в весенне-полевых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работах</a:t>
                      </a: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CC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 Unicode MS" pitchFamily="34" charset="-128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 апреля</a:t>
                      </a: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CC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38967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3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Тракторные прицепы, разбрасыватели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минеральных удобрений, опрыскиватели,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машины для полива</a:t>
                      </a: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CC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 Unicode MS" pitchFamily="34" charset="-128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 апреля</a:t>
                      </a: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CC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38967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3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Срок прохождения технического осмотра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тракторов, участвующих в весенне-полевых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работах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15 апреля</a:t>
                      </a:r>
                    </a:p>
                  </a:txBody>
                  <a:tcPr marL="38967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/>
                    </a:solidFill>
                  </a:tcPr>
                </a:tc>
              </a:tr>
              <a:tr h="6363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300" b="1" i="1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Прохождение технического осмотра тракторов к установленному сроку в 2020 году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8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58%</a:t>
                      </a:r>
                    </a:p>
                  </a:txBody>
                  <a:tcPr marL="38967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0" y="128826"/>
            <a:ext cx="1219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РАСПОРЯЖЕНИЕ ПРАВИТЕЛЬСТВА РЕСПУБЛИКИ БАШКОРТОСТАН ОТ 13 ОКТЯБРЯ 2020 ГОДА № 966-Р</a:t>
            </a:r>
          </a:p>
        </p:txBody>
      </p:sp>
    </p:spTree>
    <p:extLst>
      <p:ext uri="{BB962C8B-B14F-4D97-AF65-F5344CB8AC3E}">
        <p14:creationId xmlns:p14="http://schemas.microsoft.com/office/powerpoint/2010/main" val="37725011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40218" y="44625"/>
            <a:ext cx="12151783" cy="38532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107275" tIns="53637" rIns="107275" bIns="53637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800" b="1" dirty="0" smtClean="0">
                <a:solidFill>
                  <a:srgbClr val="1F497D"/>
                </a:solidFill>
                <a:latin typeface="Arial" charset="0"/>
              </a:rPr>
              <a:t>ВРЕМЕННОЕ ОГРАНИЧЕНИЕ ДВИЖЕНИЯ ТРАНСПОРТНЫХ СРЕДСТВ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127000" y="476672"/>
          <a:ext cx="11897370" cy="5898842"/>
        </p:xfrm>
        <a:graphic>
          <a:graphicData uri="http://schemas.openxmlformats.org/drawingml/2006/table">
            <a:tbl>
              <a:tblPr/>
              <a:tblGrid>
                <a:gridCol w="6449053"/>
                <a:gridCol w="5448317"/>
              </a:tblGrid>
              <a:tr h="1454750">
                <a:tc gridSpan="2">
                  <a:txBody>
                    <a:bodyPr/>
                    <a:lstStyle/>
                    <a:p>
                      <a:pPr marL="0" marR="0" indent="0" algn="just" defTabSz="1072743" rtl="0" eaLnBrk="1" fontAlgn="ctr" latinLnBrk="0" hangingPunct="1">
                        <a:lnSpc>
                          <a:spcPts val="2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400" b="1" u="sng" dirty="0" smtClean="0">
                          <a:ln w="11430"/>
                          <a:solidFill>
                            <a:srgbClr val="0000FF"/>
                          </a:solidFill>
                          <a:effectLst>
                            <a:outerShdw blurRad="80000" dist="40000" dir="5040000" algn="tl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С 5</a:t>
                      </a:r>
                      <a:r>
                        <a:rPr lang="ru-RU" sz="2400" b="1" u="sng" baseline="0" dirty="0" smtClean="0">
                          <a:ln w="11430"/>
                          <a:solidFill>
                            <a:srgbClr val="0000FF"/>
                          </a:solidFill>
                          <a:effectLst>
                            <a:outerShdw blurRad="80000" dist="40000" dir="5040000" algn="tl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400" b="1" u="sng" dirty="0" smtClean="0">
                          <a:ln w="11430"/>
                          <a:solidFill>
                            <a:srgbClr val="0000FF"/>
                          </a:solidFill>
                          <a:effectLst>
                            <a:outerShdw blurRad="80000" dist="40000" dir="5040000" algn="tl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апреля по 4 мая 2021 года</a:t>
                      </a:r>
                      <a:r>
                        <a:rPr lang="ru-RU" sz="2400" b="1" u="none" dirty="0" smtClean="0">
                          <a:ln w="11430"/>
                          <a:solidFill>
                            <a:srgbClr val="0000FF"/>
                          </a:solidFill>
                          <a:effectLst>
                            <a:outerShdw blurRad="80000" dist="40000" dir="5040000" algn="tl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 вводится</a:t>
                      </a:r>
                      <a:r>
                        <a:rPr lang="ru-RU" sz="2400" b="1" dirty="0" smtClean="0">
                          <a:ln w="11430"/>
                          <a:solidFill>
                            <a:srgbClr val="0000FF"/>
                          </a:solidFill>
                          <a:effectLst>
                            <a:outerShdw blurRad="80000" dist="40000" dir="5040000" algn="tl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 ограничение движения транспортных средств по республиканским автомобильным дорогам с превышением временно установленных допустимых</a:t>
                      </a:r>
                      <a:r>
                        <a:rPr lang="ru-RU" sz="2400" b="1" baseline="0" dirty="0" smtClean="0">
                          <a:ln w="11430"/>
                          <a:solidFill>
                            <a:srgbClr val="0000FF"/>
                          </a:solidFill>
                          <a:effectLst>
                            <a:outerShdw blurRad="80000" dist="40000" dir="5040000" algn="tl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 нагрузок на оси </a:t>
                      </a:r>
                      <a:r>
                        <a:rPr lang="ru-RU" sz="2100" b="1" i="1" u="sng" baseline="0" dirty="0" smtClean="0">
                          <a:ln w="11430"/>
                          <a:solidFill>
                            <a:srgbClr val="0000FF"/>
                          </a:solidFill>
                          <a:effectLst>
                            <a:outerShdw blurRad="80000" dist="40000" dir="5040000" algn="tl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Постановление Правительства РБ от 5 марта 2021 года № 79</a:t>
                      </a:r>
                      <a:endParaRPr lang="ru-RU" sz="2100" b="1" i="1" u="sng" dirty="0" smtClean="0">
                        <a:ln w="11430"/>
                        <a:solidFill>
                          <a:srgbClr val="0000FF"/>
                        </a:solidFill>
                        <a:effectLst>
                          <a:outerShdw blurRad="80000" dist="40000" dir="5040000" algn="tl">
                            <a:srgbClr val="000000">
                              <a:alpha val="30000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77231" marR="12700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8555">
                <a:tc rowSpan="6">
                  <a:txBody>
                    <a:bodyPr/>
                    <a:lstStyle/>
                    <a:p>
                      <a:pPr marL="0" marR="0" indent="0" algn="l" defTabSz="10727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baseline="0" dirty="0" smtClean="0">
                          <a:ln w="11430"/>
                          <a:solidFill>
                            <a:srgbClr val="0000FF"/>
                          </a:solidFill>
                          <a:effectLst>
                            <a:outerShdw blurRad="80000" dist="40000" dir="5040000" algn="tl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В соответствии с постановлением Правительства </a:t>
                      </a:r>
                    </a:p>
                    <a:p>
                      <a:pPr marL="0" marR="0" indent="0" algn="l" defTabSz="10727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baseline="0" dirty="0" smtClean="0">
                          <a:ln w="11430"/>
                          <a:solidFill>
                            <a:srgbClr val="0000FF"/>
                          </a:solidFill>
                          <a:effectLst>
                            <a:outerShdw blurRad="80000" dist="40000" dir="5040000" algn="tl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Республики Башкортостан </a:t>
                      </a:r>
                    </a:p>
                    <a:p>
                      <a:pPr marL="0" marR="0" indent="0" algn="l" defTabSz="10727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baseline="0" dirty="0" smtClean="0">
                          <a:ln w="11430"/>
                          <a:solidFill>
                            <a:srgbClr val="0000FF"/>
                          </a:solidFill>
                          <a:effectLst>
                            <a:outerShdw blurRad="80000" dist="40000" dir="5040000" algn="tl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от 22 февраля 2012 года № 50</a:t>
                      </a:r>
                    </a:p>
                    <a:p>
                      <a:pPr marL="0" marR="0" indent="0" algn="l" defTabSz="10727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baseline="0" dirty="0" smtClean="0">
                          <a:ln w="11430"/>
                          <a:solidFill>
                            <a:srgbClr val="0000FF"/>
                          </a:solidFill>
                          <a:effectLst>
                            <a:outerShdw blurRad="80000" dist="40000" dir="5040000" algn="tl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(в ред. от 1.04.2015 года № 107)</a:t>
                      </a:r>
                      <a:endParaRPr lang="ru-RU" sz="2400" b="1" dirty="0" smtClean="0">
                        <a:ln w="11430"/>
                        <a:solidFill>
                          <a:srgbClr val="0000FF"/>
                        </a:solidFill>
                        <a:effectLst>
                          <a:outerShdw blurRad="80000" dist="40000" dir="5040000" algn="tl">
                            <a:srgbClr val="000000">
                              <a:alpha val="30000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10727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u="none" dirty="0" smtClean="0">
                          <a:ln w="11430"/>
                          <a:solidFill>
                            <a:srgbClr val="0000FF"/>
                          </a:solidFill>
                          <a:effectLst>
                            <a:outerShdw blurRad="80000" dist="40000" dir="5040000" algn="tl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ограничение движения </a:t>
                      </a:r>
                    </a:p>
                    <a:p>
                      <a:pPr marL="0" marR="0" indent="0" algn="l" defTabSz="10727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u="sng" dirty="0" smtClean="0">
                          <a:ln w="11430"/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не распространяется</a:t>
                      </a:r>
                    </a:p>
                    <a:p>
                      <a:pPr marL="0" marR="0" indent="0" algn="l" defTabSz="10727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u="none" dirty="0" smtClean="0">
                          <a:ln w="11430"/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 перевозки:</a:t>
                      </a:r>
                    </a:p>
                    <a:p>
                      <a:pPr marL="0" marR="0" indent="0" algn="l" defTabSz="1072743" rtl="0" eaLnBrk="1" fontAlgn="auto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u="none" baseline="0" dirty="0" smtClean="0">
                        <a:ln w="11430"/>
                        <a:solidFill>
                          <a:srgbClr val="0000FF"/>
                        </a:solidFill>
                        <a:effectLst>
                          <a:outerShdw blurRad="80000" dist="40000" dir="5040000" algn="tl">
                            <a:srgbClr val="000000">
                              <a:alpha val="30000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000" marR="12700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727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dirty="0" smtClean="0">
                          <a:ln w="11430"/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 пищевых продуктов;</a:t>
                      </a:r>
                    </a:p>
                  </a:txBody>
                  <a:tcPr marL="0" marR="0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190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72743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dirty="0" smtClean="0">
                          <a:ln w="11430"/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 животных;</a:t>
                      </a:r>
                    </a:p>
                  </a:txBody>
                  <a:tcPr marL="0" marR="0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323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72743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dirty="0" smtClean="0">
                          <a:ln w="11430"/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 бензина и дизельного  </a:t>
                      </a:r>
                    </a:p>
                    <a:p>
                      <a:pPr marL="0" marR="0" indent="0" algn="l" defTabSz="1072743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dirty="0" smtClean="0">
                          <a:ln w="11430"/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топлива;</a:t>
                      </a:r>
                    </a:p>
                  </a:txBody>
                  <a:tcPr marL="0" marR="0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682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72743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dirty="0" smtClean="0">
                          <a:ln w="11430"/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 семенного фонда и </a:t>
                      </a:r>
                    </a:p>
                    <a:p>
                      <a:pPr marL="0" marR="0" indent="0" algn="l" defTabSz="1072743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dirty="0" smtClean="0">
                          <a:ln w="11430"/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удобрений;</a:t>
                      </a:r>
                    </a:p>
                  </a:txBody>
                  <a:tcPr marL="0" marR="0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24617">
                <a:tc vMerge="1">
                  <a:txBody>
                    <a:bodyPr/>
                    <a:lstStyle/>
                    <a:p>
                      <a:pPr marL="0" marR="0" indent="0" algn="l" defTabSz="1072743" rtl="0" eaLnBrk="1" fontAlgn="auto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baseline="0" dirty="0" smtClean="0">
                        <a:ln w="11430"/>
                        <a:solidFill>
                          <a:srgbClr val="0000FF"/>
                        </a:solidFill>
                        <a:effectLst>
                          <a:outerShdw blurRad="80000" dist="40000" dir="5040000" algn="tl">
                            <a:srgbClr val="000000">
                              <a:alpha val="30000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32923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1072743" rtl="0" eaLnBrk="1" fontAlgn="auto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dirty="0" smtClean="0">
                          <a:ln w="11430"/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 кормов для животных  </a:t>
                      </a:r>
                    </a:p>
                    <a:p>
                      <a:pPr marL="0" marR="0" indent="0" algn="l" defTabSz="1072743" rtl="0" eaLnBrk="1" fontAlgn="auto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dirty="0" smtClean="0">
                          <a:ln w="11430"/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и</a:t>
                      </a:r>
                      <a:r>
                        <a:rPr lang="ru-RU" sz="2600" b="1" baseline="0" dirty="0" smtClean="0">
                          <a:ln w="11430"/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птицы; </a:t>
                      </a:r>
                    </a:p>
                  </a:txBody>
                  <a:tcPr marL="0" marR="0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3550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72743" rtl="0" eaLnBrk="1" fontAlgn="auto" latinLnBrk="0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dirty="0" smtClean="0">
                          <a:ln w="11430"/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ru-RU" sz="2600" b="1" baseline="0" dirty="0" smtClean="0">
                          <a:ln w="11430"/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сельскохозяйственной</a:t>
                      </a:r>
                    </a:p>
                    <a:p>
                      <a:pPr marL="0" marR="0" indent="0" algn="l" defTabSz="1072743" rtl="0" eaLnBrk="1" fontAlgn="auto" latinLnBrk="0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baseline="0" dirty="0" smtClean="0">
                          <a:ln w="11430"/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техники, занятой на   </a:t>
                      </a:r>
                    </a:p>
                    <a:p>
                      <a:pPr marL="0" marR="0" indent="0" algn="l" defTabSz="1072743" rtl="0" eaLnBrk="1" fontAlgn="auto" latinLnBrk="0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baseline="0" dirty="0" smtClean="0">
                          <a:ln w="11430"/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сельскохозяйственных </a:t>
                      </a:r>
                    </a:p>
                    <a:p>
                      <a:pPr marL="0" marR="0" indent="0" algn="l" defTabSz="1072743" rtl="0" eaLnBrk="1" fontAlgn="auto" latinLnBrk="0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baseline="0" dirty="0" smtClean="0">
                          <a:ln w="11430"/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работах.</a:t>
                      </a:r>
                      <a:endParaRPr lang="ru-RU" sz="2600" b="1" dirty="0" smtClean="0">
                        <a:ln w="11430"/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4619" y="6453336"/>
            <a:ext cx="527381" cy="534988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20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43059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5108323"/>
              </p:ext>
            </p:extLst>
          </p:nvPr>
        </p:nvGraphicFramePr>
        <p:xfrm>
          <a:off x="156889" y="1018483"/>
          <a:ext cx="11891776" cy="5434852"/>
        </p:xfrm>
        <a:graphic>
          <a:graphicData uri="http://schemas.openxmlformats.org/drawingml/2006/table">
            <a:tbl>
              <a:tblPr/>
              <a:tblGrid>
                <a:gridCol w="487744"/>
                <a:gridCol w="4299240"/>
                <a:gridCol w="960107"/>
                <a:gridCol w="6144685"/>
              </a:tblGrid>
              <a:tr h="9744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№ </a:t>
                      </a:r>
                      <a:r>
                        <a:rPr lang="ru-RU" sz="1600" b="1" dirty="0" err="1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</a:t>
                      </a:r>
                      <a:r>
                        <a:rPr lang="ru-RU" sz="1600" b="1" dirty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/</a:t>
                      </a:r>
                      <a:r>
                        <a:rPr lang="ru-RU" sz="1600" b="1" dirty="0" err="1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</a:t>
                      </a:r>
                      <a:endParaRPr lang="ru-RU" sz="16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Наименование </a:t>
                      </a:r>
                      <a:endParaRPr lang="ru-RU" sz="1800" b="1" dirty="0" smtClean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района</a:t>
                      </a:r>
                      <a:endParaRPr lang="ru-RU" sz="18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Кол-во </a:t>
                      </a:r>
                      <a:r>
                        <a:rPr lang="ru-RU" sz="1600" b="1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случ</a:t>
                      </a:r>
                      <a:r>
                        <a:rPr lang="ru-RU" sz="16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</a:t>
                      </a:r>
                      <a:endParaRPr lang="ru-RU" sz="16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5557" marR="8555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Наименование </a:t>
                      </a:r>
                      <a:endParaRPr lang="ru-RU" sz="1800" b="1" dirty="0" smtClean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хозяйства</a:t>
                      </a:r>
                      <a:endParaRPr lang="ru-RU" sz="18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977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1600" b="1" i="0" dirty="0">
                        <a:solidFill>
                          <a:srgbClr val="0000FF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300" b="1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Ермекеевский</a:t>
                      </a:r>
                      <a:endParaRPr lang="ru-RU" sz="2300" b="1" kern="1200" dirty="0">
                        <a:solidFill>
                          <a:srgbClr val="0000FF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2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32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КФХ «</a:t>
                      </a:r>
                      <a:r>
                        <a:rPr lang="ru-RU" sz="23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Латыпов</a:t>
                      </a:r>
                      <a:r>
                        <a:rPr lang="ru-RU" sz="23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»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(ногу механизатора затянуло в вальцы</a:t>
                      </a:r>
                      <a:r>
                        <a:rPr lang="ru-RU" sz="1800" b="1" i="1" kern="1200" baseline="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800" b="1" i="1" kern="1200" baseline="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свеклопогрузчика</a:t>
                      </a:r>
                      <a:r>
                        <a:rPr lang="ru-RU" sz="18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2811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</a:p>
                  </a:txBody>
                  <a:tcPr marL="48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300" b="1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Туймазинский</a:t>
                      </a:r>
                      <a:endParaRPr lang="ru-RU" sz="2300" b="1" kern="1200" dirty="0">
                        <a:solidFill>
                          <a:srgbClr val="0000FF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8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ООО Башкирское зерно+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(при развороте</a:t>
                      </a:r>
                      <a:r>
                        <a:rPr lang="ru-RU" sz="1800" b="1" i="1" kern="1200" baseline="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тракторного агрегата </a:t>
                      </a:r>
                      <a:r>
                        <a:rPr lang="ru-RU" sz="18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сеяльщик попал под сеялку)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9773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</a:p>
                  </a:txBody>
                  <a:tcPr marL="48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300" b="1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Стерлитамакский</a:t>
                      </a:r>
                      <a:endParaRPr lang="ru-RU" sz="2300" b="1" kern="1200" dirty="0">
                        <a:solidFill>
                          <a:srgbClr val="0000FF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8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ООО СП Дружба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(тракторист допустил опрокидывание трактора в овраг)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36836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 </a:t>
                      </a:r>
                      <a:r>
                        <a:rPr lang="ru-RU" sz="2400" b="1" i="1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предуральской</a:t>
                      </a:r>
                      <a:r>
                        <a:rPr lang="ru-RU" sz="2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степи</a:t>
                      </a:r>
                    </a:p>
                  </a:txBody>
                  <a:tcPr marL="48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FF7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300" b="1" kern="1200" smtClean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 РБ – </a:t>
                      </a:r>
                      <a:r>
                        <a:rPr lang="ru-RU" sz="2800" b="1" i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 тяжелых случаев (2019 – 12)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FF7"/>
                    </a:solidFill>
                  </a:tcPr>
                </a:tc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216024"/>
            <a:ext cx="12192000" cy="548680"/>
          </a:xfrm>
        </p:spPr>
        <p:txBody>
          <a:bodyPr/>
          <a:lstStyle/>
          <a:p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ea typeface="+mn-ea"/>
                <a:cs typeface="Arial" pitchFamily="34" charset="0"/>
              </a:rPr>
              <a:t>НЕСЧАСТНЫЕ СЛУЧАИ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(УЧЕТНЫЕ) </a:t>
            </a:r>
            <a:r>
              <a:rPr lang="ru-RU" sz="1800" b="1" u="sng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</a:rPr>
              <a:t>С ТЯЖЕЛЫМ ИСХОДОМ</a:t>
            </a:r>
            <a:r>
              <a:rPr lang="ru-RU" sz="1800" b="1" u="sng" dirty="0" smtClean="0">
                <a:solidFill>
                  <a:srgbClr val="233C5B"/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sz="1800" b="1" u="sng" dirty="0" smtClean="0">
                <a:solidFill>
                  <a:srgbClr val="233C5B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ea typeface="+mn-ea"/>
                <a:cs typeface="Arial" pitchFamily="34" charset="0"/>
              </a:rPr>
              <a:t>НА ПРЕДПРИЯТИЯХ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ПРЕДУРАЛЬСКОЙ СТЕПИ 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  <a:t>В 2020 ГОДУ</a:t>
            </a:r>
            <a:endParaRPr lang="ru-RU" sz="18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4619" y="6525345"/>
            <a:ext cx="527381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21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759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0835479"/>
              </p:ext>
            </p:extLst>
          </p:nvPr>
        </p:nvGraphicFramePr>
        <p:xfrm>
          <a:off x="156889" y="1018481"/>
          <a:ext cx="11891775" cy="5510383"/>
        </p:xfrm>
        <a:graphic>
          <a:graphicData uri="http://schemas.openxmlformats.org/drawingml/2006/table">
            <a:tbl>
              <a:tblPr/>
              <a:tblGrid>
                <a:gridCol w="487744"/>
                <a:gridCol w="3819185"/>
                <a:gridCol w="1056117"/>
                <a:gridCol w="6528729"/>
              </a:tblGrid>
              <a:tr h="6294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№ </a:t>
                      </a:r>
                      <a:r>
                        <a:rPr lang="ru-RU" sz="1600" b="1" dirty="0" err="1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</a:t>
                      </a:r>
                      <a:r>
                        <a:rPr lang="ru-RU" sz="1600" b="1" dirty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/</a:t>
                      </a:r>
                      <a:r>
                        <a:rPr lang="ru-RU" sz="1600" b="1" dirty="0" err="1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</a:t>
                      </a:r>
                      <a:endParaRPr lang="ru-RU" sz="16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Наименование </a:t>
                      </a:r>
                      <a:endParaRPr lang="ru-RU" sz="1800" b="1" dirty="0" smtClean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района</a:t>
                      </a:r>
                      <a:endParaRPr lang="ru-RU" sz="18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Кол-во </a:t>
                      </a:r>
                      <a:r>
                        <a:rPr lang="ru-RU" sz="1600" b="1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случ</a:t>
                      </a:r>
                      <a:r>
                        <a:rPr lang="ru-RU" sz="16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</a:t>
                      </a:r>
                      <a:endParaRPr lang="ru-RU" sz="16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5557" marR="8555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Наименование </a:t>
                      </a:r>
                      <a:endParaRPr lang="ru-RU" sz="1800" b="1" dirty="0" smtClean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хозяйства</a:t>
                      </a:r>
                      <a:endParaRPr lang="ru-RU" sz="18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9603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</a:p>
                  </a:txBody>
                  <a:tcPr marL="48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2300" b="1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Альшеевский</a:t>
                      </a:r>
                      <a:endParaRPr lang="ru-RU" sz="2300" b="1" kern="1200" dirty="0">
                        <a:solidFill>
                          <a:srgbClr val="0000FF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8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ООО </a:t>
                      </a:r>
                      <a:r>
                        <a:rPr lang="ru-RU" sz="18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Раевсахар</a:t>
                      </a:r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(оператор попал под </a:t>
                      </a:r>
                      <a:r>
                        <a:rPr lang="ru-RU" sz="1400" b="1" i="1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буртоукладочную</a:t>
                      </a: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машину)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196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(1)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ООО </a:t>
                      </a:r>
                      <a:r>
                        <a:rPr lang="ru-RU" sz="18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Альшей</a:t>
                      </a:r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-Мясо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kern="1200" baseline="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(ДТП, расследование не завершено)</a:t>
                      </a:r>
                      <a:endParaRPr lang="ru-RU" sz="1400" b="1" i="1" kern="1200" dirty="0" smtClean="0">
                        <a:solidFill>
                          <a:srgbClr val="0000FF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3962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</a:p>
                  </a:txBody>
                  <a:tcPr marL="48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300" b="1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Бижбулякский</a:t>
                      </a:r>
                      <a:endParaRPr lang="ru-RU" sz="2300" b="1" kern="1200" dirty="0">
                        <a:solidFill>
                          <a:srgbClr val="0000FF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8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ООО АП им. Калинина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(водитель зажат платформой кузова автомобиля)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031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</a:p>
                  </a:txBody>
                  <a:tcPr marL="48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300" b="1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Мелеузовский</a:t>
                      </a:r>
                      <a:endParaRPr lang="ru-RU" sz="2300" b="1" kern="1200" dirty="0">
                        <a:solidFill>
                          <a:srgbClr val="0000FF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8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ООО НПО Мелеуз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(при повороте бензовоза допустил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опрокидывание в кювет)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867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</a:p>
                  </a:txBody>
                  <a:tcPr marL="48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300" b="1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Стерлитамакский</a:t>
                      </a:r>
                      <a:endParaRPr lang="ru-RU" sz="2300" b="1" kern="1200" dirty="0">
                        <a:solidFill>
                          <a:srgbClr val="0000FF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8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ГУСП с-з </a:t>
                      </a:r>
                      <a:r>
                        <a:rPr lang="ru-RU" sz="18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Рощинский</a:t>
                      </a:r>
                      <a:endParaRPr lang="ru-RU" sz="1800" b="1" kern="1200" dirty="0" smtClean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(при ремонте ленточного транспортера электромонтер получил травму головы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рабочим колесом)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031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</a:t>
                      </a:r>
                    </a:p>
                  </a:txBody>
                  <a:tcPr marL="48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300" b="1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Чишминский</a:t>
                      </a:r>
                      <a:endParaRPr lang="ru-RU" sz="2300" b="1" kern="1200" dirty="0">
                        <a:solidFill>
                          <a:srgbClr val="0000FF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8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ГУСП МТС Центральная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(при ремонте силоса</a:t>
                      </a:r>
                      <a:r>
                        <a:rPr lang="ru-RU" sz="1400" b="1" i="1" kern="1200" baseline="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для хранения зерна</a:t>
                      </a: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оказался засыпанным остатками зерна)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01458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 </a:t>
                      </a:r>
                      <a:r>
                        <a:rPr lang="ru-RU" sz="2400" b="1" i="1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предуральской</a:t>
                      </a:r>
                      <a:r>
                        <a:rPr lang="ru-RU" sz="2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степи</a:t>
                      </a:r>
                    </a:p>
                  </a:txBody>
                  <a:tcPr marL="48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FF7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300" b="1" kern="1200" smtClean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(1)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 РБ – </a:t>
                      </a:r>
                      <a:r>
                        <a:rPr lang="ru-RU" sz="2800" b="1" i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 смертельных случаев </a:t>
                      </a:r>
                      <a:r>
                        <a:rPr lang="ru-RU" sz="1800" b="1" i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(1-расследуется)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(2019 – 7)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FF7"/>
                    </a:solidFill>
                  </a:tcPr>
                </a:tc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216024"/>
            <a:ext cx="12192000" cy="548680"/>
          </a:xfrm>
        </p:spPr>
        <p:txBody>
          <a:bodyPr/>
          <a:lstStyle/>
          <a:p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ea typeface="+mn-ea"/>
                <a:cs typeface="Arial" pitchFamily="34" charset="0"/>
              </a:rPr>
              <a:t>НЕСЧАСТНЫЕ СЛУЧАИ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(УЧЕТНЫЕ) </a:t>
            </a:r>
            <a:r>
              <a:rPr lang="ru-RU" sz="1800" b="1" u="sng" dirty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</a:rPr>
              <a:t>СО СМЕРТЕЛЬНЫМ </a:t>
            </a:r>
            <a:r>
              <a:rPr lang="ru-RU" sz="1800" b="1" u="sng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</a:rPr>
              <a:t>ИСХОДОМ</a:t>
            </a:r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rgbClr val="233C5B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ea typeface="+mn-ea"/>
                <a:cs typeface="Arial" pitchFamily="34" charset="0"/>
              </a:rPr>
              <a:t>НА ПРЕДПРИЯТИЯХ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ПРЕДУРАЛЬСКОЙ СТЕПИ 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  <a:t>В 2020 ГОДУ</a:t>
            </a:r>
            <a:endParaRPr lang="ru-RU" sz="18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4619" y="6525345"/>
            <a:ext cx="527381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22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92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0"/>
            <a:ext cx="10972800" cy="1143000"/>
          </a:xfrm>
        </p:spPr>
        <p:txBody>
          <a:bodyPr/>
          <a:lstStyle/>
          <a:p>
            <a:r>
              <a:rPr lang="ru-RU" sz="1800" b="1" dirty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ВЫСТАВОЧНЫЕ МЕРОПРИЯТИЯ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554816" y="6525345"/>
            <a:ext cx="685867" cy="365125"/>
          </a:xfrm>
        </p:spPr>
        <p:txBody>
          <a:bodyPr/>
          <a:lstStyle/>
          <a:p>
            <a:pPr>
              <a:defRPr/>
            </a:pPr>
            <a:fld id="{345E66FA-4276-447F-A3C7-9121683CB1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1628800"/>
            <a:ext cx="11562427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064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4049311"/>
              </p:ext>
            </p:extLst>
          </p:nvPr>
        </p:nvGraphicFramePr>
        <p:xfrm>
          <a:off x="239351" y="1412769"/>
          <a:ext cx="11809309" cy="2736310"/>
        </p:xfrm>
        <a:graphic>
          <a:graphicData uri="http://schemas.openxmlformats.org/drawingml/2006/table">
            <a:tbl>
              <a:tblPr/>
              <a:tblGrid>
                <a:gridCol w="7008777"/>
                <a:gridCol w="1632181"/>
                <a:gridCol w="1536171"/>
                <a:gridCol w="1632180"/>
              </a:tblGrid>
              <a:tr h="8600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 на подготовке почвы к посеву</a:t>
                      </a:r>
                    </a:p>
                  </a:txBody>
                  <a:tcPr marL="57483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 10 200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7483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10 681</a:t>
                      </a:r>
                    </a:p>
                  </a:txBody>
                  <a:tcPr marL="57483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 + 481</a:t>
                      </a:r>
                    </a:p>
                  </a:txBody>
                  <a:tcPr marL="57483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8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 на посеве яровых культур</a:t>
                      </a:r>
                    </a:p>
                  </a:txBody>
                  <a:tcPr marL="57483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 4 800</a:t>
                      </a:r>
                    </a:p>
                  </a:txBody>
                  <a:tcPr marL="57483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4 980</a:t>
                      </a:r>
                    </a:p>
                  </a:txBody>
                  <a:tcPr marL="57483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+ 180</a:t>
                      </a:r>
                    </a:p>
                  </a:txBody>
                  <a:tcPr marL="57483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00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в </a:t>
                      </a:r>
                      <a:r>
                        <a:rPr kumimoji="0" lang="ru-RU" sz="24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т.ч</a:t>
                      </a:r>
                      <a:r>
                        <a:rPr kumimoji="0" 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. зерновых и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зернобобовых</a:t>
                      </a:r>
                    </a:p>
                  </a:txBody>
                  <a:tcPr marL="57483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 3 650</a:t>
                      </a:r>
                    </a:p>
                  </a:txBody>
                  <a:tcPr marL="57483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3 </a:t>
                      </a:r>
                      <a:r>
                        <a:rPr kumimoji="0" 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780</a:t>
                      </a:r>
                    </a:p>
                  </a:txBody>
                  <a:tcPr marL="57483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+ 130</a:t>
                      </a:r>
                      <a:endParaRPr kumimoji="0" lang="ru-RU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7483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8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количество тракторов</a:t>
                      </a:r>
                    </a:p>
                  </a:txBody>
                  <a:tcPr marL="57483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 12 000</a:t>
                      </a:r>
                    </a:p>
                  </a:txBody>
                  <a:tcPr marL="57483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12 470</a:t>
                      </a:r>
                    </a:p>
                  </a:txBody>
                  <a:tcPr marL="57483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+ 470</a:t>
                      </a:r>
                    </a:p>
                  </a:txBody>
                  <a:tcPr marL="57483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160" name="Text Box 10"/>
          <p:cNvSpPr txBox="1">
            <a:spLocks noChangeArrowheads="1"/>
          </p:cNvSpPr>
          <p:nvPr/>
        </p:nvSpPr>
        <p:spPr bwMode="auto">
          <a:xfrm>
            <a:off x="0" y="148570"/>
            <a:ext cx="12192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srgbClr val="1F497D"/>
                </a:solidFill>
                <a:latin typeface="Arial" charset="0"/>
              </a:rPr>
              <a:t>ТЕХНИЧЕСКАЯ ОБЕСПЕЧЕННОСТЬ ЯРОВОГО СЕВА 2021 ГОДА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0" y="476673"/>
            <a:ext cx="12192000" cy="53920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107275" tIns="53637" rIns="107275" bIns="53637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altLang="ru-RU" sz="2800" b="1" dirty="0" smtClean="0">
                <a:solidFill>
                  <a:srgbClr val="0000FF"/>
                </a:solidFill>
                <a:latin typeface="Arial" charset="0"/>
              </a:rPr>
              <a:t>Количество тракторных агрегатов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43339" y="5445224"/>
            <a:ext cx="11905323" cy="100811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altLang="ru-RU" sz="3200" b="1" i="1" dirty="0" smtClean="0">
                <a:solidFill>
                  <a:srgbClr val="080CC0"/>
                </a:solidFill>
                <a:latin typeface="Arial" charset="0"/>
              </a:rPr>
              <a:t>Сокращение продолжительности сева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altLang="ru-RU" sz="3200" b="1" i="1" dirty="0" smtClean="0">
                <a:solidFill>
                  <a:srgbClr val="080CC0"/>
                </a:solidFill>
                <a:latin typeface="Arial" charset="0"/>
              </a:rPr>
              <a:t>за последние три года – на 3-5 дней</a:t>
            </a:r>
            <a:endParaRPr lang="ru-RU" altLang="ru-RU" sz="1800" b="1" i="1" dirty="0" smtClean="0">
              <a:solidFill>
                <a:srgbClr val="080CC0"/>
              </a:solidFill>
              <a:latin typeface="Arial" charset="0"/>
            </a:endParaRPr>
          </a:p>
        </p:txBody>
      </p:sp>
      <p:sp>
        <p:nvSpPr>
          <p:cNvPr id="1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4619" y="6453336"/>
            <a:ext cx="527381" cy="534988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3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6576053" y="1074222"/>
            <a:ext cx="643271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1600" i="1" dirty="0" smtClean="0">
                <a:solidFill>
                  <a:srgbClr val="1F497D"/>
                </a:solidFill>
                <a:latin typeface="Arial" charset="0"/>
              </a:rPr>
              <a:t>2020 год    2021 год    +/- к 2020 г.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72552" y="4478188"/>
            <a:ext cx="11876109" cy="82302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altLang="ru-RU" sz="2800" b="1" i="1" dirty="0" smtClean="0">
                <a:solidFill>
                  <a:srgbClr val="080CC0"/>
                </a:solidFill>
                <a:latin typeface="Arial" charset="0"/>
              </a:rPr>
              <a:t>Расчетная </a:t>
            </a:r>
            <a:r>
              <a:rPr lang="ru-RU" altLang="ru-RU" sz="2800" b="1" i="1" dirty="0">
                <a:solidFill>
                  <a:srgbClr val="080CC0"/>
                </a:solidFill>
                <a:latin typeface="Arial" charset="0"/>
              </a:rPr>
              <a:t>продолжительность ярового сева до 14 календарных </a:t>
            </a:r>
            <a:r>
              <a:rPr lang="ru-RU" altLang="ru-RU" sz="2800" b="1" i="1" dirty="0" smtClean="0">
                <a:solidFill>
                  <a:srgbClr val="080CC0"/>
                </a:solidFill>
                <a:latin typeface="Arial" charset="0"/>
              </a:rPr>
              <a:t>дней</a:t>
            </a:r>
            <a:endParaRPr lang="ru-RU" altLang="ru-RU" sz="2800" b="1" i="1" dirty="0">
              <a:solidFill>
                <a:srgbClr val="080CC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9166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4619" y="6453336"/>
            <a:ext cx="527381" cy="534988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4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0064411"/>
              </p:ext>
            </p:extLst>
          </p:nvPr>
        </p:nvGraphicFramePr>
        <p:xfrm>
          <a:off x="143340" y="1073469"/>
          <a:ext cx="11932666" cy="5523888"/>
        </p:xfrm>
        <a:graphic>
          <a:graphicData uri="http://schemas.openxmlformats.org/drawingml/2006/table">
            <a:tbl>
              <a:tblPr/>
              <a:tblGrid>
                <a:gridCol w="2496276"/>
                <a:gridCol w="1248139"/>
                <a:gridCol w="960107"/>
                <a:gridCol w="960107"/>
                <a:gridCol w="864096"/>
                <a:gridCol w="864096"/>
                <a:gridCol w="960107"/>
                <a:gridCol w="864096"/>
                <a:gridCol w="960107"/>
                <a:gridCol w="960107"/>
                <a:gridCol w="795428"/>
              </a:tblGrid>
              <a:tr h="26232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Районы</a:t>
                      </a:r>
                    </a:p>
                  </a:txBody>
                  <a:tcPr marL="48000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Тракторы</a:t>
                      </a:r>
                      <a:endParaRPr kumimoji="0" lang="ru-RU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7483" marR="57483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Культиваторы</a:t>
                      </a:r>
                      <a:endParaRPr kumimoji="0" lang="ru-RU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7483" marR="57483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Посевные машины</a:t>
                      </a:r>
                    </a:p>
                  </a:txBody>
                  <a:tcPr marL="57483" marR="57483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86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Техосмотр </a:t>
                      </a:r>
                      <a:r>
                        <a:rPr kumimoji="0" lang="ru-RU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на 15.04.20г, %</a:t>
                      </a:r>
                      <a:endParaRPr kumimoji="0" lang="ru-RU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7483" marR="57483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Нали-чие</a:t>
                      </a: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, </a:t>
                      </a:r>
                      <a:r>
                        <a:rPr kumimoji="0" lang="ru-RU" sz="1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ед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7483" marR="5748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Исправ</a:t>
                      </a: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-но, ед.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7483" marR="5748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Готов-</a:t>
                      </a:r>
                      <a:r>
                        <a:rPr kumimoji="0" lang="ru-RU" sz="1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ность</a:t>
                      </a: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, %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7483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Нали-чие</a:t>
                      </a: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, </a:t>
                      </a:r>
                      <a:r>
                        <a:rPr kumimoji="0" lang="ru-RU" sz="1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ед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7483" marR="57483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Исправ</a:t>
                      </a: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-но, ед.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7483" marR="5748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Готов-</a:t>
                      </a:r>
                      <a:r>
                        <a:rPr kumimoji="0" lang="ru-RU" sz="1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ность</a:t>
                      </a: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, %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7483" marR="5748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Нали-чие</a:t>
                      </a: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, </a:t>
                      </a:r>
                      <a:r>
                        <a:rPr kumimoji="0" lang="ru-RU" sz="1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ед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7483" marR="57483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Исправ</a:t>
                      </a: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-но, ед.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7483" marR="5748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Готов-</a:t>
                      </a:r>
                      <a:r>
                        <a:rPr kumimoji="0" lang="ru-RU" sz="1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ность</a:t>
                      </a: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, %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7483" marR="5748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8351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</a:t>
                      </a:r>
                      <a:r>
                        <a:rPr kumimoji="0" lang="ru-RU" sz="15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Альшеевский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67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339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154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169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148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38351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Белебеевский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64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232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90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117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38351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Бижбулякский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58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395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304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77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215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195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189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162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9B9"/>
                    </a:solidFill>
                  </a:tcPr>
                </a:tc>
              </a:tr>
              <a:tr h="238351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Благоварский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59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243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239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103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103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167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167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38351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Буздякский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59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283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157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138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208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182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38351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Давлекановский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61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268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242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124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177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162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38351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</a:t>
                      </a:r>
                      <a:r>
                        <a:rPr kumimoji="0" lang="ru-RU" sz="15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Ермекеевский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68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337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68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202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202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207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189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38351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Кугарчинский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51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247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199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99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151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146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38351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Куюргазинский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49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490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450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236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233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429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38351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Мелеузовский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50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477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284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279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463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409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38351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Миякинский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57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290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264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157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157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207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207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38351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</a:t>
                      </a:r>
                      <a:r>
                        <a:rPr kumimoji="0" lang="ru-RU" sz="15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Стерлибашевский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57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335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281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165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163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262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262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38351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</a:t>
                      </a:r>
                      <a:r>
                        <a:rPr kumimoji="0" lang="ru-RU" sz="15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Стерлитамакский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64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669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601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264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257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372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334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38351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Туймазинский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44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373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246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66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135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145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76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9B9"/>
                    </a:solidFill>
                  </a:tcPr>
                </a:tc>
              </a:tr>
              <a:tr h="236075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Федоровский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42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345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276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174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150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486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62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9B9"/>
                    </a:solidFill>
                  </a:tcPr>
                </a:tc>
              </a:tr>
              <a:tr h="238351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Чишминский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58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258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85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191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190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464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По </a:t>
                      </a:r>
                      <a:r>
                        <a:rPr kumimoji="0" lang="ru-RU" sz="1400" b="1" i="1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предуральской</a:t>
                      </a:r>
                      <a:r>
                        <a:rPr kumimoji="0" lang="ru-RU" sz="14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степи</a:t>
                      </a:r>
                    </a:p>
                  </a:txBody>
                  <a:tcPr marL="144000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1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57</a:t>
                      </a: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1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5689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1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4801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1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84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1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2644</a:t>
                      </a: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1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2497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1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94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1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3940</a:t>
                      </a: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1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3492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1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89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</a:tr>
              <a:tr h="29511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По РБ</a:t>
                      </a:r>
                    </a:p>
                  </a:txBody>
                  <a:tcPr marL="144000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58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14 640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12 267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84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6 144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5 638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92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9 032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7 943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88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4128" y="11663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srgbClr val="1F497D"/>
                </a:solidFill>
                <a:latin typeface="Arial" charset="0"/>
              </a:rPr>
              <a:t>ТЕХНИЧЕСКАЯ ГОТОВНОСТЬ ТРАКТОРОВ</a:t>
            </a:r>
            <a:r>
              <a:rPr lang="en-US" dirty="0" smtClean="0">
                <a:solidFill>
                  <a:srgbClr val="1F497D"/>
                </a:solidFill>
                <a:latin typeface="Arial" charset="0"/>
              </a:rPr>
              <a:t>, </a:t>
            </a:r>
            <a:r>
              <a:rPr lang="ru-RU" dirty="0" smtClean="0">
                <a:solidFill>
                  <a:srgbClr val="1F497D"/>
                </a:solidFill>
                <a:latin typeface="Arial" charset="0"/>
              </a:rPr>
              <a:t>ПОЧВООБРАБАТЫВАЮЩИХ И ПОСЕВНЫХ МАШИН НА 1.03.2021 ГОДА</a:t>
            </a:r>
            <a:endParaRPr lang="ru-RU" dirty="0">
              <a:solidFill>
                <a:srgbClr val="1F497D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38065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0" y="307376"/>
            <a:ext cx="12192000" cy="38532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107275" tIns="53637" rIns="107275" bIns="53637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800" b="1" dirty="0" smtClean="0">
                <a:solidFill>
                  <a:srgbClr val="1F497D"/>
                </a:solidFill>
                <a:latin typeface="Arial" charset="0"/>
              </a:rPr>
              <a:t>ТЕХНИЧЕСКИЙ ОСМОТР ТРАКТОРОВ</a:t>
            </a:r>
          </a:p>
        </p:txBody>
      </p:sp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713302" y="6494412"/>
            <a:ext cx="527381" cy="534988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5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3870475"/>
              </p:ext>
            </p:extLst>
          </p:nvPr>
        </p:nvGraphicFramePr>
        <p:xfrm>
          <a:off x="143341" y="1073462"/>
          <a:ext cx="11910260" cy="5601993"/>
        </p:xfrm>
        <a:graphic>
          <a:graphicData uri="http://schemas.openxmlformats.org/drawingml/2006/table">
            <a:tbl>
              <a:tblPr/>
              <a:tblGrid>
                <a:gridCol w="3330159"/>
                <a:gridCol w="2164604"/>
                <a:gridCol w="1498572"/>
                <a:gridCol w="1581825"/>
                <a:gridCol w="1670020"/>
                <a:gridCol w="1665080"/>
              </a:tblGrid>
              <a:tr h="5675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Районы</a:t>
                      </a:r>
                    </a:p>
                  </a:txBody>
                  <a:tcPr marL="48000" marR="57483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 Cyr" panose="020B0604020202020204" pitchFamily="34" charset="0"/>
                        </a:rPr>
                        <a:t>Зарегистрировано, ед.</a:t>
                      </a:r>
                      <a:endParaRPr lang="ru-RU" sz="1200" b="1" i="0" u="none" strike="noStrike" dirty="0">
                        <a:solidFill>
                          <a:srgbClr val="0000FF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4435" marR="4435" marT="33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err="1" smtClean="0">
                          <a:solidFill>
                            <a:srgbClr val="0000FF"/>
                          </a:solidFill>
                          <a:effectLst/>
                          <a:latin typeface="Arial Cyr" panose="020B0604020202020204" pitchFamily="34" charset="0"/>
                        </a:rPr>
                        <a:t>Представленона</a:t>
                      </a:r>
                      <a:r>
                        <a:rPr lang="ru-RU" sz="12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 Cyr" panose="020B0604020202020204" pitchFamily="34" charset="0"/>
                        </a:rPr>
                        <a:t> техосмотр, ед.</a:t>
                      </a:r>
                      <a:endParaRPr lang="ru-RU" sz="1200" b="1" i="0" u="none" strike="noStrike" dirty="0">
                        <a:solidFill>
                          <a:srgbClr val="0000FF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4435" marR="4435" marT="33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 Cyr" panose="020B0604020202020204" pitchFamily="34" charset="0"/>
                        </a:rPr>
                        <a:t>Прошли техосмотр, ед.</a:t>
                      </a:r>
                    </a:p>
                  </a:txBody>
                  <a:tcPr marL="4435" marR="4435" marT="3326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Arial Cyr" panose="020B0604020202020204" pitchFamily="34" charset="0"/>
                        </a:rPr>
                        <a:t> </a:t>
                      </a:r>
                      <a:r>
                        <a:rPr lang="ru-RU" sz="12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 Cyr" panose="020B0604020202020204" pitchFamily="34" charset="0"/>
                        </a:rPr>
                        <a:t>% к числу </a:t>
                      </a:r>
                      <a:r>
                        <a:rPr lang="ru-RU" sz="1200" b="1" i="0" u="none" strike="noStrike" dirty="0" err="1" smtClean="0">
                          <a:solidFill>
                            <a:srgbClr val="0000FF"/>
                          </a:solidFill>
                          <a:effectLst/>
                          <a:latin typeface="Arial Cyr" panose="020B0604020202020204" pitchFamily="34" charset="0"/>
                        </a:rPr>
                        <a:t>зарегистр</a:t>
                      </a:r>
                      <a:r>
                        <a:rPr lang="ru-RU" sz="12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 Cyr" panose="020B0604020202020204" pitchFamily="34" charset="0"/>
                        </a:rPr>
                        <a:t>.</a:t>
                      </a:r>
                      <a:endParaRPr lang="ru-RU" sz="1200" b="1" i="0" u="none" strike="noStrike" dirty="0">
                        <a:solidFill>
                          <a:srgbClr val="0000FF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4435" marR="4435" marT="3326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 Cyr" panose="020B0604020202020204" pitchFamily="34" charset="0"/>
                          <a:ea typeface="+mn-ea"/>
                          <a:cs typeface="+mn-cs"/>
                        </a:rPr>
                        <a:t>Дата начала техосмотра</a:t>
                      </a:r>
                    </a:p>
                  </a:txBody>
                  <a:tcPr marL="4435" marR="4435" marT="3326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004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</a:t>
                      </a:r>
                      <a:r>
                        <a:rPr kumimoji="0" lang="ru-RU" sz="15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Альшеевский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307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10 марта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6004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Белебеевский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186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15 марта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6004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Бижбулякский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272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11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11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10 марта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6004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Благоварский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208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54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45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22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24 февраля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6004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Буздякский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276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48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40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14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16 февраля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6004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Давлекановский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250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86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60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24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 марта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6004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</a:t>
                      </a:r>
                      <a:r>
                        <a:rPr kumimoji="0" lang="ru-RU" sz="15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Ермекеевский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224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12 марта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6004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Кугарчинский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209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14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13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6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10 марта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6004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Куюргазинский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459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34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33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7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 марта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6004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</a:t>
                      </a:r>
                      <a:r>
                        <a:rPr kumimoji="0" lang="ru-RU" sz="15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Мелеузовский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429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63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41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10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10 марта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6004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Миякинский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283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16 марта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6004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</a:t>
                      </a:r>
                      <a:r>
                        <a:rPr kumimoji="0" lang="ru-RU" sz="15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Стерлибашевский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242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10 марта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6004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</a:t>
                      </a:r>
                      <a:r>
                        <a:rPr kumimoji="0" lang="ru-RU" sz="15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Стерлитамакский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488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126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103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21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24 февраля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6004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Туймазинский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236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17 марта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6004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Федоровский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280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44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23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18 марта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6004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Чишминский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358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54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54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15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 марта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18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По </a:t>
                      </a:r>
                      <a:r>
                        <a:rPr kumimoji="0" lang="ru-RU" sz="1400" b="1" i="1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предуральской</a:t>
                      </a:r>
                      <a:r>
                        <a:rPr kumimoji="0" lang="ru-RU" sz="14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степи</a:t>
                      </a:r>
                    </a:p>
                  </a:txBody>
                  <a:tcPr marL="144000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4 707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569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457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</a:tr>
              <a:tr h="2952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По РБ</a:t>
                      </a:r>
                    </a:p>
                  </a:txBody>
                  <a:tcPr marL="144000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11 577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867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699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6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952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По РБ на 10.03.20г.</a:t>
                      </a:r>
                    </a:p>
                  </a:txBody>
                  <a:tcPr marL="144000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11 362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557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443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9648395" y="620688"/>
            <a:ext cx="268829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на 10.03.2021 г.</a:t>
            </a:r>
            <a:endParaRPr lang="ru-RU" sz="1600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1313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347200" y="6470879"/>
            <a:ext cx="2844800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3" name="Диаграмма 2"/>
          <p:cNvGraphicFramePr/>
          <p:nvPr>
            <p:extLst/>
          </p:nvPr>
        </p:nvGraphicFramePr>
        <p:xfrm>
          <a:off x="47329" y="1268760"/>
          <a:ext cx="12001333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911424" y="44625"/>
            <a:ext cx="108492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ОБЪЕМЫ РАБОТ ПО РЕМОНТУ ТЕХНИКИ В РЕМОНТНЫХ ПРЕДПРИЯТИЯХ РЕСПУБЛИКИ</a:t>
            </a:r>
            <a:endParaRPr lang="ru-RU" sz="1800" b="1" dirty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9744" y="1176486"/>
            <a:ext cx="112614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 руб.</a:t>
            </a:r>
            <a:endParaRPr lang="ru-RU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2351585" y="908721"/>
            <a:ext cx="7104791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>
              <a:tabLst>
                <a:tab pos="1257300" algn="l"/>
              </a:tabLst>
              <a:defRPr/>
            </a:pP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 2020 ГОД ВЫПЛАЧЕНО СУБСИДИЙ  </a:t>
            </a:r>
          </a:p>
          <a:p>
            <a:pPr marL="420624" indent="-384048" algn="ctr">
              <a:tabLst>
                <a:tab pos="1257300" algn="l"/>
              </a:tabLst>
              <a:defRPr/>
            </a:pP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 МОДЕРНИЗАЦИЮ ТЕХНИКИ </a:t>
            </a:r>
            <a:r>
              <a:rPr lang="ru-RU" sz="16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173  МЛН. РУБ. (2019 ГОД – 236 МЛН.РУБ.)</a:t>
            </a:r>
            <a:endParaRPr lang="ru-RU" sz="1600" b="1" u="sng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2854107" y="1597773"/>
            <a:ext cx="7680853" cy="324036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 rot="19845876">
            <a:off x="5203194" y="2903044"/>
            <a:ext cx="24962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рост в 8 раз</a:t>
            </a:r>
            <a:endParaRPr lang="ru-RU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2" descr="C:\Documents and Settings\tehn\Рабочий стол\Фон к слайдам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V="1">
            <a:off x="1" y="764704"/>
            <a:ext cx="12191999" cy="72008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10455216" y="836713"/>
            <a:ext cx="13845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1,2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млрд. руб.</a:t>
            </a:r>
            <a:endParaRPr lang="ru-RU" sz="1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03445" y="1772816"/>
            <a:ext cx="5591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600" b="1" u="sng" dirty="0" smtClean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Модернизировано 2018-2020 гг.: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200" b="1" dirty="0" smtClean="0">
              <a:solidFill>
                <a:srgbClr val="1F497D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8464668"/>
              </p:ext>
            </p:extLst>
          </p:nvPr>
        </p:nvGraphicFramePr>
        <p:xfrm>
          <a:off x="1295466" y="2141984"/>
          <a:ext cx="4416490" cy="1143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8405"/>
                <a:gridCol w="768085"/>
              </a:tblGrid>
              <a:tr h="0">
                <a:tc>
                  <a:txBody>
                    <a:bodyPr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зерноуборочные комбайны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- 133;</a:t>
                      </a:r>
                      <a:endParaRPr lang="ru-RU" sz="15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5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тракторы: «</a:t>
                      </a:r>
                      <a:r>
                        <a:rPr lang="ru-RU" sz="1500" b="1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Кировец</a:t>
                      </a:r>
                      <a:r>
                        <a:rPr lang="ru-RU" sz="15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 </a:t>
                      </a:r>
                      <a:endParaRPr lang="ru-RU" sz="15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- 105;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«Т-150К»</a:t>
                      </a:r>
                      <a:endParaRPr lang="ru-RU" sz="15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- 94;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«</a:t>
                      </a:r>
                      <a:r>
                        <a:rPr lang="ru-RU" sz="1500" b="1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Беларус</a:t>
                      </a:r>
                      <a:r>
                        <a:rPr lang="ru-RU" sz="15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  <a:endParaRPr lang="ru-RU" sz="15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- 82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dirty="0" smtClean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4555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-144693" y="44624"/>
            <a:ext cx="12432704" cy="216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АССОЦИАЦИЯ РЕМОНТНО-ОБСЛУЖИВАЮЩИХ ПРЕДПРИЯТИЙ </a:t>
            </a:r>
          </a:p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АПК РЕСПУБЛИКИ БАШКОРТОСТАН </a:t>
            </a:r>
          </a:p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50" b="1" dirty="0" smtClean="0">
              <a:solidFill>
                <a:srgbClr val="4F81B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Исполнительный директор - </a:t>
            </a: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Зайнуллин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Рустам </a:t>
            </a: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Хабибович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700" b="1" dirty="0" smtClean="0">
              <a:solidFill>
                <a:srgbClr val="4F81B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Тел.</a:t>
            </a:r>
            <a:r>
              <a:rPr lang="en-US" sz="28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: 8-</a:t>
            </a:r>
            <a:r>
              <a:rPr lang="ru-RU" sz="28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917-459-96-00, </a:t>
            </a:r>
            <a:r>
              <a:rPr lang="en-US" sz="2800" b="1" u="sng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e-mail</a:t>
            </a:r>
            <a:r>
              <a:rPr lang="ru-RU" sz="2800" b="1" u="sng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8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Apkrb2017@mail.ru</a:t>
            </a:r>
          </a:p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Сайт Ассоциации</a:t>
            </a:r>
            <a:r>
              <a:rPr lang="en-US" sz="28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800" b="1" u="sng" dirty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http://remont-agro.ru/</a:t>
            </a:r>
            <a:endParaRPr lang="ru-RU" sz="2800" b="1" u="sng" dirty="0">
              <a:solidFill>
                <a:srgbClr val="4F81B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4619" y="6525344"/>
            <a:ext cx="527381" cy="332656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7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-136668" y="2956878"/>
            <a:ext cx="121920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538163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b="1" dirty="0" smtClean="0">
                <a:solidFill>
                  <a:srgbClr val="1F497D"/>
                </a:solidFill>
                <a:latin typeface="Arial" charset="0"/>
              </a:rPr>
              <a:t>Принимается информация (фотографии деталей) для оказания помощи</a:t>
            </a:r>
            <a:r>
              <a:rPr lang="ru-RU" sz="2500" b="1" dirty="0">
                <a:solidFill>
                  <a:srgbClr val="1F497D"/>
                </a:solidFill>
                <a:latin typeface="Arial" charset="0"/>
              </a:rPr>
              <a:t> </a:t>
            </a:r>
            <a:r>
              <a:rPr lang="ru-RU" sz="2500" b="1" dirty="0" smtClean="0">
                <a:solidFill>
                  <a:srgbClr val="1F497D"/>
                </a:solidFill>
                <a:latin typeface="Arial" charset="0"/>
              </a:rPr>
              <a:t>с участием республиканских предприятий: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Tx/>
              <a:buChar char="-"/>
              <a:tabLst>
                <a:tab pos="447675" algn="l"/>
                <a:tab pos="896938" algn="l"/>
                <a:tab pos="1346200" algn="l"/>
                <a:tab pos="1797050" algn="l"/>
                <a:tab pos="2244725" algn="l"/>
                <a:tab pos="2695575" algn="l"/>
                <a:tab pos="3143250" algn="l"/>
                <a:tab pos="3594100" algn="l"/>
                <a:tab pos="4041775" algn="l"/>
                <a:tab pos="4492625" algn="l"/>
                <a:tab pos="4940300" algn="l"/>
                <a:tab pos="5391150" algn="l"/>
                <a:tab pos="5838825" algn="l"/>
                <a:tab pos="6289675" algn="l"/>
                <a:tab pos="6737350" algn="l"/>
                <a:tab pos="7188200" algn="l"/>
                <a:tab pos="7635875" algn="l"/>
                <a:tab pos="8086725" algn="l"/>
                <a:tab pos="8534400" algn="l"/>
                <a:tab pos="8985250" algn="l"/>
              </a:tabLst>
              <a:defRPr/>
            </a:pPr>
            <a:r>
              <a:rPr lang="ru-RU" sz="2500" b="1" dirty="0" smtClean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поиск новых запасных частей, определение поставщиков;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tabLst>
                <a:tab pos="447675" algn="l"/>
                <a:tab pos="896938" algn="l"/>
                <a:tab pos="1346200" algn="l"/>
                <a:tab pos="1797050" algn="l"/>
                <a:tab pos="2244725" algn="l"/>
                <a:tab pos="2695575" algn="l"/>
                <a:tab pos="3143250" algn="l"/>
                <a:tab pos="3594100" algn="l"/>
                <a:tab pos="4041775" algn="l"/>
                <a:tab pos="4492625" algn="l"/>
                <a:tab pos="4940300" algn="l"/>
                <a:tab pos="5391150" algn="l"/>
                <a:tab pos="5838825" algn="l"/>
                <a:tab pos="6289675" algn="l"/>
                <a:tab pos="6737350" algn="l"/>
                <a:tab pos="7188200" algn="l"/>
                <a:tab pos="7635875" algn="l"/>
                <a:tab pos="8086725" algn="l"/>
                <a:tab pos="8534400" algn="l"/>
                <a:tab pos="8985250" algn="l"/>
              </a:tabLst>
              <a:defRPr/>
            </a:pPr>
            <a:r>
              <a:rPr lang="ru-RU" sz="500" b="1" dirty="0" smtClean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sz="500" b="1" dirty="0">
              <a:solidFill>
                <a:srgbClr val="1F497D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Tx/>
              <a:buChar char="-"/>
              <a:tabLst>
                <a:tab pos="447675" algn="l"/>
                <a:tab pos="896938" algn="l"/>
                <a:tab pos="1346200" algn="l"/>
                <a:tab pos="1797050" algn="l"/>
                <a:tab pos="2244725" algn="l"/>
                <a:tab pos="2695575" algn="l"/>
                <a:tab pos="3143250" algn="l"/>
                <a:tab pos="3594100" algn="l"/>
                <a:tab pos="4041775" algn="l"/>
                <a:tab pos="4492625" algn="l"/>
                <a:tab pos="4940300" algn="l"/>
                <a:tab pos="5391150" algn="l"/>
                <a:tab pos="5838825" algn="l"/>
                <a:tab pos="6289675" algn="l"/>
                <a:tab pos="6737350" algn="l"/>
                <a:tab pos="7188200" algn="l"/>
                <a:tab pos="7635875" algn="l"/>
                <a:tab pos="8086725" algn="l"/>
                <a:tab pos="8534400" algn="l"/>
                <a:tab pos="8985250" algn="l"/>
              </a:tabLst>
              <a:defRPr/>
            </a:pPr>
            <a:r>
              <a:rPr lang="ru-RU" sz="2500" b="1" dirty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lang="ru-RU" sz="2500" b="1" dirty="0" smtClean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рганизация ремонта, изготовления, восстановления изношенных деталей, узлов </a:t>
            </a:r>
            <a:r>
              <a:rPr lang="ru-RU" sz="2500" b="1" dirty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 агрегатов; </a:t>
            </a:r>
            <a:endParaRPr lang="ru-RU" sz="2500" b="1" dirty="0" smtClean="0">
              <a:solidFill>
                <a:srgbClr val="1F497D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Tx/>
              <a:buChar char="-"/>
              <a:tabLst>
                <a:tab pos="447675" algn="l"/>
                <a:tab pos="896938" algn="l"/>
                <a:tab pos="1346200" algn="l"/>
                <a:tab pos="1797050" algn="l"/>
                <a:tab pos="2244725" algn="l"/>
                <a:tab pos="2695575" algn="l"/>
                <a:tab pos="3143250" algn="l"/>
                <a:tab pos="3594100" algn="l"/>
                <a:tab pos="4041775" algn="l"/>
                <a:tab pos="4492625" algn="l"/>
                <a:tab pos="4940300" algn="l"/>
                <a:tab pos="5391150" algn="l"/>
                <a:tab pos="5838825" algn="l"/>
                <a:tab pos="6289675" algn="l"/>
                <a:tab pos="6737350" algn="l"/>
                <a:tab pos="7188200" algn="l"/>
                <a:tab pos="7635875" algn="l"/>
                <a:tab pos="8086725" algn="l"/>
                <a:tab pos="8534400" algn="l"/>
                <a:tab pos="8985250" algn="l"/>
              </a:tabLst>
              <a:defRPr/>
            </a:pPr>
            <a:endParaRPr lang="ru-RU" sz="500" b="1" dirty="0" smtClean="0">
              <a:solidFill>
                <a:srgbClr val="1F497D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Tx/>
              <a:buChar char="-"/>
              <a:tabLst>
                <a:tab pos="447675" algn="l"/>
                <a:tab pos="896938" algn="l"/>
                <a:tab pos="1346200" algn="l"/>
                <a:tab pos="1797050" algn="l"/>
                <a:tab pos="2244725" algn="l"/>
                <a:tab pos="2695575" algn="l"/>
                <a:tab pos="3143250" algn="l"/>
                <a:tab pos="3594100" algn="l"/>
                <a:tab pos="4041775" algn="l"/>
                <a:tab pos="4492625" algn="l"/>
                <a:tab pos="4940300" algn="l"/>
                <a:tab pos="5391150" algn="l"/>
                <a:tab pos="5838825" algn="l"/>
                <a:tab pos="6289675" algn="l"/>
                <a:tab pos="6737350" algn="l"/>
                <a:tab pos="7188200" algn="l"/>
                <a:tab pos="7635875" algn="l"/>
                <a:tab pos="8086725" algn="l"/>
                <a:tab pos="8534400" algn="l"/>
                <a:tab pos="8985250" algn="l"/>
              </a:tabLst>
              <a:defRPr/>
            </a:pPr>
            <a:r>
              <a:rPr lang="ru-RU" sz="2500" b="1" dirty="0" smtClean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организация стендовых проверок, регулировок и обкатки агрегатов.</a:t>
            </a: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239349" y="2204865"/>
            <a:ext cx="11815983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tabLst>
                <a:tab pos="1257300" algn="l"/>
              </a:tabLst>
              <a:defRPr/>
            </a:pPr>
            <a:r>
              <a:rPr lang="ru-RU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ЦЕНТР РЕАГИРОВАНИЯ ПРИ ОТКАЗАХ ТЕХНИКИ </a:t>
            </a:r>
          </a:p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tabLst>
                <a:tab pos="1257300" algn="l"/>
              </a:tabLst>
              <a:defRPr/>
            </a:pPr>
            <a:r>
              <a:rPr lang="ru-RU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ВО ВРЕМЯ ВЕСЕННИХ ПОЛЕВЫХ РАБОТ</a:t>
            </a:r>
            <a:endParaRPr lang="ru-RU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8676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7104112" y="2046954"/>
            <a:ext cx="2160240" cy="3237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76756" tIns="38378" rIns="76756" bIns="38378" rtlCol="0">
            <a:spAutoFit/>
          </a:bodyPr>
          <a:lstStyle/>
          <a:p>
            <a:r>
              <a:rPr lang="ru-RU" sz="1600" b="1" i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endParaRPr lang="ru-RU" sz="1800" b="1" i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04112" y="2348880"/>
            <a:ext cx="2160240" cy="3237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76756" tIns="38378" rIns="76756" bIns="38378" rtlCol="0">
            <a:spAutoFit/>
          </a:bodyPr>
          <a:lstStyle/>
          <a:p>
            <a:r>
              <a:rPr lang="ru-RU" sz="1600" b="1" i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endParaRPr lang="ru-RU" sz="1800" b="1" i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18891" y="2660795"/>
            <a:ext cx="2160240" cy="3237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76756" tIns="38378" rIns="76756" bIns="38378" rtlCol="0">
            <a:spAutoFit/>
          </a:bodyPr>
          <a:lstStyle/>
          <a:p>
            <a:r>
              <a:rPr lang="ru-RU" sz="1600" b="1" i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endParaRPr lang="ru-RU" sz="1800" b="1" i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52117" y="3300127"/>
            <a:ext cx="2160240" cy="3237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76756" tIns="38378" rIns="76756" bIns="38378" rtlCol="0">
            <a:spAutoFit/>
          </a:bodyPr>
          <a:lstStyle/>
          <a:p>
            <a:r>
              <a:rPr lang="ru-RU" sz="1600" b="1" i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endParaRPr lang="ru-RU" sz="1800" b="1" i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4619" y="6492876"/>
            <a:ext cx="527381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8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0" name="Таблица 29"/>
          <p:cNvGraphicFramePr>
            <a:graphicFrameLocks noGrp="1"/>
          </p:cNvGraphicFramePr>
          <p:nvPr>
            <p:extLst/>
          </p:nvPr>
        </p:nvGraphicFramePr>
        <p:xfrm>
          <a:off x="335360" y="1052736"/>
          <a:ext cx="6624734" cy="3649345"/>
        </p:xfrm>
        <a:graphic>
          <a:graphicData uri="http://schemas.openxmlformats.org/drawingml/2006/table">
            <a:tbl>
              <a:tblPr/>
              <a:tblGrid>
                <a:gridCol w="2075404"/>
                <a:gridCol w="1283145"/>
                <a:gridCol w="1983040"/>
                <a:gridCol w="1283145"/>
              </a:tblGrid>
              <a:tr h="181211"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Год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Количество, ед.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153153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млрд. </a:t>
                      </a:r>
                      <a:endParaRPr lang="ru-RU" sz="1400" b="1" dirty="0" smtClean="0">
                        <a:solidFill>
                          <a:srgbClr val="153153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руб</a:t>
                      </a:r>
                      <a:r>
                        <a:rPr lang="ru-RU" sz="1400" b="1" dirty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3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Всего</a:t>
                      </a:r>
                      <a:endParaRPr lang="ru-RU" sz="1400" b="1" dirty="0">
                        <a:solidFill>
                          <a:srgbClr val="153153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 т.ч</a:t>
                      </a:r>
                      <a:r>
                        <a:rPr lang="ru-RU" sz="1400" b="1" dirty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</a:t>
                      </a:r>
                      <a:endParaRPr lang="ru-RU" sz="1400" b="1" dirty="0" smtClean="0">
                        <a:solidFill>
                          <a:srgbClr val="153153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импортной</a:t>
                      </a:r>
                      <a:endParaRPr lang="ru-RU" sz="1400" b="1" dirty="0">
                        <a:solidFill>
                          <a:srgbClr val="153153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791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2011 </a:t>
                      </a:r>
                      <a:endParaRPr lang="ru-RU" sz="175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2 980</a:t>
                      </a:r>
                      <a:endParaRPr lang="ru-RU" sz="175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389</a:t>
                      </a:r>
                      <a:endParaRPr lang="ru-RU" sz="175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2,9</a:t>
                      </a:r>
                      <a:endParaRPr lang="ru-RU" sz="175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91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3 590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436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3,9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91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3 721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405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4,6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91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2 620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301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4,1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30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2015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2 145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2,8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30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2016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2 185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176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3,5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30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2017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2 058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278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3,7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30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2018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1 966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233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4,2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30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2019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2 820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336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6,5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30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2020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3 607</a:t>
                      </a:r>
                      <a:endParaRPr lang="ru-RU" sz="175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484</a:t>
                      </a:r>
                      <a:endParaRPr lang="ru-RU" sz="175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10,1</a:t>
                      </a:r>
                      <a:endParaRPr lang="ru-RU" sz="175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30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ИТОГО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27 692</a:t>
                      </a:r>
                      <a:endParaRPr lang="ru-RU" sz="175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3 240</a:t>
                      </a:r>
                      <a:endParaRPr lang="ru-RU" sz="175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46,5</a:t>
                      </a:r>
                      <a:endParaRPr lang="ru-RU" sz="175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48683" y="190381"/>
            <a:ext cx="1219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tabLst>
                <a:tab pos="1257300" algn="l"/>
              </a:tabLst>
              <a:defRPr/>
            </a:pPr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ПРИОБРЕТЕНИЕ СЕЛЬСКОХОЗЯЙСТВЕННОЙ ТЕХНИКИ </a:t>
            </a:r>
          </a:p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tabLst>
                <a:tab pos="1257300" algn="l"/>
              </a:tabLst>
              <a:defRPr/>
            </a:pPr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ЗА 2011 - 2020 ГГ.</a:t>
            </a:r>
            <a:endParaRPr lang="ru-RU" sz="1800" b="1" dirty="0">
              <a:solidFill>
                <a:srgbClr val="233C5B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/>
          </p:nvPr>
        </p:nvGraphicFramePr>
        <p:xfrm>
          <a:off x="335361" y="4771976"/>
          <a:ext cx="6624737" cy="1907613"/>
        </p:xfrm>
        <a:graphic>
          <a:graphicData uri="http://schemas.openxmlformats.org/drawingml/2006/table">
            <a:tbl>
              <a:tblPr/>
              <a:tblGrid>
                <a:gridCol w="4320480"/>
                <a:gridCol w="1056117"/>
                <a:gridCol w="1248140"/>
              </a:tblGrid>
              <a:tr h="276992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u="none" kern="120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Приобретено,  ед.</a:t>
                      </a: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u="none" kern="120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Всего</a:t>
                      </a:r>
                      <a:endParaRPr lang="ru-RU" sz="1400" b="1" i="0" u="none" kern="1200" dirty="0">
                        <a:solidFill>
                          <a:srgbClr val="153153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u="none" kern="120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%</a:t>
                      </a:r>
                      <a:r>
                        <a:rPr lang="ru-RU" sz="1400" b="1" i="0" u="none" kern="1200" baseline="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к наличию</a:t>
                      </a:r>
                      <a:endParaRPr lang="ru-RU" sz="1400" b="1" i="0" u="none" kern="1200" dirty="0" smtClean="0">
                        <a:solidFill>
                          <a:srgbClr val="153153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78066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Тракторов</a:t>
                      </a:r>
                      <a:endParaRPr lang="ru-RU" sz="1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</a:t>
                      </a:r>
                      <a:r>
                        <a:rPr lang="ru-RU" sz="18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546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31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7806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Зерноуборочных комбайнов</a:t>
                      </a: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2 185</a:t>
                      </a: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59</a:t>
                      </a: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235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Самоходных кормоуборочных      комбайнов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400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8507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Сеялок и посевных</a:t>
                      </a:r>
                      <a:r>
                        <a:rPr lang="ru-RU" sz="1200" b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комплексов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2 626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28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235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Почвообрабатывающих машин и орудий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3 171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25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7056107" y="980728"/>
            <a:ext cx="5280587" cy="369316"/>
          </a:xfrm>
          <a:prstGeom prst="rect">
            <a:avLst/>
          </a:prstGeom>
        </p:spPr>
        <p:txBody>
          <a:bodyPr wrap="square" lIns="91425" tIns="45712" rIns="91425" bIns="45712">
            <a:spAutoFit/>
          </a:bodyPr>
          <a:lstStyle/>
          <a:p>
            <a:r>
              <a:rPr lang="ru-RU" sz="18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Общий объем закупок, млн. </a:t>
            </a:r>
            <a:r>
              <a:rPr lang="ru-RU" sz="18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725220315"/>
              </p:ext>
            </p:extLst>
          </p:nvPr>
        </p:nvGraphicFramePr>
        <p:xfrm>
          <a:off x="7056107" y="1196752"/>
          <a:ext cx="6048672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536160" y="3573017"/>
            <a:ext cx="4512501" cy="354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76756" tIns="38378" rIns="76756" bIns="38378" rtlCol="0">
            <a:spAutoFit/>
          </a:bodyPr>
          <a:lstStyle/>
          <a:p>
            <a:r>
              <a:rPr lang="ru-RU" sz="1600" b="1" i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sz="1800" b="1" i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РБ – 46 458</a:t>
            </a:r>
            <a:endParaRPr lang="ru-RU" sz="1800" b="1" i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28020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 flipH="1">
            <a:off x="1576645" y="2305552"/>
            <a:ext cx="6855" cy="1599698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463819" y="2305552"/>
            <a:ext cx="4155" cy="1713999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32" name="Диаграмма 31"/>
          <p:cNvGraphicFramePr/>
          <p:nvPr>
            <p:extLst>
              <p:ext uri="{D42A27DB-BD31-4B8C-83A1-F6EECF244321}">
                <p14:modId xmlns:p14="http://schemas.microsoft.com/office/powerpoint/2010/main" val="637613220"/>
              </p:ext>
            </p:extLst>
          </p:nvPr>
        </p:nvGraphicFramePr>
        <p:xfrm>
          <a:off x="6768076" y="2204865"/>
          <a:ext cx="5640417" cy="4024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1" name="Rectangle 9"/>
          <p:cNvSpPr>
            <a:spLocks noChangeArrowheads="1"/>
          </p:cNvSpPr>
          <p:nvPr/>
        </p:nvSpPr>
        <p:spPr bwMode="auto">
          <a:xfrm>
            <a:off x="0" y="44625"/>
            <a:ext cx="1219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tabLst>
                <a:tab pos="1257300" algn="l"/>
              </a:tabLst>
              <a:defRPr/>
            </a:pPr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ОБЪЕМЫ ВЫПЛАЧЕННЫХ СУБСИДИЙ НА ПРИОБРЕТЕНИЕ </a:t>
            </a:r>
          </a:p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tabLst>
                <a:tab pos="1257300" algn="l"/>
              </a:tabLst>
              <a:defRPr/>
            </a:pPr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ТЕХНИКИ И ОБОРУДОВАНИЯ</a:t>
            </a:r>
            <a:endParaRPr lang="ru-RU" sz="1800" b="1" dirty="0">
              <a:solidFill>
                <a:srgbClr val="233C5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5923068" y="1081652"/>
            <a:ext cx="6816757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ts val="16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5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В рамках федеральной программы «Субсидирование производителей техники»</a:t>
            </a:r>
          </a:p>
        </p:txBody>
      </p:sp>
      <p:sp>
        <p:nvSpPr>
          <p:cNvPr id="26" name="Овал 25"/>
          <p:cNvSpPr/>
          <p:nvPr/>
        </p:nvSpPr>
        <p:spPr>
          <a:xfrm>
            <a:off x="8854378" y="1756086"/>
            <a:ext cx="1750121" cy="360040"/>
          </a:xfrm>
          <a:prstGeom prst="ellipse">
            <a:avLst/>
          </a:prstGeom>
          <a:solidFill>
            <a:srgbClr val="DCEA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dirty="0" smtClean="0">
                <a:solidFill>
                  <a:prstClr val="black"/>
                </a:solidFill>
              </a:rPr>
              <a:t>2 613</a:t>
            </a:r>
            <a:endParaRPr lang="ru-RU" sz="2400" b="1" dirty="0">
              <a:solidFill>
                <a:prstClr val="black"/>
              </a:solidFill>
            </a:endParaRPr>
          </a:p>
        </p:txBody>
      </p:sp>
      <p:sp>
        <p:nvSpPr>
          <p:cNvPr id="3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98803" y="6586882"/>
            <a:ext cx="527381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9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Rectangle 9"/>
          <p:cNvSpPr>
            <a:spLocks noChangeArrowheads="1"/>
          </p:cNvSpPr>
          <p:nvPr/>
        </p:nvSpPr>
        <p:spPr bwMode="auto">
          <a:xfrm>
            <a:off x="239349" y="6165304"/>
            <a:ext cx="6912768" cy="55399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tabLst>
                <a:tab pos="1257300" algn="l"/>
              </a:tabLst>
              <a:defRPr/>
            </a:pPr>
            <a:r>
              <a:rPr lang="ru-RU" sz="15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ВСЕГО ВЫПЛАЧЕНО СУБСИДИЙ 10,6 МЛРД. РУБ.,</a:t>
            </a:r>
          </a:p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tabLst>
                <a:tab pos="1257300" algn="l"/>
              </a:tabLst>
              <a:defRPr/>
            </a:pPr>
            <a:r>
              <a:rPr lang="ru-RU" sz="15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23 % К ОБЩЕМУ ОБЪЕМУ ЗАКУПОК</a:t>
            </a:r>
            <a:endParaRPr lang="ru-RU" sz="15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36160" y="5229201"/>
            <a:ext cx="5934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(15%)</a:t>
            </a:r>
            <a:endParaRPr lang="ru-RU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089066" y="4736178"/>
            <a:ext cx="5934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(15%)</a:t>
            </a:r>
            <a:endParaRPr lang="ru-RU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592277" y="4304130"/>
            <a:ext cx="5934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(15%)</a:t>
            </a:r>
            <a:endParaRPr lang="ru-RU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241195" y="3296018"/>
            <a:ext cx="5934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(25%)</a:t>
            </a:r>
            <a:endParaRPr lang="ru-RU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721248" y="4016098"/>
            <a:ext cx="5934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(15%)</a:t>
            </a:r>
            <a:endParaRPr lang="ru-RU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Диаграмма 1"/>
          <p:cNvGraphicFramePr/>
          <p:nvPr>
            <p:extLst/>
          </p:nvPr>
        </p:nvGraphicFramePr>
        <p:xfrm>
          <a:off x="0" y="2409826"/>
          <a:ext cx="7144283" cy="3790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3" name="TextBox 32"/>
          <p:cNvSpPr txBox="1"/>
          <p:nvPr/>
        </p:nvSpPr>
        <p:spPr>
          <a:xfrm>
            <a:off x="10320470" y="3284984"/>
            <a:ext cx="665463" cy="6001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0" r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1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100" b="1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15%;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100" b="1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с15.08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100" b="1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-25%)</a:t>
            </a:r>
            <a:endParaRPr lang="ru-RU" sz="1100" b="1" i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" y="2303935"/>
            <a:ext cx="8911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 руб.</a:t>
            </a:r>
            <a:endParaRPr lang="ru-RU" sz="1200" b="1" i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86161" y="1100871"/>
            <a:ext cx="6125259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ts val="16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5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500" b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рамках республиканских программ </a:t>
            </a:r>
            <a:endParaRPr lang="ru-RU" sz="1500" b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lnSpc>
                <a:spcPts val="16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5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500" b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области </a:t>
            </a:r>
            <a:r>
              <a:rPr lang="ru-RU" sz="15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Технической </a:t>
            </a:r>
            <a:r>
              <a:rPr lang="ru-RU" sz="1500" b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модернизации АПК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6864086" y="2276873"/>
            <a:ext cx="89114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 руб.</a:t>
            </a:r>
            <a:endParaRPr lang="ru-RU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1487489" y="2269799"/>
            <a:ext cx="300812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ru-RU" sz="11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2012-2016 гг. – с учетом программы «500 ферм»</a:t>
            </a:r>
            <a:endParaRPr lang="ru-RU" sz="1100" b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Овал 44"/>
          <p:cNvSpPr/>
          <p:nvPr/>
        </p:nvSpPr>
        <p:spPr>
          <a:xfrm>
            <a:off x="2617863" y="1747413"/>
            <a:ext cx="1941967" cy="327882"/>
          </a:xfrm>
          <a:prstGeom prst="ellipse">
            <a:avLst/>
          </a:prstGeom>
          <a:solidFill>
            <a:srgbClr val="DCEA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dirty="0" smtClean="0">
                <a:solidFill>
                  <a:prstClr val="black"/>
                </a:solidFill>
              </a:rPr>
              <a:t>10 571</a:t>
            </a:r>
            <a:endParaRPr lang="ru-RU" sz="2400" b="1" dirty="0">
              <a:solidFill>
                <a:prstClr val="black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472598" y="2636913"/>
            <a:ext cx="551893" cy="27699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0" rIns="0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(10%)</a:t>
            </a:r>
            <a:endParaRPr lang="ru-RU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1280577" y="5805265"/>
            <a:ext cx="10791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endParaRPr lang="ru-RU" sz="1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999990" y="5805265"/>
            <a:ext cx="1079169" cy="288147"/>
          </a:xfrm>
          <a:prstGeom prst="rect">
            <a:avLst/>
          </a:prstGeom>
          <a:noFill/>
        </p:spPr>
        <p:txBody>
          <a:bodyPr wrap="square" tIns="72000" bIns="0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endParaRPr lang="ru-RU" sz="1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0992544" y="3079994"/>
            <a:ext cx="551893" cy="27699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0" rIns="0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(15%)</a:t>
            </a:r>
            <a:endParaRPr lang="ru-RU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87860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Z_1_Президиум Правительство_509_16x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15455</TotalTime>
  <Words>2966</Words>
  <Application>Microsoft Office PowerPoint</Application>
  <PresentationFormat>Произвольный</PresentationFormat>
  <Paragraphs>1416</Paragraphs>
  <Slides>23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Z_1_Президиум Правительство_509_16x9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НЕСЧАСТНЫЕ СЛУЧАИ (УЧЕТНЫЕ) С ТЯЖЕЛЫМ ИСХОДОМ НА ПРЕДПРИЯТИЯХ ПРЕДУРАЛЬСКОЙ СТЕПИ В 2020 ГОДУ</vt:lpstr>
      <vt:lpstr>НЕСЧАСТНЫЕ СЛУЧАИ (УЧЕТНЫЕ) СО СМЕРТЕЛЬНЫМ ИСХОДОМ НА ПРЕДПРИЯТИЯХ ПРЕДУРАЛЬСКОЙ СТЕПИ В 2020 ГОДУ</vt:lpstr>
      <vt:lpstr>ВЫСТАВОЧНЫЕ МЕРОПРИЯТИЯ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Путятинская Юлия Валериевна</dc:creator>
  <cp:lastModifiedBy>Галимов Алмаз Фанилович</cp:lastModifiedBy>
  <cp:revision>144</cp:revision>
  <cp:lastPrinted>2021-03-11T10:15:48Z</cp:lastPrinted>
  <dcterms:created xsi:type="dcterms:W3CDTF">2020-11-30T06:36:56Z</dcterms:created>
  <dcterms:modified xsi:type="dcterms:W3CDTF">2021-03-12T13:14:47Z</dcterms:modified>
</cp:coreProperties>
</file>