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8" r:id="rId2"/>
    <p:sldId id="257" r:id="rId3"/>
    <p:sldId id="364" r:id="rId4"/>
    <p:sldId id="509" r:id="rId5"/>
    <p:sldId id="510" r:id="rId6"/>
    <p:sldId id="511" r:id="rId7"/>
    <p:sldId id="512" r:id="rId8"/>
    <p:sldId id="514" r:id="rId9"/>
    <p:sldId id="515" r:id="rId10"/>
    <p:sldId id="365" r:id="rId11"/>
    <p:sldId id="516" r:id="rId12"/>
    <p:sldId id="517" r:id="rId13"/>
    <p:sldId id="518" r:id="rId14"/>
    <p:sldId id="519" r:id="rId15"/>
    <p:sldId id="520" r:id="rId16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04" autoAdjust="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88617845863952"/>
          <c:y val="9.8931923000019767E-2"/>
          <c:w val="0.3402348193006326"/>
          <c:h val="0.7718889867880128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Лист1!$B$3:$B$4</c:f>
              <c:strCache>
                <c:ptCount val="2"/>
                <c:pt idx="0">
                  <c:v>продукция растениеводства, млрд. руб.</c:v>
                </c:pt>
                <c:pt idx="1">
                  <c:v>продукция животноводства, млрд. руб.</c:v>
                </c:pt>
              </c:strCache>
            </c:strRef>
          </c:cat>
          <c:val>
            <c:numRef>
              <c:f>Лист1!$A$3:$A$4</c:f>
              <c:numCache>
                <c:formatCode>General</c:formatCode>
                <c:ptCount val="2"/>
                <c:pt idx="0">
                  <c:v>86.1</c:v>
                </c:pt>
                <c:pt idx="1">
                  <c:v>103.5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059600883894329"/>
          <c:y val="7.6714778837090242E-2"/>
          <c:w val="0.34114069621826171"/>
          <c:h val="0.80424063992889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3175">
      <a:solidFill>
        <a:schemeClr val="tx1"/>
      </a:solidFill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33829894012513E-2"/>
          <c:y val="7.8906448131012941E-2"/>
          <c:w val="0.8773234021197498"/>
          <c:h val="0.70515324421064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885423444831375E-3"/>
                  <c:y val="4.66415328350522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556716851084042"/>
                      <c:h val="0.2169863247747087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1953578718727677E-7"/>
                  <c:y val="4.0501803457990679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999095951628359"/>
                      <c:h val="0.2794215219174575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г.</c:v>
                </c:pt>
                <c:pt idx="1">
                  <c:v>2020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102.2</c:v>
                </c:pt>
                <c:pt idx="1">
                  <c:v>103.1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-27"/>
        <c:axId val="84208256"/>
        <c:axId val="90317184"/>
      </c:barChart>
      <c:catAx>
        <c:axId val="84208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0317184"/>
        <c:crosses val="autoZero"/>
        <c:auto val="1"/>
        <c:lblAlgn val="ctr"/>
        <c:lblOffset val="100"/>
        <c:noMultiLvlLbl val="0"/>
      </c:catAx>
      <c:valAx>
        <c:axId val="90317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20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315224234344334E-2"/>
          <c:y val="7.5976946587361038E-2"/>
          <c:w val="0.94736954135588036"/>
          <c:h val="0.591190836642006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'структура валовки '!$I$30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703181128022726E-3"/>
                  <c:y val="-1.0395645282519381E-16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'!$J$30:$L$30</c:f>
              <c:numCache>
                <c:formatCode>0</c:formatCode>
                <c:ptCount val="3"/>
                <c:pt idx="0">
                  <c:v>50.044098272001051</c:v>
                </c:pt>
                <c:pt idx="1">
                  <c:v>0</c:v>
                </c:pt>
                <c:pt idx="2">
                  <c:v>50.025950834963581</c:v>
                </c:pt>
              </c:numCache>
            </c:numRef>
          </c:val>
        </c:ser>
        <c:ser>
          <c:idx val="1"/>
          <c:order val="1"/>
          <c:tx>
            <c:strRef>
              <c:f>'структура валовки '!$I$31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'!$J$31:$L$31</c:f>
              <c:numCache>
                <c:formatCode>0</c:formatCode>
                <c:ptCount val="3"/>
                <c:pt idx="0">
                  <c:v>28.74225487497236</c:v>
                </c:pt>
                <c:pt idx="1">
                  <c:v>3.8739163594189296</c:v>
                </c:pt>
                <c:pt idx="2">
                  <c:v>67.383828765608712</c:v>
                </c:pt>
              </c:numCache>
            </c:numRef>
          </c:val>
        </c:ser>
        <c:ser>
          <c:idx val="2"/>
          <c:order val="2"/>
          <c:tx>
            <c:strRef>
              <c:f>'структура валовки '!$I$32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'!$J$32:$L$32</c:f>
              <c:numCache>
                <c:formatCode>0</c:formatCode>
                <c:ptCount val="3"/>
                <c:pt idx="0">
                  <c:v>42.6</c:v>
                </c:pt>
                <c:pt idx="1">
                  <c:v>14.3</c:v>
                </c:pt>
                <c:pt idx="2">
                  <c:v>43.1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axId val="92031232"/>
        <c:axId val="92049408"/>
      </c:barChart>
      <c:catAx>
        <c:axId val="9203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92049408"/>
        <c:crosses val="autoZero"/>
        <c:auto val="1"/>
        <c:lblAlgn val="ctr"/>
        <c:lblOffset val="100"/>
        <c:noMultiLvlLbl val="0"/>
      </c:catAx>
      <c:valAx>
        <c:axId val="9204940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9203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846848002519635E-2"/>
          <c:y val="0.84558784124159958"/>
          <c:w val="0.87323719058807669"/>
          <c:h val="0.13404663143942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58445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58445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Лист1!$B$4:$E$4</c:f>
              <c:numCache>
                <c:formatCode>General</c:formatCode>
                <c:ptCount val="4"/>
                <c:pt idx="0">
                  <c:v>3</c:v>
                </c:pt>
                <c:pt idx="1">
                  <c:v>10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15520"/>
        <c:axId val="7117056"/>
      </c:barChart>
      <c:catAx>
        <c:axId val="7115520"/>
        <c:scaling>
          <c:orientation val="minMax"/>
        </c:scaling>
        <c:delete val="1"/>
        <c:axPos val="b"/>
        <c:majorTickMark val="out"/>
        <c:minorTickMark val="none"/>
        <c:tickLblPos val="nextTo"/>
        <c:crossAx val="7117056"/>
        <c:crosses val="autoZero"/>
        <c:auto val="1"/>
        <c:lblAlgn val="ctr"/>
        <c:lblOffset val="100"/>
        <c:noMultiLvlLbl val="0"/>
      </c:catAx>
      <c:valAx>
        <c:axId val="7117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1155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97239668972221"/>
          <c:y val="0"/>
          <c:w val="0.82211985354348049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  <a:ln w="25400" cap="flat" cmpd="sng" algn="ctr">
                <a:noFill/>
                <a:prstDash val="solid"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c:spPr>
          </c:dPt>
          <c:dLbls>
            <c:dLbl>
              <c:idx val="0"/>
              <c:layout>
                <c:manualLayout>
                  <c:x val="0"/>
                  <c:y val="0.493491154091300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5792645562665801E-3"/>
                  <c:y val="0.32808544503221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95667179736767E-3"/>
                  <c:y val="0.1800504168386797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</a:rPr>
                      <a:t>19,0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11.8</c:v>
                </c:pt>
                <c:pt idx="1">
                  <c:v>16.899999999999999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7"/>
        <c:axId val="7471488"/>
        <c:axId val="7473024"/>
      </c:barChart>
      <c:catAx>
        <c:axId val="7471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473024"/>
        <c:crosses val="autoZero"/>
        <c:auto val="1"/>
        <c:lblAlgn val="ctr"/>
        <c:lblOffset val="100"/>
        <c:noMultiLvlLbl val="0"/>
      </c:catAx>
      <c:valAx>
        <c:axId val="74730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71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50"/>
      <c:depthPercent val="14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268321009344029"/>
          <c:y val="4.1451202725894865E-2"/>
          <c:w val="0.76370824697638973"/>
          <c:h val="0.77726321695272838"/>
        </c:manualLayout>
      </c:layout>
      <c:area3DChart>
        <c:grouping val="standard"/>
        <c:varyColors val="0"/>
        <c:ser>
          <c:idx val="4"/>
          <c:order val="0"/>
          <c:tx>
            <c:strRef>
              <c:f>Лист1!$B$11</c:f>
              <c:strCache>
                <c:ptCount val="1"/>
                <c:pt idx="0">
                  <c:v>сахарная свекла</c:v>
                </c:pt>
              </c:strCache>
            </c:strRef>
          </c:tx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Лист1!$C$11:$G$11</c:f>
              <c:numCache>
                <c:formatCode>_-* #\ ##0_р_._-;\-* #\ ##0_р_._-;_-* "-"_р_._-;_-@_-</c:formatCode>
                <c:ptCount val="5"/>
                <c:pt idx="0">
                  <c:v>2013.1</c:v>
                </c:pt>
                <c:pt idx="1">
                  <c:v>2651.6</c:v>
                </c:pt>
                <c:pt idx="2">
                  <c:v>1784.9</c:v>
                </c:pt>
                <c:pt idx="3">
                  <c:v>3084.7</c:v>
                </c:pt>
                <c:pt idx="4">
                  <c:v>3208.0879999999997</c:v>
                </c:pt>
              </c:numCache>
            </c:numRef>
          </c:val>
        </c:ser>
        <c:ser>
          <c:idx val="1"/>
          <c:order val="1"/>
          <c:tx>
            <c:strRef>
              <c:f>Лист1!$B$4</c:f>
              <c:strCache>
                <c:ptCount val="1"/>
                <c:pt idx="0">
                  <c:v>зерно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Лист1!$C$4:$G$4</c:f>
              <c:numCache>
                <c:formatCode>_-* #\ ##0_р_._-;\-* #\ ##0_р_._-;_-* "-"_р_._-;_-@_-</c:formatCode>
                <c:ptCount val="5"/>
                <c:pt idx="0">
                  <c:v>6266</c:v>
                </c:pt>
                <c:pt idx="1">
                  <c:v>7165.5</c:v>
                </c:pt>
                <c:pt idx="2">
                  <c:v>8898.7000000000007</c:v>
                </c:pt>
                <c:pt idx="3">
                  <c:v>10332.1</c:v>
                </c:pt>
                <c:pt idx="4">
                  <c:v>10745.384</c:v>
                </c:pt>
              </c:numCache>
            </c:numRef>
          </c:val>
        </c:ser>
        <c:ser>
          <c:idx val="2"/>
          <c:order val="2"/>
          <c:tx>
            <c:strRef>
              <c:f>Лист1!$B$9</c:f>
              <c:strCache>
                <c:ptCount val="1"/>
                <c:pt idx="0">
                  <c:v>рапс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Лист1!$C$9:$G$9</c:f>
              <c:numCache>
                <c:formatCode>_-* #\ ##0_р_._-;\-* #\ ##0_р_._-;_-* "-"_р_._-;_-@_-</c:formatCode>
                <c:ptCount val="5"/>
                <c:pt idx="0">
                  <c:v>17202.2</c:v>
                </c:pt>
                <c:pt idx="1">
                  <c:v>19216.3</c:v>
                </c:pt>
                <c:pt idx="2">
                  <c:v>20824.400000000001</c:v>
                </c:pt>
                <c:pt idx="3">
                  <c:v>24557</c:v>
                </c:pt>
                <c:pt idx="4">
                  <c:v>25539.280000000002</c:v>
                </c:pt>
              </c:numCache>
            </c:numRef>
          </c:val>
        </c:ser>
        <c:ser>
          <c:idx val="3"/>
          <c:order val="3"/>
          <c:tx>
            <c:strRef>
              <c:f>Лист1!$B$10</c:f>
              <c:strCache>
                <c:ptCount val="1"/>
                <c:pt idx="0">
                  <c:v>подсолнечник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Лист1!$C$10:$G$10</c:f>
              <c:numCache>
                <c:formatCode>_-* #\ ##0_р_._-;\-* #\ ##0_р_._-;_-* "-"_р_._-;_-@_-</c:formatCode>
                <c:ptCount val="5"/>
                <c:pt idx="0">
                  <c:v>15365.1</c:v>
                </c:pt>
                <c:pt idx="1">
                  <c:v>16049.2</c:v>
                </c:pt>
                <c:pt idx="2">
                  <c:v>16023.6</c:v>
                </c:pt>
                <c:pt idx="3">
                  <c:v>30065.7</c:v>
                </c:pt>
                <c:pt idx="4">
                  <c:v>31268.328000000001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30048"/>
        <c:axId val="7335936"/>
        <c:axId val="7526144"/>
      </c:area3DChart>
      <c:catAx>
        <c:axId val="733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335936"/>
        <c:crosses val="autoZero"/>
        <c:auto val="1"/>
        <c:lblAlgn val="ctr"/>
        <c:lblOffset val="100"/>
        <c:noMultiLvlLbl val="0"/>
      </c:catAx>
      <c:valAx>
        <c:axId val="733593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_-* #\ ##0_р_._-;\-* #\ ##0_р_._-;_-* &quot;-&quot;_р_._-;_-@_-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330048"/>
        <c:crosses val="autoZero"/>
        <c:crossBetween val="midCat"/>
      </c:valAx>
      <c:serAx>
        <c:axId val="7526144"/>
        <c:scaling>
          <c:orientation val="minMax"/>
        </c:scaling>
        <c:delete val="1"/>
        <c:axPos val="b"/>
        <c:majorTickMark val="none"/>
        <c:minorTickMark val="none"/>
        <c:tickLblPos val="nextTo"/>
        <c:crossAx val="7335936"/>
        <c:crosses val="autoZero"/>
      </c:serAx>
    </c:plotArea>
    <c:legend>
      <c:legendPos val="r"/>
      <c:layout>
        <c:manualLayout>
          <c:xMode val="edge"/>
          <c:yMode val="edge"/>
          <c:x val="2.7378628546834899E-2"/>
          <c:y val="0.88138808665859381"/>
          <c:w val="0.96439739454236872"/>
          <c:h val="0.11636735385930463"/>
        </c:manualLayout>
      </c:layout>
      <c:overlay val="0"/>
      <c:txPr>
        <a:bodyPr/>
        <a:lstStyle/>
        <a:p>
          <a:pPr>
            <a:defRPr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3A15C-204C-495F-ADE2-F8512E469EA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41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hart" Target="../charts/chart4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chart" Target="../charts/chart5.xml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2021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332533" y="60673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Балтачевский район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04094" y="1187413"/>
            <a:ext cx="10726399" cy="5409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02646"/>
            <a:ext cx="10972800" cy="562675"/>
          </a:xfrm>
        </p:spPr>
        <p:txBody>
          <a:bodyPr/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АПК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423034"/>
              </p:ext>
            </p:extLst>
          </p:nvPr>
        </p:nvGraphicFramePr>
        <p:xfrm>
          <a:off x="717176" y="1299885"/>
          <a:ext cx="11403108" cy="5486400"/>
        </p:xfrm>
        <a:graphic>
          <a:graphicData uri="http://schemas.openxmlformats.org/drawingml/2006/table">
            <a:tbl>
              <a:tblPr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{2D5ABB26-0587-4C30-8999-92F81FD0307C}</a:tableStyleId>
              </a:tblPr>
              <a:tblGrid>
                <a:gridCol w="3971612"/>
                <a:gridCol w="1967508"/>
                <a:gridCol w="2058895"/>
                <a:gridCol w="1425389"/>
                <a:gridCol w="1979704"/>
              </a:tblGrid>
              <a:tr h="852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2017-2020 </a:t>
                      </a:r>
                      <a:r>
                        <a:rPr lang="ru-RU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8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</a:t>
                      </a:r>
                      <a:endParaRPr lang="ru-RU" sz="18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</a:t>
                      </a:r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</a:t>
                      </a:r>
                      <a:r>
                        <a:rPr lang="ru-RU" sz="11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(предусмотрено)</a:t>
                      </a:r>
                      <a:endParaRPr lang="ru-RU" sz="11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2021/2020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459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Всего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ru-RU" sz="1800" b="1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5 634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2803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числе: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Федеральный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10 288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1 981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1910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3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Бюджет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Республики 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Башкортостан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12 671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3 653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них на: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несвязанную поддержку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2 082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278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6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39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</a:t>
                      </a: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1 746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1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технику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270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5 477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1 802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25954" y="942546"/>
            <a:ext cx="1694330" cy="400081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2132088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503127"/>
              </p:ext>
            </p:extLst>
          </p:nvPr>
        </p:nvGraphicFramePr>
        <p:xfrm>
          <a:off x="956732" y="1117594"/>
          <a:ext cx="10668000" cy="559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268"/>
                <a:gridCol w="4639732"/>
                <a:gridCol w="2667000"/>
                <a:gridCol w="2667000"/>
              </a:tblGrid>
              <a:tr h="3057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район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государственной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поддержки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Всего, млн. руб.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 в РБ, %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Янаульский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113,0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Калтасинский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1,4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Татышлинский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Краснокамский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Балтачевский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Караидельский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Иглинский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Нуримановский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Бураевский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0,9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Бирский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34,2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Аскинский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Благовещенский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Мишкинский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Архангельский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</a:tr>
              <a:tr h="30574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691,4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30574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5 631,1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365" y="190740"/>
            <a:ext cx="11860306" cy="573359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О ПОЛУЧЕННОЙ ГОСУДАРСТВЕННОЙ ПОДДЕРЖКЕ И ОБЪЕМУ ПРОИЗВЕДЕННОЙ ВАЛОВОЙ ТОВАРНОЙ (СХП+КФХ) ПРОДУКЦИИ СЕЛЬСКОГО ХОЗЯЙСТВА В МУНИЦИПАЛЬНЫХ ОБРАЗОВАНИЯХ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0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066800" y="138683"/>
            <a:ext cx="10883153" cy="769308"/>
          </a:xfrm>
          <a:prstGeom prst="rect">
            <a:avLst/>
          </a:prstGeom>
          <a:extLst/>
        </p:spPr>
        <p:txBody>
          <a:bodyPr wrap="square" lIns="91315" tIns="45654" rIns="91315" bIns="4565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/>
              <a:t>Субсидирование </a:t>
            </a:r>
            <a:r>
              <a:rPr lang="ru-RU" sz="2400" dirty="0"/>
              <a:t>затрат</a:t>
            </a:r>
            <a:r>
              <a:rPr lang="ru-RU" sz="2000" dirty="0"/>
              <a:t> на проведение комплекса агротехнологических работ </a:t>
            </a:r>
            <a:r>
              <a:rPr lang="ru-RU" sz="2000" u="sng" dirty="0"/>
              <a:t>(несвязанная поддержка)</a:t>
            </a:r>
            <a:endParaRPr lang="ru-RU" altLang="ru-RU" sz="2000" cap="all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251194" y="1490272"/>
            <a:ext cx="10128006" cy="2131911"/>
            <a:chOff x="1251194" y="1776025"/>
            <a:chExt cx="10128006" cy="213191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251194" y="1776025"/>
              <a:ext cx="10128006" cy="1584865"/>
            </a:xfrm>
            <a:prstGeom prst="rect">
              <a:avLst/>
            </a:prstGeom>
          </p:spPr>
          <p:txBody>
            <a:bodyPr wrap="square" lIns="91385" tIns="45692" rIns="91385" bIns="45692">
              <a:spAutoFit/>
            </a:bodyPr>
            <a:lstStyle/>
            <a:p>
              <a:pPr marL="342680" indent="-342680">
                <a:buFont typeface="Wingdings" panose="05000000000000000000" pitchFamily="2" charset="2"/>
                <a:buChar char="ü"/>
              </a:pPr>
              <a:r>
                <a:rPr lang="ru-RU" sz="2400" b="1" dirty="0" smtClean="0">
                  <a:solidFill>
                    <a:srgbClr val="1F497D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Размер несвязанной поддержки в </a:t>
              </a:r>
              <a:r>
                <a:rPr lang="ru-RU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2021 </a:t>
              </a:r>
              <a:r>
                <a:rPr lang="ru-RU" sz="2400" b="1" dirty="0" smtClean="0">
                  <a:solidFill>
                    <a:srgbClr val="1F497D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году – </a:t>
              </a:r>
              <a:r>
                <a:rPr lang="ru-RU" sz="2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198,6 млн. руб.  </a:t>
              </a:r>
            </a:p>
            <a:p>
              <a:r>
                <a:rPr lang="ru-RU" sz="20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marL="342680" indent="-342680">
                <a:buFont typeface="Wingdings" panose="05000000000000000000" pitchFamily="2" charset="2"/>
                <a:buChar char="ü"/>
              </a:pPr>
              <a:endParaRPr lang="en-US" sz="20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endParaRPr>
            </a:p>
            <a:p>
              <a:pPr lvl="1"/>
              <a:endParaRPr lang="ru-RU" sz="179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  <a:p>
              <a:endPara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1656904" y="2443705"/>
              <a:ext cx="5544616" cy="146423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lnSpc>
                  <a:spcPct val="80000"/>
                </a:lnSpc>
                <a:defRPr sz="1200" i="1">
                  <a:solidFill>
                    <a:srgbClr val="98480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dirty="0">
                  <a:solidFill>
                    <a:schemeClr val="tx2"/>
                  </a:solidFill>
                </a:rPr>
                <a:t>Посевные площади, отраженные в сведениях по формам федерального государственного статистического наблюдения № 4-сх, № 29-сх, № 1-фермер, № 2-фермер, за год, предшествующий текущему году</a:t>
              </a:r>
            </a:p>
          </p:txBody>
        </p:sp>
        <p:sp>
          <p:nvSpPr>
            <p:cNvPr id="7" name="Стрелка вправо 6"/>
            <p:cNvSpPr/>
            <p:nvPr/>
          </p:nvSpPr>
          <p:spPr bwMode="auto">
            <a:xfrm>
              <a:off x="7214221" y="2916123"/>
              <a:ext cx="1131465" cy="490537"/>
            </a:xfrm>
            <a:prstGeom prst="rightArrow">
              <a:avLst>
                <a:gd name="adj1" fmla="val 50000"/>
                <a:gd name="adj2" fmla="val 8293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endParaRPr lang="ru-RU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8322021" y="2895079"/>
              <a:ext cx="2108895" cy="53802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lnSpc>
                  <a:spcPct val="80000"/>
                </a:lnSpc>
                <a:defRPr sz="1200" i="1">
                  <a:solidFill>
                    <a:srgbClr val="98480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chemeClr val="tx2"/>
                  </a:solidFill>
                </a:rPr>
                <a:t>повышающий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chemeClr val="tx2"/>
                  </a:solidFill>
                </a:rPr>
                <a:t>коэффициент</a:t>
              </a: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350456"/>
              </p:ext>
            </p:extLst>
          </p:nvPr>
        </p:nvGraphicFramePr>
        <p:xfrm>
          <a:off x="1030941" y="4052047"/>
          <a:ext cx="10672352" cy="25574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626817"/>
                <a:gridCol w="2045535"/>
              </a:tblGrid>
              <a:tr h="1230823">
                <a:tc>
                  <a:txBody>
                    <a:bodyPr/>
                    <a:lstStyle/>
                    <a:p>
                      <a:pPr marL="14400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Застрахованные посевные площади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</a:tr>
              <a:tr h="1326651">
                <a:tc>
                  <a:txBody>
                    <a:bodyPr/>
                    <a:lstStyle/>
                    <a:p>
                      <a:pPr marL="14400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работ </a:t>
                      </a:r>
                      <a:r>
                        <a:rPr lang="ru-RU" sz="2000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фосфоритованию</a:t>
                      </a: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и (или) гипсованию посевных площадей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2,00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</a:tr>
            </a:tbl>
          </a:graphicData>
        </a:graphic>
      </p:graphicFrame>
      <p:pic>
        <p:nvPicPr>
          <p:cNvPr id="1028" name="Picture 4" descr="https://direct.farm/content/652/652510b13d7c4a1cacf3623e76dd693824485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68" y="4083422"/>
            <a:ext cx="1245096" cy="1245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yt3.ggpht.com/a/AGF-l799o1sGb7JzF-bhP6RCvnFSrY-UXPzkl0GZbQ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68" y="5325033"/>
            <a:ext cx="1262031" cy="1262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95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266940"/>
            <a:ext cx="10172700" cy="51180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тавки субсидий по элитным семенам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217248"/>
              </p:ext>
            </p:extLst>
          </p:nvPr>
        </p:nvGraphicFramePr>
        <p:xfrm>
          <a:off x="457200" y="1076326"/>
          <a:ext cx="11654118" cy="570388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297494"/>
                <a:gridCol w="1678312"/>
                <a:gridCol w="1678312"/>
              </a:tblGrid>
              <a:tr h="4776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культур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</a:t>
                      </a:r>
                      <a:r>
                        <a:rPr lang="ru-RU" sz="13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 </a:t>
                      </a:r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стоимости семян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гектар, руб.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Предельные ставки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тонну, руб.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Колосовые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включая овес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Крупяные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включая сорго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Зернобобовые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Бобовые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злаковые многолетние травы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Подсолнечник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Лен масличный, лен-долгунец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конопля (элита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маточная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элита и суперэлита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Рапс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рыжик, редька, горчица, сурепица, </a:t>
                      </a:r>
                      <a:r>
                        <a:rPr lang="ru-RU" sz="1800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расторопша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(суперэлита, 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Суданская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трава, сорго-</a:t>
                      </a:r>
                      <a:r>
                        <a:rPr lang="ru-RU" sz="1800" kern="12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суданковый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гибрид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(суперэлита, 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1" kern="1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Картофель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Лук-севок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чеснок-севок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46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0329" y="29375"/>
            <a:ext cx="11833412" cy="85035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СТАВКИ</a:t>
            </a:r>
          </a:p>
          <a:p>
            <a:pPr algn="ctr"/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субсидий из бюджета Республики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 на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</a:t>
            </a:r>
            <a:r>
              <a:rPr lang="ru-RU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 килограмм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реализованного и (или) отгруженного на собственную переработку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коровьего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(или) козьего молока собственного производства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973031"/>
              </p:ext>
            </p:extLst>
          </p:nvPr>
        </p:nvGraphicFramePr>
        <p:xfrm>
          <a:off x="887506" y="1433513"/>
          <a:ext cx="11232776" cy="434294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9694691"/>
                <a:gridCol w="1538085"/>
              </a:tblGrid>
              <a:tr h="5877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sng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Коровье молоко:</a:t>
                      </a:r>
                      <a:endParaRPr lang="ru-RU" sz="2000" b="1" u="sng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Ставка, руб.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43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малых предприятий*, при продуктивности коров  менее 5000 кг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2,94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91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малых предприятий*, при продуктивности коров  5000 кг и более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9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средних и крупных предприятий, при продуктивности коров  менее 5000 кг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70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средних и крупных предприятий, при продуктивности коров  5000 кг и более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2,77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28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sng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Козье молоко:</a:t>
                      </a:r>
                      <a:endParaRPr lang="ru-RU" sz="2000" b="1" u="sng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29554" y="5988219"/>
            <a:ext cx="10529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сельскохозяйственные товаропроизводители, отвечающие установленным Федеральным законом "О развитии малого и среднего предпринимательства в Российской Федерации" </a:t>
            </a:r>
            <a:r>
              <a:rPr lang="ru-RU" sz="1400" b="1" i="1" u="sng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критериям малого предприятия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81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9506" y="247650"/>
            <a:ext cx="9529482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тавки субсидий на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приобретение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племенного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молодняка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146826"/>
              </p:ext>
            </p:extLst>
          </p:nvPr>
        </p:nvGraphicFramePr>
        <p:xfrm>
          <a:off x="1120587" y="1136027"/>
          <a:ext cx="10841815" cy="5537199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729425"/>
                <a:gridCol w="5892048"/>
                <a:gridCol w="1610171"/>
                <a:gridCol w="1610171"/>
              </a:tblGrid>
              <a:tr h="735149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животных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</a:t>
                      </a:r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измер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овцы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свиньи 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КРС  мясного направления, </a:t>
                      </a:r>
                    </a:p>
                    <a:p>
                      <a:pPr marL="36000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импорт</a:t>
                      </a:r>
                      <a:endParaRPr lang="ru-RU" sz="2000" b="1" kern="1200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КРС молочного направления, </a:t>
                      </a:r>
                    </a:p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импорт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1753534"/>
            <a:ext cx="1684336" cy="1120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s://www.thefutonshop.com/media/wysiwyg/blog/wool/benefits-wool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3" t="9912" r="10723" b="8254"/>
          <a:stretch/>
        </p:blipFill>
        <p:spPr bwMode="auto">
          <a:xfrm>
            <a:off x="1029977" y="2743201"/>
            <a:ext cx="1557337" cy="1093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agrofoodinfo.com/upload/iblock/d50/d508c66de6bfec74b94bc883be16cb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3753127"/>
            <a:ext cx="1579589" cy="1053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https://agroportal-ziz.ru/sites/default/files/images/articles/korova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84" y="5654245"/>
            <a:ext cx="1763522" cy="95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http://smolensk-i.ru/wp-content/uploads/2015/03/korov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4721656"/>
            <a:ext cx="1637595" cy="1004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1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59225" y="1643028"/>
            <a:ext cx="1048870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и о финансовом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обеспечении проведения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полевых работ 2021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года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29" y="3607499"/>
            <a:ext cx="5755323" cy="2951645"/>
          </a:xfrm>
          <a:prstGeom prst="rect">
            <a:avLst/>
          </a:prstGeom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030529" y="3670379"/>
            <a:ext cx="5759140" cy="95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Нуриахметов</a:t>
            </a:r>
          </a:p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Рамил Рамзилович</a:t>
            </a:r>
            <a:endParaRPr lang="ru-RU" sz="2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628403" y="5262458"/>
            <a:ext cx="4145811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ЗАМЕСТИТЕЛЬ МИНИСТРА СЕЛЬСКОГО ХОЗЯЙСТВА 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1269359" y="2966719"/>
            <a:ext cx="1735159" cy="1012322"/>
          </a:xfrm>
          <a:prstGeom prst="rect">
            <a:avLst/>
          </a:prstGeom>
          <a:solidFill>
            <a:srgbClr val="DD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3" tIns="45706" rIns="91413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2392" y="1125278"/>
            <a:ext cx="1735159" cy="1012322"/>
          </a:xfrm>
          <a:prstGeom prst="rect">
            <a:avLst/>
          </a:prstGeom>
          <a:solidFill>
            <a:srgbClr val="DD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3" tIns="45706" rIns="91413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6537" y="6448251"/>
            <a:ext cx="960107" cy="365125"/>
          </a:xfrm>
        </p:spPr>
        <p:txBody>
          <a:bodyPr vert="horz" lIns="108823" tIns="54413" rIns="108823" bIns="54413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609" y="47689"/>
            <a:ext cx="12192001" cy="861615"/>
          </a:xfrm>
          <a:prstGeom prst="rect">
            <a:avLst/>
          </a:prstGeom>
        </p:spPr>
        <p:txBody>
          <a:bodyPr wrap="square" lIns="121923" tIns="60962" rIns="121923" bIns="60962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dirty="0"/>
              <a:t>АГРОПРОМЫШЛЕННЫЙ КОМПЛЕКС </a:t>
            </a:r>
            <a:br>
              <a:rPr lang="ru-RU" sz="2400" dirty="0"/>
            </a:br>
            <a:r>
              <a:rPr lang="ru-RU" sz="2400" dirty="0"/>
              <a:t>РЕСПУБЛИКИ БАШКОРТОСТАН ПО ИТОГАМ 20</a:t>
            </a:r>
            <a:r>
              <a:rPr lang="en-US" sz="2400" dirty="0"/>
              <a:t>20</a:t>
            </a:r>
            <a:r>
              <a:rPr lang="ru-RU" sz="2400" dirty="0"/>
              <a:t> года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1502289"/>
              </p:ext>
            </p:extLst>
          </p:nvPr>
        </p:nvGraphicFramePr>
        <p:xfrm>
          <a:off x="1102659" y="4375674"/>
          <a:ext cx="5353288" cy="2401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521721"/>
              </p:ext>
            </p:extLst>
          </p:nvPr>
        </p:nvGraphicFramePr>
        <p:xfrm>
          <a:off x="1632666" y="4494299"/>
          <a:ext cx="719893" cy="683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893"/>
              </a:tblGrid>
              <a:tr h="33520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927">
                <a:tc>
                  <a:txBody>
                    <a:bodyPr/>
                    <a:lstStyle/>
                    <a:p>
                      <a:pPr algn="ctr"/>
                      <a:r>
                        <a:rPr lang="ru-RU" sz="1300" b="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45,4%</a:t>
                      </a:r>
                      <a:endParaRPr lang="ru-RU" sz="1300" b="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843505"/>
              </p:ext>
            </p:extLst>
          </p:nvPr>
        </p:nvGraphicFramePr>
        <p:xfrm>
          <a:off x="3709029" y="5878476"/>
          <a:ext cx="791881" cy="7060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1881"/>
              </a:tblGrid>
              <a:tr h="335202"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6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103,5</a:t>
                      </a:r>
                      <a:endParaRPr lang="ru-RU" sz="16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754"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0" i="1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54,6%</a:t>
                      </a:r>
                      <a:endParaRPr lang="ru-RU" sz="1300" b="0" i="1" u="non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532539" y="1159728"/>
            <a:ext cx="4466582" cy="321949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59327"/>
              </p:ext>
            </p:extLst>
          </p:nvPr>
        </p:nvGraphicFramePr>
        <p:xfrm>
          <a:off x="7680462" y="1197269"/>
          <a:ext cx="4154986" cy="3135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6990"/>
                <a:gridCol w="2067996"/>
              </a:tblGrid>
              <a:tr h="1446855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</a:t>
                      </a:r>
                    </a:p>
                    <a:p>
                      <a:endParaRPr lang="ru-RU" sz="13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 РФ</a:t>
                      </a: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МЯСО КРС</a:t>
                      </a:r>
                    </a:p>
                    <a:p>
                      <a:endParaRPr lang="ru-RU" sz="12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в РФ</a:t>
                      </a:r>
                    </a:p>
                  </a:txBody>
                  <a:tcPr marL="91416" marR="91416" marT="45709" marB="45709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88744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ПОГОЛОВЬЕ КРС</a:t>
                      </a:r>
                      <a:endParaRPr lang="ru-RU" sz="21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5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 РФ</a:t>
                      </a:r>
                    </a:p>
                  </a:txBody>
                  <a:tcPr marL="91416" marR="91416" marT="45709" marB="45709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</a:t>
                      </a:r>
                    </a:p>
                    <a:p>
                      <a:endParaRPr lang="ru-RU" sz="3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1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ПФО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7748289" y="1714378"/>
            <a:ext cx="719813" cy="719833"/>
            <a:chOff x="1633131" y="271948"/>
            <a:chExt cx="720000" cy="720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18" name="Овал 17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9960689" y="1714378"/>
            <a:ext cx="719813" cy="719833"/>
            <a:chOff x="1633131" y="271948"/>
            <a:chExt cx="720000" cy="72000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24" name="Овал 23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729666" y="3285017"/>
            <a:ext cx="719813" cy="719833"/>
            <a:chOff x="1633131" y="271948"/>
            <a:chExt cx="720000" cy="720000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27" name="Овал 26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911511" y="3252733"/>
            <a:ext cx="719813" cy="719833"/>
            <a:chOff x="1633131" y="271948"/>
            <a:chExt cx="720000" cy="720000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30" name="Овал 29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551505" y="3810437"/>
            <a:ext cx="1345724" cy="33847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тонн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557441" y="2205147"/>
            <a:ext cx="1437071" cy="33847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85707" y="3810437"/>
            <a:ext cx="1365274" cy="33847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919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гол.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29106" y="2185807"/>
            <a:ext cx="1345724" cy="33847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тонн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4708" y="1159727"/>
            <a:ext cx="1454361" cy="95388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</a:t>
            </a: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5772" y="1733139"/>
            <a:ext cx="2204260" cy="400017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189,6</a:t>
            </a:r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015040" y="2080706"/>
            <a:ext cx="4330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078915" y="1323227"/>
            <a:ext cx="1451585" cy="36924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3000461" y="1192826"/>
            <a:ext cx="863871" cy="887880"/>
            <a:chOff x="1633131" y="271948"/>
            <a:chExt cx="720000" cy="720000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51" name="Овал 50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6368809" y="1251261"/>
            <a:ext cx="976295" cy="44617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lIns="91413" tIns="45706" rIns="91413" bIns="45706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2019 году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1346503" y="2235099"/>
            <a:ext cx="4640195" cy="2057799"/>
            <a:chOff x="-2464037" y="53103"/>
            <a:chExt cx="4641402" cy="2650516"/>
          </a:xfrm>
        </p:grpSpPr>
        <p:sp>
          <p:nvSpPr>
            <p:cNvPr id="56" name="TextBox 55"/>
            <p:cNvSpPr txBox="1"/>
            <p:nvPr/>
          </p:nvSpPr>
          <p:spPr>
            <a:xfrm>
              <a:off x="1410073" y="1519995"/>
              <a:ext cx="767292" cy="673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101,5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РФ</a:t>
              </a:r>
            </a:p>
          </p:txBody>
        </p:sp>
        <p:grpSp>
          <p:nvGrpSpPr>
            <p:cNvPr id="57" name="Группа 56"/>
            <p:cNvGrpSpPr/>
            <p:nvPr/>
          </p:nvGrpSpPr>
          <p:grpSpPr>
            <a:xfrm>
              <a:off x="-2464037" y="535687"/>
              <a:ext cx="4186270" cy="2167932"/>
              <a:chOff x="-2464037" y="535687"/>
              <a:chExt cx="4186270" cy="2167932"/>
            </a:xfrm>
          </p:grpSpPr>
          <p:graphicFrame>
            <p:nvGraphicFramePr>
              <p:cNvPr id="62" name="Диаграмма 61"/>
              <p:cNvGraphicFramePr/>
              <p:nvPr>
                <p:extLst>
                  <p:ext uri="{D42A27DB-BD31-4B8C-83A1-F6EECF244321}">
                    <p14:modId xmlns:p14="http://schemas.microsoft.com/office/powerpoint/2010/main" val="2670321623"/>
                  </p:ext>
                </p:extLst>
              </p:nvPr>
            </p:nvGraphicFramePr>
            <p:xfrm>
              <a:off x="-555300" y="535687"/>
              <a:ext cx="2277533" cy="216793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63" name="TextBox 62"/>
              <p:cNvSpPr txBox="1"/>
              <p:nvPr/>
            </p:nvSpPr>
            <p:spPr>
              <a:xfrm>
                <a:off x="-2464037" y="1031435"/>
                <a:ext cx="1558365" cy="1228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 продукции сельского хозяйства, %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-305592" y="1847150"/>
                <a:ext cx="767292" cy="396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2019 г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720183" y="1831562"/>
                <a:ext cx="767292" cy="396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2020 г</a:t>
                </a:r>
              </a:p>
            </p:txBody>
          </p:sp>
        </p:grpSp>
        <p:cxnSp>
          <p:nvCxnSpPr>
            <p:cNvPr id="58" name="Прямая соединительная линия 57"/>
            <p:cNvCxnSpPr>
              <a:stCxn id="60" idx="1"/>
            </p:cNvCxnSpPr>
            <p:nvPr/>
          </p:nvCxnSpPr>
          <p:spPr>
            <a:xfrm>
              <a:off x="1404039" y="389988"/>
              <a:ext cx="0" cy="1738805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1350592" y="1856879"/>
              <a:ext cx="751326" cy="0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1404039" y="53103"/>
              <a:ext cx="767292" cy="6737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106,6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ПФО</a:t>
              </a:r>
            </a:p>
          </p:txBody>
        </p:sp>
        <p:cxnSp>
          <p:nvCxnSpPr>
            <p:cNvPr id="61" name="Прямая соединительная линия 60"/>
            <p:cNvCxnSpPr>
              <a:endCxn id="60" idx="3"/>
            </p:cNvCxnSpPr>
            <p:nvPr/>
          </p:nvCxnSpPr>
          <p:spPr>
            <a:xfrm>
              <a:off x="1240324" y="386484"/>
              <a:ext cx="931007" cy="3504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Прямая соединительная линия 72"/>
          <p:cNvCxnSpPr/>
          <p:nvPr/>
        </p:nvCxnSpPr>
        <p:spPr>
          <a:xfrm>
            <a:off x="3015040" y="3932939"/>
            <a:ext cx="37288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Диаграмма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609255"/>
              </p:ext>
            </p:extLst>
          </p:nvPr>
        </p:nvGraphicFramePr>
        <p:xfrm>
          <a:off x="6743903" y="4415102"/>
          <a:ext cx="5399194" cy="223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9128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109953"/>
              </p:ext>
            </p:extLst>
          </p:nvPr>
        </p:nvGraphicFramePr>
        <p:xfrm>
          <a:off x="626534" y="1078654"/>
          <a:ext cx="11489268" cy="5768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090"/>
                <a:gridCol w="2797558"/>
                <a:gridCol w="1641324"/>
                <a:gridCol w="1641324"/>
                <a:gridCol w="1641324"/>
                <a:gridCol w="1641324"/>
                <a:gridCol w="1641324"/>
              </a:tblGrid>
              <a:tr h="3896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п/п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район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Валовая продукция с</a:t>
                      </a: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.-х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млн. руб.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валовой продукции </a:t>
                      </a:r>
                      <a:endParaRPr lang="ru-RU" sz="140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с.-х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%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104">
                <a:tc v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 категории хозяйств</a:t>
                      </a:r>
                      <a:endParaRPr lang="ru-RU" sz="1200" b="1" i="0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СХП+КФХ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ЛПХ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12344">
                <a:tc v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СХП+КФХ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ЛПХ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Благовещенский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4 773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3 718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1 055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77,9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22,1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Янаульский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2 421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1 365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1 056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56,4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43,6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Татышлинский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2 317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1 084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53,2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46,8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Краснокамский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1 310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1 187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52,5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47,5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Бирский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1 823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939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51,5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48,5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Балтачевский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2 391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1 202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50,3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49,7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Калтасинский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1 415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41,1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58,9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Бураевский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951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61,1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Нуримановский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2 237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33,0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67,0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Иглинский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2 768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30,9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69,1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Караидельский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2 024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27,0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73,0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Мишкинский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1 869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25,3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74,7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Архангельский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1 076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81,8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400" b="0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1400" b="0" i="0" u="none" strike="noStrike" kern="1200" dirty="0">
                        <a:solidFill>
                          <a:srgbClr val="1F497D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Аскинский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1 201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88,5</a:t>
                      </a:r>
                    </a:p>
                  </a:txBody>
                  <a:tcPr marL="9525" marR="9525" marT="9525" marB="0" anchor="ctr"/>
                </a:tc>
              </a:tr>
              <a:tr h="273632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ЗОНЕ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31 409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14 264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17 144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45,4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54,6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92D050"/>
                    </a:solidFill>
                  </a:tcPr>
                </a:tc>
              </a:tr>
              <a:tr h="273632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189 572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107 866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81 705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56,9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43,1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45067" y="139473"/>
            <a:ext cx="112352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7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производства валовой продукции сельского хозяйства </a:t>
            </a:r>
            <a:r>
              <a:rPr lang="ru-RU" sz="17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7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категориям хозяйств </a:t>
            </a:r>
            <a:endParaRPr lang="ru-RU" sz="17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"/>
            <a:r>
              <a:rPr lang="ru-RU" sz="17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</a:t>
            </a:r>
            <a:r>
              <a:rPr lang="ru-RU" sz="17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районах Северной лесостепной зоны Республики Башкортостан в 2020 году</a:t>
            </a:r>
            <a:endParaRPr lang="ru-RU" sz="17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3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679916" y="2018269"/>
            <a:ext cx="1824470" cy="852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418690"/>
          </a:xfrm>
        </p:spPr>
        <p:txBody>
          <a:bodyPr/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ТЕХНИКИ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67355" y="1187979"/>
            <a:ext cx="3228913" cy="369246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defTabSz="957559">
              <a:defRPr/>
            </a:pPr>
            <a:r>
              <a:rPr lang="ru-RU" b="1" dirty="0">
                <a:solidFill>
                  <a:srgbClr val="58445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ПРИОБРЕТЕНО ЕДИНИЦ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9917" y="1589156"/>
            <a:ext cx="1845577" cy="400017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2018-2020 гг.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0262" y="1972863"/>
            <a:ext cx="1799730" cy="646181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8393      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58530" y="2555814"/>
            <a:ext cx="1578419" cy="36924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lIns="91413" tIns="45706" rIns="91413" bIns="45706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20,9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97516" y="2592708"/>
            <a:ext cx="1051681" cy="307706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6217" y="1629217"/>
            <a:ext cx="1799729" cy="400017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т.ч. 2020 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34149" y="2030724"/>
            <a:ext cx="1824470" cy="8523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514910" y="1989174"/>
            <a:ext cx="1799730" cy="646181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3607    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409" y="2564001"/>
            <a:ext cx="1578419" cy="369246"/>
          </a:xfrm>
          <a:prstGeom prst="rect">
            <a:avLst/>
          </a:prstGeom>
          <a:solidFill>
            <a:schemeClr val="tx2"/>
          </a:solidFill>
        </p:spPr>
        <p:txBody>
          <a:bodyPr wrap="none" lIns="91413" tIns="45706" rIns="91413" bIns="45706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10,1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08828" y="2615363"/>
            <a:ext cx="1051681" cy="307706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402409" y="1187979"/>
            <a:ext cx="3228913" cy="369246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defTabSz="957559">
              <a:defRPr/>
            </a:pPr>
            <a:r>
              <a:rPr lang="ru-RU" b="1" dirty="0">
                <a:solidFill>
                  <a:srgbClr val="58445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ГОСПОДДЕРЖКА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067894" y="1637342"/>
            <a:ext cx="2750744" cy="1249914"/>
          </a:xfrm>
          <a:prstGeom prst="rect">
            <a:avLst/>
          </a:prstGeom>
          <a:solidFill>
            <a:srgbClr val="DDE9F7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009601" y="1846932"/>
            <a:ext cx="3238857" cy="646181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4,7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        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94402" y="1653634"/>
            <a:ext cx="1845577" cy="30770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2018-2020 гг.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994732" y="2553069"/>
            <a:ext cx="1833332" cy="369304"/>
          </a:xfrm>
          <a:prstGeom prst="rect">
            <a:avLst/>
          </a:prstGeom>
          <a:solidFill>
            <a:schemeClr val="tx2"/>
          </a:solidFill>
        </p:spPr>
        <p:txBody>
          <a:bodyPr wrap="none" lIns="91413" tIns="45706" rIns="91413" bIns="45706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1,81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667675" y="2573198"/>
            <a:ext cx="1378480" cy="338476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т.ч. 2020 г.</a:t>
            </a:r>
            <a:endParaRPr lang="ru-RU" sz="1600" b="1" dirty="0">
              <a:solidFill>
                <a:schemeClr val="tx2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628" y="1524191"/>
            <a:ext cx="737307" cy="743138"/>
          </a:xfrm>
          <a:prstGeom prst="rect">
            <a:avLst/>
          </a:prstGeom>
        </p:spPr>
      </p:pic>
      <p:sp>
        <p:nvSpPr>
          <p:cNvPr id="40" name="Овал 39"/>
          <p:cNvSpPr/>
          <p:nvPr/>
        </p:nvSpPr>
        <p:spPr>
          <a:xfrm>
            <a:off x="7399598" y="1630436"/>
            <a:ext cx="598364" cy="59719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78" y="1671127"/>
            <a:ext cx="515797" cy="515812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2048241" y="11205038"/>
            <a:ext cx="8536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050544" y="3516607"/>
            <a:ext cx="8995610" cy="369246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altLang="ru-RU" b="1" dirty="0">
                <a:solidFill>
                  <a:srgbClr val="584452"/>
                </a:solidFill>
                <a:latin typeface="Arial" charset="0"/>
              </a:rPr>
              <a:t>УЧАСТИЕ В ПРОГРАММАХ АО «РОСАГРОЛИЗИНГ»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1909482" y="4208038"/>
            <a:ext cx="4867239" cy="1744667"/>
            <a:chOff x="7881449" y="4296520"/>
            <a:chExt cx="4445699" cy="1259514"/>
          </a:xfrm>
          <a:effectLst/>
        </p:grpSpPr>
        <p:grpSp>
          <p:nvGrpSpPr>
            <p:cNvPr id="49" name="Группа 48"/>
            <p:cNvGrpSpPr/>
            <p:nvPr/>
          </p:nvGrpSpPr>
          <p:grpSpPr>
            <a:xfrm>
              <a:off x="7881449" y="4831565"/>
              <a:ext cx="4445698" cy="724469"/>
              <a:chOff x="2097166" y="-274639"/>
              <a:chExt cx="3595813" cy="952085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2097166" y="-233396"/>
                <a:ext cx="1555793" cy="910842"/>
              </a:xfrm>
              <a:prstGeom prst="rect">
                <a:avLst/>
              </a:prstGeom>
              <a:solidFill>
                <a:srgbClr val="DDE9F7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2109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4141034" y="-274639"/>
                <a:ext cx="1551945" cy="9520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1690</a:t>
                </a:r>
              </a:p>
            </p:txBody>
          </p:sp>
        </p:grpSp>
        <p:sp>
          <p:nvSpPr>
            <p:cNvPr id="50" name="Прямоугольник 49"/>
            <p:cNvSpPr/>
            <p:nvPr/>
          </p:nvSpPr>
          <p:spPr>
            <a:xfrm>
              <a:off x="7905800" y="4296520"/>
              <a:ext cx="1891482" cy="5057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ЗАКЛЮЧЕНО </a:t>
              </a:r>
            </a:p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ДОГОВОРОВ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0408395" y="4310073"/>
              <a:ext cx="1918753" cy="5057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ПОСТАВЛЕНО</a:t>
              </a:r>
            </a:p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ТЕХНИКИ</a:t>
              </a: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9119548" y="3512162"/>
            <a:ext cx="2706771" cy="1428656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289" tIns="45645" rIns="91289" bIns="45645" rtlCol="0" anchor="ctr"/>
          <a:lstStyle/>
          <a:p>
            <a:pPr algn="ctr">
              <a:lnSpc>
                <a:spcPts val="1899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Всего в 2020 году приобретено техники </a:t>
            </a:r>
          </a:p>
          <a:p>
            <a:pPr algn="ctr">
              <a:lnSpc>
                <a:spcPts val="1899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лизинг на сумму</a:t>
            </a:r>
          </a:p>
          <a:p>
            <a:pPr algn="ctr">
              <a:lnSpc>
                <a:spcPts val="1899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2,3</a:t>
            </a:r>
            <a:r>
              <a:rPr lang="ru-RU" sz="1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млрд рублей </a:t>
            </a:r>
          </a:p>
        </p:txBody>
      </p:sp>
      <p:pic>
        <p:nvPicPr>
          <p:cNvPr id="1028" name="Picture 4" descr="https://www.kindpng.com/picc/m/73-732825_hand-shake-deal-finance-online-svg-png-ic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44" y="4268871"/>
            <a:ext cx="777823" cy="70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6408116" y="5580307"/>
            <a:ext cx="1948819" cy="523099"/>
          </a:xfrm>
          <a:prstGeom prst="rect">
            <a:avLst/>
          </a:prstGeom>
          <a:solidFill>
            <a:schemeClr val="tx2"/>
          </a:solidFill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436720" y="5772339"/>
            <a:ext cx="1051681" cy="307706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92854" y="4383711"/>
            <a:ext cx="1585216" cy="400017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</a:t>
            </a:r>
          </a:p>
        </p:txBody>
      </p:sp>
      <p:grpSp>
        <p:nvGrpSpPr>
          <p:cNvPr id="58" name="Группа 57"/>
          <p:cNvGrpSpPr/>
          <p:nvPr/>
        </p:nvGrpSpPr>
        <p:grpSpPr>
          <a:xfrm>
            <a:off x="6815892" y="4220905"/>
            <a:ext cx="863871" cy="887880"/>
            <a:chOff x="1633130" y="269307"/>
            <a:chExt cx="720000" cy="720000"/>
          </a:xfrm>
        </p:grpSpPr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0" y="269307"/>
              <a:ext cx="720000" cy="720000"/>
            </a:xfrm>
            <a:prstGeom prst="rect">
              <a:avLst/>
            </a:prstGeom>
          </p:spPr>
        </p:pic>
        <p:sp>
          <p:nvSpPr>
            <p:cNvPr id="60" name="Овал 59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cxnSp>
        <p:nvCxnSpPr>
          <p:cNvPr id="11" name="Прямая соединительная линия 10"/>
          <p:cNvCxnSpPr/>
          <p:nvPr/>
        </p:nvCxnSpPr>
        <p:spPr>
          <a:xfrm>
            <a:off x="1067355" y="3357009"/>
            <a:ext cx="107877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64493" y="5691157"/>
            <a:ext cx="785588" cy="523099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</a:t>
            </a:r>
            <a:endParaRPr lang="ru-RU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49258" y="5641564"/>
            <a:ext cx="759946" cy="261549"/>
          </a:xfrm>
          <a:prstGeom prst="rect">
            <a:avLst/>
          </a:prstGeom>
          <a:solidFill>
            <a:schemeClr val="tx1"/>
          </a:solidFill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2019 г.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370298" y="5827919"/>
            <a:ext cx="1290787" cy="33847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181256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1384958" y="2368959"/>
            <a:ext cx="6369663" cy="18670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13" tIns="45706" rIns="91413" bIns="45706">
            <a:spAutoFit/>
          </a:bodyPr>
          <a:lstStyle/>
          <a:p>
            <a:pPr indent="-285721" defTabSz="914148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реализуется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125 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</a:t>
            </a:r>
            <a:r>
              <a:rPr lang="ru-RU" b="1" dirty="0">
                <a:solidFill>
                  <a:srgbClr val="4986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 </a:t>
            </a:r>
            <a:r>
              <a:rPr lang="ru-RU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</a:t>
            </a:r>
          </a:p>
          <a:p>
            <a:pPr defTabSz="914148">
              <a:lnSpc>
                <a:spcPct val="93000"/>
              </a:lnSpc>
            </a:pP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 </a:t>
            </a:r>
          </a:p>
          <a:p>
            <a:pPr>
              <a:lnSpc>
                <a:spcPct val="93000"/>
              </a:lnSpc>
            </a:pPr>
            <a:r>
              <a:rPr lang="ru-RU" sz="1200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</a:t>
            </a:r>
          </a:p>
          <a:p>
            <a:pPr marL="285721" indent="-285721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общая стоимость  </a:t>
            </a:r>
            <a:r>
              <a:rPr lang="ru-RU" sz="2000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лрд.</a:t>
            </a: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рублей</a:t>
            </a:r>
            <a:endParaRPr lang="ru-RU" sz="20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</a:pPr>
            <a:endParaRPr lang="ru-RU" sz="14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</a:pPr>
            <a:endParaRPr lang="ru-RU" sz="14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21" indent="-285721" defTabSz="914148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новых рабочих мест</a:t>
            </a:r>
            <a:r>
              <a:rPr lang="ru-RU" sz="20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19000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45448" y="2811843"/>
            <a:ext cx="4025660" cy="378477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«Зуевское»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Развитие мясного скотоводства и сельскохозяйственного растениеводства;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«Учалинский элеватор»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Модернизация комплекса по приемке, очистке, сушке и хранению зерновых и масличных культур;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Племзавод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«Урожай»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Строительство молочного комплекса на 1600 голов коров, МР Илишевский район РБ (вторая очередь);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«СХП «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Нерал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-Матрикс»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Создание модельного агрохолдинга в РБ на базе сельскохозяйственных предприятий ГК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Нерал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ГУСП совхоз «Алексеевский» РБ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Реконструкция теплиц ГУСП совхоз «Алексеевский»  РБ с установкой системы ассимиляционного освещения»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«СП 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Ашкадарский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Строительство и реконструкция молочно-товарных ферм СПК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Ашкадарский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«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Чишминский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сахарный завод»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Реконструкция и расширение производственных мощностей по производству гранулированного жома на ОАО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Чишминский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сахарный завод»;</a:t>
            </a:r>
          </a:p>
          <a:p>
            <a:pPr marL="285721" indent="-285721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СП Базы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«Строительство МТФ на 1000 голов, дальнейшее развитие животноводческой фермы на 600 голов в с.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Уйбулатово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Чекмагушевского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39733" y="2421121"/>
            <a:ext cx="3111483" cy="338554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Введенные проекты 2020 года:</a:t>
            </a:r>
          </a:p>
        </p:txBody>
      </p:sp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005116"/>
              </p:ext>
            </p:extLst>
          </p:nvPr>
        </p:nvGraphicFramePr>
        <p:xfrm>
          <a:off x="1200732" y="5166344"/>
          <a:ext cx="6263064" cy="127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96881" y="6308654"/>
            <a:ext cx="5794926" cy="461558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2018 г.                         2019 г.                        2020 г.                        2021 г.</a:t>
            </a:r>
          </a:p>
          <a:p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(прогноз)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7196" y="4492841"/>
            <a:ext cx="5450740" cy="52309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проектов на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30,3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млрд рублей   { 4496 рабочих мест }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16" y="191230"/>
            <a:ext cx="10739286" cy="6460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108499" y="1142355"/>
            <a:ext cx="5578957" cy="830805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defTabSz="913965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ИНВЕСТИЦИИ В ОСНОВНОЙ </a:t>
            </a:r>
          </a:p>
          <a:p>
            <a:pPr defTabSz="913965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КАПИТАЛ АПК РЕСПУБЛИКИ, </a:t>
            </a:r>
          </a:p>
          <a:p>
            <a:pPr defTabSz="913965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млрд рублей	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656214" y="1860933"/>
            <a:ext cx="7126936" cy="161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"/>
          <p:cNvSpPr>
            <a:spLocks noChangeArrowheads="1"/>
          </p:cNvSpPr>
          <p:nvPr/>
        </p:nvSpPr>
        <p:spPr bwMode="auto">
          <a:xfrm>
            <a:off x="9983420" y="1332543"/>
            <a:ext cx="1697705" cy="58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123,8%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81222" y="1886992"/>
            <a:ext cx="6501929" cy="276935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r"/>
            <a:r>
              <a:rPr lang="ru-RU" sz="1200" b="1" dirty="0">
                <a:solidFill>
                  <a:srgbClr val="58445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ИНДЕКС ФИЗИЧЕСКОГО ОБЪЕМА ИНВЕСТИЦИЙ В ОСНОВНОЙ КАПИТАЛ</a:t>
            </a:r>
            <a:endParaRPr lang="ru-RU" sz="1200" b="1" dirty="0">
              <a:solidFill>
                <a:srgbClr val="584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709665329"/>
              </p:ext>
            </p:extLst>
          </p:nvPr>
        </p:nvGraphicFramePr>
        <p:xfrm>
          <a:off x="5139741" y="1290707"/>
          <a:ext cx="3259914" cy="567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Прямоугольник 2"/>
          <p:cNvSpPr>
            <a:spLocks noChangeArrowheads="1"/>
          </p:cNvSpPr>
          <p:nvPr/>
        </p:nvSpPr>
        <p:spPr bwMode="auto">
          <a:xfrm>
            <a:off x="5632902" y="1280291"/>
            <a:ext cx="751055" cy="27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25" name="Прямоугольник 2"/>
          <p:cNvSpPr>
            <a:spLocks noChangeArrowheads="1"/>
          </p:cNvSpPr>
          <p:nvPr/>
        </p:nvSpPr>
        <p:spPr bwMode="auto">
          <a:xfrm>
            <a:off x="6510042" y="1136308"/>
            <a:ext cx="751055" cy="27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13" name="Овал 12"/>
          <p:cNvSpPr/>
          <p:nvPr/>
        </p:nvSpPr>
        <p:spPr>
          <a:xfrm>
            <a:off x="1264941" y="3099181"/>
            <a:ext cx="598364" cy="5971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705" y="3141408"/>
            <a:ext cx="515797" cy="51581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68678" y="2289400"/>
            <a:ext cx="557824" cy="5582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871" y="2365947"/>
            <a:ext cx="506850" cy="46201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284092" y="3855517"/>
            <a:ext cx="542410" cy="568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267338" y="4970535"/>
            <a:ext cx="52605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33116" y="4931528"/>
            <a:ext cx="2882539" cy="36924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введено в эксплуатацию</a:t>
            </a:r>
          </a:p>
        </p:txBody>
      </p:sp>
      <p:pic>
        <p:nvPicPr>
          <p:cNvPr id="47" name="Picture 4" descr="https://st2.depositphotos.com/5266903/8024/i/950/depositphotos_80243694-stock-photo-businessman-flat-icon.jpg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Strokes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83"/>
          <a:stretch/>
        </p:blipFill>
        <p:spPr bwMode="auto">
          <a:xfrm>
            <a:off x="1301420" y="3902461"/>
            <a:ext cx="515663" cy="50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рямоугольник 2"/>
          <p:cNvSpPr>
            <a:spLocks noChangeArrowheads="1"/>
          </p:cNvSpPr>
          <p:nvPr/>
        </p:nvSpPr>
        <p:spPr bwMode="auto">
          <a:xfrm>
            <a:off x="7175061" y="1064317"/>
            <a:ext cx="1367796" cy="27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(прогноз)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1416699" y="6308653"/>
            <a:ext cx="58443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200732" y="4508870"/>
            <a:ext cx="669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045448" y="2438513"/>
            <a:ext cx="0" cy="4158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5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562673"/>
          </a:xfrm>
        </p:spPr>
        <p:txBody>
          <a:bodyPr/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ЦЕН НА СЕЛЬСКОХОЗЯЙСТВЕННУЮ ПРОДУКЦИЮ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35314" y="1080059"/>
            <a:ext cx="6407043" cy="52309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ЦЕНА СЕЛЬСКОХОЗЯЙСТВЕННОЙ ПРОДУКЦИИ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2017 - 2021 ГОДЫ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540201"/>
              </p:ext>
            </p:extLst>
          </p:nvPr>
        </p:nvGraphicFramePr>
        <p:xfrm>
          <a:off x="4661647" y="1748056"/>
          <a:ext cx="7467599" cy="4947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2498"/>
                <a:gridCol w="843104"/>
                <a:gridCol w="812800"/>
                <a:gridCol w="803270"/>
                <a:gridCol w="855663"/>
                <a:gridCol w="855663"/>
                <a:gridCol w="1244601"/>
              </a:tblGrid>
              <a:tr h="5306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</a:t>
                      </a:r>
                      <a:r>
                        <a:rPr lang="ru-RU" sz="1200" b="1" i="0" u="none" strike="noStrike" baseline="0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цена</a:t>
                      </a:r>
                      <a:endParaRPr lang="ru-RU" sz="12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1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ЗЕРНО </a:t>
                      </a: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13000</a:t>
                      </a:r>
                    </a:p>
                  </a:txBody>
                  <a:tcPr marL="9523" marR="9523" marT="9523" marB="0" anchor="ctr"/>
                </a:tc>
              </a:tr>
              <a:tr h="517063">
                <a:tc>
                  <a:txBody>
                    <a:bodyPr/>
                    <a:lstStyle/>
                    <a:p>
                      <a:pPr marL="0" marR="0" lvl="0" indent="0" algn="l" defTabSz="108868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ПШЕНИЦА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0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277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10000-13400</a:t>
                      </a:r>
                    </a:p>
                  </a:txBody>
                  <a:tcPr marL="9523" marR="9523" marT="9523" marB="0" anchor="ctr"/>
                </a:tc>
              </a:tr>
              <a:tr h="3701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РОЖЬ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0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9000-13500</a:t>
                      </a:r>
                    </a:p>
                  </a:txBody>
                  <a:tcPr marL="9523" marR="9523" marT="9523" marB="0" anchor="ctr"/>
                </a:tc>
              </a:tr>
              <a:tr h="3701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ГРЕЧИХА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0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257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35000</a:t>
                      </a:r>
                    </a:p>
                  </a:txBody>
                  <a:tcPr marL="9523" marR="9523" marT="9523" marB="0" anchor="ctr"/>
                </a:tc>
              </a:tr>
              <a:tr h="3825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ЯЧМЕНЬ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0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10000</a:t>
                      </a:r>
                    </a:p>
                  </a:txBody>
                  <a:tcPr marL="9523" marR="9523" marT="9523" marB="0" anchor="ctr"/>
                </a:tc>
              </a:tr>
              <a:tr h="3825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РАПС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34000</a:t>
                      </a:r>
                    </a:p>
                  </a:txBody>
                  <a:tcPr marL="9523" marR="9523" marT="9523" marB="0" anchor="ctr"/>
                </a:tc>
              </a:tr>
              <a:tr h="3825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ПОДСОЛНЕЧНИК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024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066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40000</a:t>
                      </a:r>
                    </a:p>
                  </a:txBody>
                  <a:tcPr marL="9523" marR="9523" marT="9523" marB="0" anchor="ctr"/>
                </a:tc>
              </a:tr>
              <a:tr h="50654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САХАРНАЯ СВЕКЛА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3" marR="9523" marT="9523" marB="0" anchor="ctr"/>
                </a:tc>
              </a:tr>
              <a:tr h="3948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МОЛОКО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3" marR="9523" marT="9523" marB="0" anchor="ctr"/>
                </a:tc>
              </a:tr>
              <a:tr h="3455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МЯСО КРС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3948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СВИНИНА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   </a:t>
                      </a: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199387" y="1440351"/>
            <a:ext cx="2231663" cy="30770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рублей/тонну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999273"/>
              </p:ext>
            </p:extLst>
          </p:nvPr>
        </p:nvGraphicFramePr>
        <p:xfrm>
          <a:off x="583651" y="1748057"/>
          <a:ext cx="4190463" cy="462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5698" y="2314186"/>
            <a:ext cx="721035" cy="307706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r>
              <a:rPr lang="ru-RU" sz="1400" b="1" i="1" dirty="0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47" y="1102482"/>
            <a:ext cx="4831978" cy="738493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НА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СЕЛЬСКОХПРОДУКЦИЮ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5 ЛЕТ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576890" y="1129542"/>
            <a:ext cx="0" cy="5566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686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252851"/>
              </p:ext>
            </p:extLst>
          </p:nvPr>
        </p:nvGraphicFramePr>
        <p:xfrm>
          <a:off x="259978" y="1143000"/>
          <a:ext cx="11766922" cy="562610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197762"/>
                <a:gridCol w="873174"/>
                <a:gridCol w="873174"/>
                <a:gridCol w="760633"/>
                <a:gridCol w="838248"/>
                <a:gridCol w="3492704"/>
                <a:gridCol w="838248"/>
                <a:gridCol w="892979"/>
              </a:tblGrid>
              <a:tr h="5484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2020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4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</a:tr>
              <a:tr h="54842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2 980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3 070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103,0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1 765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101,8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8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140,6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102,8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757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8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570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108,3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6 020</a:t>
                      </a:r>
                      <a:endParaRPr lang="ru-RU" sz="1800" u="none" strike="noStrike" kern="120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7 259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286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108,7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5630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14 655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16 420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20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14 655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16 420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88149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2021 год: </a:t>
                      </a:r>
                      <a:r>
                        <a:rPr lang="ru-RU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несвязанная поддержка –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198,6 млн. руб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молоко –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262,5  млн. руб.,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техника – </a:t>
                      </a:r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200,0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млн.руб.</a:t>
                      </a:r>
                      <a:endParaRPr lang="ru-RU" sz="16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496" y="233348"/>
            <a:ext cx="12156504" cy="63491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33" tIns="40067" rIns="80133" bIns="40067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472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2020 ГОДА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2021 ГОД, МЛН. РУБ.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6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190740"/>
            <a:ext cx="10172700" cy="63491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Льготное кредитование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весенних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полевых работ 2021 года</a:t>
            </a:r>
            <a:r>
              <a:rPr lang="ru-RU" sz="1800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cap="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заявки с 1 ноября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2020 года</a:t>
            </a:r>
            <a:r>
              <a:rPr lang="ru-RU" sz="18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740954"/>
              </p:ext>
            </p:extLst>
          </p:nvPr>
        </p:nvGraphicFramePr>
        <p:xfrm>
          <a:off x="770966" y="1150260"/>
          <a:ext cx="11234766" cy="5294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8253"/>
                <a:gridCol w="2556729"/>
                <a:gridCol w="2781450"/>
                <a:gridCol w="2609167"/>
                <a:gridCol w="2609167"/>
              </a:tblGrid>
              <a:tr h="55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одобренных заявок, ед.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Одобренная</a:t>
                      </a:r>
                      <a:r>
                        <a:rPr lang="ru-RU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умма кредита, млн. руб.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средств, млн. руб. *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7545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Иглинский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59,5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87545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Татышлинский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35,0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27,0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87545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Бураевский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15,3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87545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Янаульский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25,0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20,0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Бирский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Балтачевский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70,0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Архангельский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Благовещенский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4,0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Мишкинский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2,4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Аскинский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Калтасинский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Караидельский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Краснокамский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95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Нуримановский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302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5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зоне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219,1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47,0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302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r>
                        <a:rPr lang="ru-RU" sz="1800" b="1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РБ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3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8000" indent="457200" algn="l" fontAlgn="ctr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5 979,0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8000" indent="457200" algn="l" fontAlgn="ctr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2 347,0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57300" y="6468529"/>
            <a:ext cx="8259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По данным уполномоченных банков по итогам февраля 2021 года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39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16481</TotalTime>
  <Words>1737</Words>
  <Application>Microsoft Office PowerPoint</Application>
  <PresentationFormat>Произвольный</PresentationFormat>
  <Paragraphs>717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ПРИОБРЕТЕНИЕ ТЕХНИКИ</vt:lpstr>
      <vt:lpstr>Презентация PowerPoint</vt:lpstr>
      <vt:lpstr>ДИНАМИКА ЦЕН НА СЕЛЬСКОХОЗЯЙСТВЕННУЮ ПРОДУКЦИЮ</vt:lpstr>
      <vt:lpstr>ФИНАНСИРОВАНИЕ  ПРОВЕДЕНИЯ ВЕСЕННИХ ПОЛЕВЫХ РАБОТ 2020 ГОДА  И ПЛАНОВЫЕ ОБЪЕМЫ НА 2021 ГОД, МЛН. РУБ.</vt:lpstr>
      <vt:lpstr>Презентация PowerPoint</vt:lpstr>
      <vt:lpstr>ГОСУДАРСТВЕННАЯ ПОДДЕРЖКА АПК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Хабирова Светлана Дамировна</cp:lastModifiedBy>
  <cp:revision>233</cp:revision>
  <cp:lastPrinted>2021-03-30T04:26:33Z</cp:lastPrinted>
  <dcterms:created xsi:type="dcterms:W3CDTF">2020-11-30T06:36:56Z</dcterms:created>
  <dcterms:modified xsi:type="dcterms:W3CDTF">2021-03-31T04:01:22Z</dcterms:modified>
</cp:coreProperties>
</file>