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95" r:id="rId2"/>
    <p:sldId id="272" r:id="rId3"/>
    <p:sldId id="294" r:id="rId4"/>
    <p:sldId id="268" r:id="rId5"/>
    <p:sldId id="288" r:id="rId6"/>
    <p:sldId id="269" r:id="rId7"/>
    <p:sldId id="271" r:id="rId8"/>
    <p:sldId id="279" r:id="rId9"/>
    <p:sldId id="280" r:id="rId10"/>
    <p:sldId id="281" r:id="rId11"/>
    <p:sldId id="282" r:id="rId1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26955338295745E-2"/>
          <c:y val="5.3131069727884641E-3"/>
          <c:w val="0.90554167332644409"/>
          <c:h val="0.9437607986085837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'[Диаграмма в Microsoft PowerPoint]Лист1'!$A$1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val>
            <c:numRef>
              <c:f>'[Диаграмма в Microsoft PowerPoint]Лист1'!$A$2</c:f>
              <c:numCache>
                <c:formatCode>General</c:formatCode>
                <c:ptCount val="1"/>
                <c:pt idx="0">
                  <c:v>5.88</c:v>
                </c:pt>
              </c:numCache>
            </c:numRef>
          </c:val>
        </c:ser>
        <c:ser>
          <c:idx val="1"/>
          <c:order val="1"/>
          <c:tx>
            <c:strRef>
              <c:f>'[Диаграмма в Microsoft PowerPoint]Лист1'!$B$1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9525" cap="flat" cmpd="sng" algn="ctr">
                <a:noFill/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val>
            <c:numRef>
              <c:f>'[Диаграмма в Microsoft PowerPoint]Лист1'!$B$2</c:f>
              <c:numCache>
                <c:formatCode>General</c:formatCode>
                <c:ptCount val="1"/>
                <c:pt idx="0">
                  <c:v>7.87</c:v>
                </c:pt>
              </c:numCache>
            </c:numRef>
          </c:val>
        </c:ser>
        <c:ser>
          <c:idx val="2"/>
          <c:order val="2"/>
          <c:tx>
            <c:strRef>
              <c:f>'[Диаграмма в Microsoft PowerPoint]Лист1'!$C$1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'[Диаграмма в Microsoft PowerPoint]Лист1'!$C$2</c:f>
              <c:numCache>
                <c:formatCode>General</c:formatCode>
                <c:ptCount val="1"/>
                <c:pt idx="0">
                  <c:v>5.48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8890624"/>
        <c:axId val="68892160"/>
      </c:barChart>
      <c:catAx>
        <c:axId val="68890624"/>
        <c:scaling>
          <c:orientation val="minMax"/>
        </c:scaling>
        <c:delete val="1"/>
        <c:axPos val="b"/>
        <c:majorTickMark val="out"/>
        <c:minorTickMark val="none"/>
        <c:tickLblPos val="nextTo"/>
        <c:crossAx val="68892160"/>
        <c:crosses val="autoZero"/>
        <c:auto val="1"/>
        <c:lblAlgn val="ctr"/>
        <c:lblOffset val="100"/>
        <c:noMultiLvlLbl val="0"/>
      </c:catAx>
      <c:valAx>
        <c:axId val="688921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88906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b="1">
          <a:solidFill>
            <a:schemeClr val="accent1">
              <a:lumMod val="5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сельского населения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35%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/>
                      <a:t>45%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55%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  <c:pt idx="3">
                  <c:v>2023 год</c:v>
                </c:pt>
                <c:pt idx="4">
                  <c:v>2024 год </c:v>
                </c:pt>
                <c:pt idx="5">
                  <c:v>2025 год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 formatCode="0%">
                  <c:v>0.2</c:v>
                </c:pt>
                <c:pt idx="1">
                  <c:v>0.33500000000000002</c:v>
                </c:pt>
                <c:pt idx="2">
                  <c:v>0.43</c:v>
                </c:pt>
                <c:pt idx="3" formatCode="0%">
                  <c:v>0.5</c:v>
                </c:pt>
                <c:pt idx="4" formatCode="0%">
                  <c:v>0.56000000000000005</c:v>
                </c:pt>
                <c:pt idx="5" formatCode="0%">
                  <c:v>0.6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869-444B-A084-9B01417490A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9328384"/>
        <c:axId val="79339520"/>
      </c:lineChart>
      <c:catAx>
        <c:axId val="7932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79339520"/>
        <c:crosses val="autoZero"/>
        <c:auto val="1"/>
        <c:lblAlgn val="ctr"/>
        <c:lblOffset val="100"/>
        <c:noMultiLvlLbl val="0"/>
      </c:catAx>
      <c:valAx>
        <c:axId val="793395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9328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C7BA7-B279-496E-93B6-A3E6C9713EE7}" type="datetimeFigureOut">
              <a:rPr lang="ru-RU" smtClean="0"/>
              <a:t>28.06.2019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B71191-C00C-48F5-B6D0-4A894A162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391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DF332-95A4-4135-BADC-206428E36B20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4086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3" y="2130428"/>
            <a:ext cx="7772401" cy="147003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1"/>
            <a:ext cx="64008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1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3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46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06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07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09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109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12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477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691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274647"/>
            <a:ext cx="2057400" cy="58515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4" y="274647"/>
            <a:ext cx="6019798" cy="58515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495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6/28/2019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426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122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7" y="4406902"/>
            <a:ext cx="7772401" cy="1362076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7" y="2906719"/>
            <a:ext cx="7772401" cy="1500188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5015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312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50469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0625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0782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0938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1095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125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449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4" y="1600201"/>
            <a:ext cx="4038600" cy="452596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1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5" y="1600201"/>
            <a:ext cx="4038600" cy="4525965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1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773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6"/>
            <a:ext cx="4040188" cy="639766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1564" indent="0">
              <a:buNone/>
              <a:defRPr sz="2100" b="1"/>
            </a:lvl2pPr>
            <a:lvl3pPr marL="1003129" indent="0">
              <a:buNone/>
              <a:defRPr sz="2000" b="1"/>
            </a:lvl3pPr>
            <a:lvl4pPr marL="1504694" indent="0">
              <a:buNone/>
              <a:defRPr sz="1700" b="1"/>
            </a:lvl4pPr>
            <a:lvl5pPr marL="2006258" indent="0">
              <a:buNone/>
              <a:defRPr sz="1700" b="1"/>
            </a:lvl5pPr>
            <a:lvl6pPr marL="2507823" indent="0">
              <a:buNone/>
              <a:defRPr sz="1700" b="1"/>
            </a:lvl6pPr>
            <a:lvl7pPr marL="3009387" indent="0">
              <a:buNone/>
              <a:defRPr sz="1700" b="1"/>
            </a:lvl7pPr>
            <a:lvl8pPr marL="3510951" indent="0">
              <a:buNone/>
              <a:defRPr sz="1700" b="1"/>
            </a:lvl8pPr>
            <a:lvl9pPr marL="401251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2" y="2174881"/>
            <a:ext cx="4040188" cy="3951285"/>
          </a:xfrm>
        </p:spPr>
        <p:txBody>
          <a:bodyPr/>
          <a:lstStyle>
            <a:lvl1pPr>
              <a:defRPr sz="2700"/>
            </a:lvl1pPr>
            <a:lvl2pPr>
              <a:defRPr sz="21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6"/>
            <a:ext cx="4041774" cy="639766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1564" indent="0">
              <a:buNone/>
              <a:defRPr sz="2100" b="1"/>
            </a:lvl2pPr>
            <a:lvl3pPr marL="1003129" indent="0">
              <a:buNone/>
              <a:defRPr sz="2000" b="1"/>
            </a:lvl3pPr>
            <a:lvl4pPr marL="1504694" indent="0">
              <a:buNone/>
              <a:defRPr sz="1700" b="1"/>
            </a:lvl4pPr>
            <a:lvl5pPr marL="2006258" indent="0">
              <a:buNone/>
              <a:defRPr sz="1700" b="1"/>
            </a:lvl5pPr>
            <a:lvl6pPr marL="2507823" indent="0">
              <a:buNone/>
              <a:defRPr sz="1700" b="1"/>
            </a:lvl6pPr>
            <a:lvl7pPr marL="3009387" indent="0">
              <a:buNone/>
              <a:defRPr sz="1700" b="1"/>
            </a:lvl7pPr>
            <a:lvl8pPr marL="3510951" indent="0">
              <a:buNone/>
              <a:defRPr sz="1700" b="1"/>
            </a:lvl8pPr>
            <a:lvl9pPr marL="401251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2174881"/>
            <a:ext cx="4041774" cy="3951285"/>
          </a:xfrm>
        </p:spPr>
        <p:txBody>
          <a:bodyPr/>
          <a:lstStyle>
            <a:lvl1pPr>
              <a:defRPr sz="2700"/>
            </a:lvl1pPr>
            <a:lvl2pPr>
              <a:defRPr sz="21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146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073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73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3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2" y="273056"/>
            <a:ext cx="5111751" cy="5853113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7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7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501564" indent="0">
              <a:buNone/>
              <a:defRPr sz="1300"/>
            </a:lvl2pPr>
            <a:lvl3pPr marL="1003129" indent="0">
              <a:buNone/>
              <a:defRPr sz="1200"/>
            </a:lvl3pPr>
            <a:lvl4pPr marL="1504694" indent="0">
              <a:buNone/>
              <a:defRPr sz="1000"/>
            </a:lvl4pPr>
            <a:lvl5pPr marL="2006258" indent="0">
              <a:buNone/>
              <a:defRPr sz="1000"/>
            </a:lvl5pPr>
            <a:lvl6pPr marL="2507823" indent="0">
              <a:buNone/>
              <a:defRPr sz="1000"/>
            </a:lvl6pPr>
            <a:lvl7pPr marL="3009387" indent="0">
              <a:buNone/>
              <a:defRPr sz="1000"/>
            </a:lvl7pPr>
            <a:lvl8pPr marL="3510951" indent="0">
              <a:buNone/>
              <a:defRPr sz="1000"/>
            </a:lvl8pPr>
            <a:lvl9pPr marL="401251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933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90" y="4800604"/>
            <a:ext cx="5486400" cy="566737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90" y="612780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500"/>
            </a:lvl1pPr>
            <a:lvl2pPr marL="501564" indent="0">
              <a:buNone/>
              <a:defRPr sz="3100"/>
            </a:lvl2pPr>
            <a:lvl3pPr marL="1003129" indent="0">
              <a:buNone/>
              <a:defRPr sz="2700"/>
            </a:lvl3pPr>
            <a:lvl4pPr marL="1504694" indent="0">
              <a:buNone/>
              <a:defRPr sz="2100"/>
            </a:lvl4pPr>
            <a:lvl5pPr marL="2006258" indent="0">
              <a:buNone/>
              <a:defRPr sz="2100"/>
            </a:lvl5pPr>
            <a:lvl6pPr marL="2507823" indent="0">
              <a:buNone/>
              <a:defRPr sz="2100"/>
            </a:lvl6pPr>
            <a:lvl7pPr marL="3009387" indent="0">
              <a:buNone/>
              <a:defRPr sz="2100"/>
            </a:lvl7pPr>
            <a:lvl8pPr marL="3510951" indent="0">
              <a:buNone/>
              <a:defRPr sz="2100"/>
            </a:lvl8pPr>
            <a:lvl9pPr marL="4012516" indent="0">
              <a:buNone/>
              <a:defRPr sz="21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90" y="5367342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501564" indent="0">
              <a:buNone/>
              <a:defRPr sz="1300"/>
            </a:lvl2pPr>
            <a:lvl3pPr marL="1003129" indent="0">
              <a:buNone/>
              <a:defRPr sz="1200"/>
            </a:lvl3pPr>
            <a:lvl4pPr marL="1504694" indent="0">
              <a:buNone/>
              <a:defRPr sz="1000"/>
            </a:lvl4pPr>
            <a:lvl5pPr marL="2006258" indent="0">
              <a:buNone/>
              <a:defRPr sz="1000"/>
            </a:lvl5pPr>
            <a:lvl6pPr marL="2507823" indent="0">
              <a:buNone/>
              <a:defRPr sz="1000"/>
            </a:lvl6pPr>
            <a:lvl7pPr marL="3009387" indent="0">
              <a:buNone/>
              <a:defRPr sz="1000"/>
            </a:lvl7pPr>
            <a:lvl8pPr marL="3510951" indent="0">
              <a:buNone/>
              <a:defRPr sz="1000"/>
            </a:lvl8pPr>
            <a:lvl9pPr marL="401251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580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1" y="274644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314" tIns="50157" rIns="100314" bIns="501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1" y="1600201"/>
            <a:ext cx="8229600" cy="452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314" tIns="50157" rIns="100314" bIns="501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6356360"/>
            <a:ext cx="2133599" cy="365123"/>
          </a:xfrm>
          <a:prstGeom prst="rect">
            <a:avLst/>
          </a:prstGeom>
        </p:spPr>
        <p:txBody>
          <a:bodyPr vert="horz" lIns="100314" tIns="50157" rIns="100314" bIns="50157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3"/>
          </a:xfrm>
          <a:prstGeom prst="rect">
            <a:avLst/>
          </a:prstGeom>
        </p:spPr>
        <p:txBody>
          <a:bodyPr vert="horz" lIns="100314" tIns="50157" rIns="100314" bIns="50157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3" y="6356360"/>
            <a:ext cx="2133599" cy="365123"/>
          </a:xfrm>
          <a:prstGeom prst="rect">
            <a:avLst/>
          </a:prstGeom>
        </p:spPr>
        <p:txBody>
          <a:bodyPr vert="horz" lIns="100314" tIns="50157" rIns="100314" bIns="50157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9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5pPr>
      <a:lvl6pPr marL="501564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6pPr>
      <a:lvl7pPr marL="1003129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7pPr>
      <a:lvl8pPr marL="1504694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8pPr>
      <a:lvl9pPr marL="2006258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9pPr>
    </p:titleStyle>
    <p:bodyStyle>
      <a:lvl1pPr marL="376172" indent="-37617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5043" indent="-31347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53912" indent="-25078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55476" indent="-25078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257040" indent="-25078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58606" indent="-250783" algn="l" defTabSz="100312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0170" indent="-250783" algn="l" defTabSz="100312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61734" indent="-250783" algn="l" defTabSz="100312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63299" indent="-250783" algn="l" defTabSz="100312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312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1564" algn="l" defTabSz="100312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3129" algn="l" defTabSz="100312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4694" algn="l" defTabSz="100312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6258" algn="l" defTabSz="100312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7823" algn="l" defTabSz="100312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09387" algn="l" defTabSz="100312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10951" algn="l" defTabSz="100312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12516" algn="l" defTabSz="100312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52736"/>
            <a:ext cx="9144000" cy="58052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9351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МИНИСТЕРСТВО СЕЛЬСКОГО ХОЗЯЙСТВА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07951" y="1687787"/>
            <a:ext cx="8928100" cy="2261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314" tIns="50157" rIns="100314" bIns="50157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dirty="0" smtClean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dirty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6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Материалы к совещанию по </a:t>
            </a:r>
          </a:p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6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Государственной программе </a:t>
            </a:r>
            <a:r>
              <a:rPr lang="ru-RU" sz="26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Российской Федерации</a:t>
            </a:r>
          </a:p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6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«Комплексное развитие сельских территорий»</a:t>
            </a:r>
            <a:br>
              <a:rPr lang="ru-RU" sz="26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</a:br>
            <a:r>
              <a:rPr lang="ru-RU" sz="26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на 2020 </a:t>
            </a:r>
            <a:r>
              <a:rPr lang="ru-RU" sz="26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– 2025 </a:t>
            </a:r>
            <a:r>
              <a:rPr lang="ru-RU" sz="26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годы</a:t>
            </a:r>
            <a:endParaRPr lang="ru-RU" sz="2600" b="1" dirty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</p:txBody>
      </p:sp>
      <p:sp>
        <p:nvSpPr>
          <p:cNvPr id="11" name="Волна 10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8141" y="157115"/>
            <a:ext cx="513420" cy="719138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56" y="196242"/>
            <a:ext cx="581009" cy="856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3" name="object 14"/>
          <p:cNvSpPr txBox="1"/>
          <p:nvPr/>
        </p:nvSpPr>
        <p:spPr>
          <a:xfrm>
            <a:off x="2771172" y="6309320"/>
            <a:ext cx="3710174" cy="223390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4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ru-RU" sz="14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.06.2019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  <a:endParaRPr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50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 flipV="1">
            <a:off x="681165" y="560938"/>
            <a:ext cx="7898533" cy="42656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665810" y="587304"/>
            <a:ext cx="30710" cy="3258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4" name="object 108"/>
          <p:cNvSpPr/>
          <p:nvPr/>
        </p:nvSpPr>
        <p:spPr>
          <a:xfrm>
            <a:off x="59194" y="82166"/>
            <a:ext cx="763149" cy="502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947344" y="218202"/>
            <a:ext cx="7727940" cy="411222"/>
          </a:xfrm>
          <a:prstGeom prst="rect">
            <a:avLst/>
          </a:prstGeom>
        </p:spPr>
        <p:txBody>
          <a:bodyPr vert="horz" wrap="square" lIns="0" tIns="0" rIns="44618" bIns="0" rtlCol="0">
            <a:no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ВЕДОМСТВЕННЫЙ ПРОЕКТ «РАЗВИТИЕ ТРАНСПОРТНОЙ ИНФРАСТРУКТУРЫ </a:t>
            </a:r>
          </a:p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СЕЛЬСКИХ ТЕРРИТОРИЯХ»</a:t>
            </a:r>
          </a:p>
        </p:txBody>
      </p:sp>
      <p:sp>
        <p:nvSpPr>
          <p:cNvPr id="65" name="object 172"/>
          <p:cNvSpPr txBox="1"/>
          <p:nvPr/>
        </p:nvSpPr>
        <p:spPr>
          <a:xfrm>
            <a:off x="605789" y="5475756"/>
            <a:ext cx="1816692" cy="280972"/>
          </a:xfrm>
          <a:prstGeom prst="rect">
            <a:avLst/>
          </a:prstGeom>
        </p:spPr>
        <p:txBody>
          <a:bodyPr vert="horz" wrap="square" lIns="0" tIns="3935" rIns="0" bIns="0" rtlCol="0">
            <a:spAutoFit/>
          </a:bodyPr>
          <a:lstStyle/>
          <a:p>
            <a:pPr marL="7870">
              <a:spcBef>
                <a:spcPts val="31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6" name="object 172"/>
          <p:cNvSpPr txBox="1"/>
          <p:nvPr/>
        </p:nvSpPr>
        <p:spPr>
          <a:xfrm>
            <a:off x="605789" y="5694289"/>
            <a:ext cx="1816692" cy="280972"/>
          </a:xfrm>
          <a:prstGeom prst="rect">
            <a:avLst/>
          </a:prstGeom>
        </p:spPr>
        <p:txBody>
          <a:bodyPr vert="horz" wrap="square" lIns="0" tIns="3935" rIns="0" bIns="0" rtlCol="0">
            <a:spAutoFit/>
          </a:bodyPr>
          <a:lstStyle/>
          <a:p>
            <a:pPr marL="7870">
              <a:spcBef>
                <a:spcPts val="31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9" name="object 14"/>
          <p:cNvSpPr txBox="1"/>
          <p:nvPr/>
        </p:nvSpPr>
        <p:spPr>
          <a:xfrm>
            <a:off x="822342" y="1412776"/>
            <a:ext cx="1661425" cy="223390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50"/>
          <p:cNvSpPr/>
          <p:nvPr/>
        </p:nvSpPr>
        <p:spPr>
          <a:xfrm>
            <a:off x="605789" y="5727493"/>
            <a:ext cx="1198355" cy="8493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412929" y="1848474"/>
            <a:ext cx="3232646" cy="1996212"/>
          </a:xfrm>
          <a:prstGeom prst="rect">
            <a:avLst/>
          </a:prstGeom>
        </p:spPr>
        <p:txBody>
          <a:bodyPr wrap="square" lIns="56665" tIns="28333" rIns="56665" bIns="28333">
            <a:spAutoFit/>
          </a:bodyPr>
          <a:lstStyle/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сети автомобильных дорог, ведущих от сети автомобильных дорог общего пользования к общественно значимым объектам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населенных пунктов, расположенных на сельских территориях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объектам производства и переработки продукции.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endParaRPr lang="ru-RU" sz="1400" dirty="0"/>
          </a:p>
        </p:txBody>
      </p:sp>
      <p:sp>
        <p:nvSpPr>
          <p:cNvPr id="13" name="object 14"/>
          <p:cNvSpPr txBox="1"/>
          <p:nvPr/>
        </p:nvSpPr>
        <p:spPr>
          <a:xfrm>
            <a:off x="5616640" y="1313959"/>
            <a:ext cx="2363880" cy="223390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ПРОЕКТА:</a:t>
            </a:r>
            <a:endParaRPr sz="1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4"/>
          <p:cNvSpPr txBox="1"/>
          <p:nvPr/>
        </p:nvSpPr>
        <p:spPr>
          <a:xfrm>
            <a:off x="529891" y="4293096"/>
            <a:ext cx="3790981" cy="192613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ИЗМЕНЕНИЯ С 2021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ГОДА: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5266" y="1844824"/>
            <a:ext cx="4007698" cy="1996212"/>
          </a:xfrm>
          <a:prstGeom prst="rect">
            <a:avLst/>
          </a:prstGeom>
        </p:spPr>
        <p:txBody>
          <a:bodyPr wrap="square" lIns="56665" tIns="28333" rIns="56665" bIns="28333">
            <a:spAutoFit/>
          </a:bodyPr>
          <a:lstStyle/>
          <a:p>
            <a:pPr marL="212495" indent="-212495" algn="just">
              <a:buFont typeface="Wingdings" panose="05000000000000000000" pitchFamily="2" charset="2"/>
              <a:buChar char="q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Обеспечить к концу 2025 года ввод в эксплуатацию не менее 2,58 тыс. км автомобильных дорог общего пользования с твердым покрытием, ведущих от сети автомобильных дорог общего пользования к общественно значимым объектам населенных пунктов, расположенных на сельских территориях, объектам производства и переработки продукции.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0768" y="4746944"/>
            <a:ext cx="3995504" cy="980549"/>
          </a:xfrm>
          <a:prstGeom prst="rect">
            <a:avLst/>
          </a:prstGeom>
        </p:spPr>
        <p:txBody>
          <a:bodyPr wrap="square" lIns="56665" tIns="28333" rIns="56665" bIns="28333">
            <a:spAutoFit/>
          </a:bodyPr>
          <a:lstStyle/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Начиная с 2021 года объекты строительства автодорог должны соответствовать, критериям отбора, установленным Минсельхозом России для обеспечения комплексного развития сельских территорий </a:t>
            </a:r>
          </a:p>
          <a:p>
            <a:pPr algn="just"/>
            <a:endParaRPr lang="ru-RU" sz="1200" dirty="0"/>
          </a:p>
        </p:txBody>
      </p:sp>
      <p:sp>
        <p:nvSpPr>
          <p:cNvPr id="19" name="object 14"/>
          <p:cNvSpPr txBox="1"/>
          <p:nvPr/>
        </p:nvSpPr>
        <p:spPr>
          <a:xfrm>
            <a:off x="5059511" y="4288219"/>
            <a:ext cx="41148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РЕСУРСНОЕ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ОБЕСПЕЧЕНИЕ: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220071" y="4611858"/>
            <a:ext cx="36004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Общий объем финансирования на 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2020 - 2025 годы –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90,0 млрд рублей,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за счет средств: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бюджета –65,0 млрд рублей;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бюджетов субъектов Российской Федерации –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23,2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млрд рублей;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внебюджетных источников – 1,8 млрд рублей.</a:t>
            </a:r>
          </a:p>
        </p:txBody>
      </p:sp>
    </p:spTree>
    <p:extLst>
      <p:ext uri="{BB962C8B-B14F-4D97-AF65-F5344CB8AC3E}">
        <p14:creationId xmlns:p14="http://schemas.microsoft.com/office/powerpoint/2010/main" val="23909542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 flipV="1">
            <a:off x="681165" y="560938"/>
            <a:ext cx="7898533" cy="42656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665810" y="587304"/>
            <a:ext cx="30710" cy="3258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4" name="object 108"/>
          <p:cNvSpPr/>
          <p:nvPr/>
        </p:nvSpPr>
        <p:spPr>
          <a:xfrm>
            <a:off x="59194" y="82166"/>
            <a:ext cx="763149" cy="502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947344" y="218202"/>
            <a:ext cx="7727940" cy="411222"/>
          </a:xfrm>
          <a:prstGeom prst="rect">
            <a:avLst/>
          </a:prstGeom>
        </p:spPr>
        <p:txBody>
          <a:bodyPr vert="horz" wrap="square" lIns="0" tIns="0" rIns="44618" bIns="0" rtlCol="0">
            <a:no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ВЕДОМСТВЕННЫЙ ПРОЕКТ «БЛАГОУСТРОЙСТВО СЕЛЬСКИХ ТЕРРИТОРИЙ»</a:t>
            </a:r>
          </a:p>
        </p:txBody>
      </p:sp>
      <p:sp>
        <p:nvSpPr>
          <p:cNvPr id="65" name="object 172"/>
          <p:cNvSpPr txBox="1"/>
          <p:nvPr/>
        </p:nvSpPr>
        <p:spPr>
          <a:xfrm>
            <a:off x="605789" y="5475756"/>
            <a:ext cx="1816692" cy="280972"/>
          </a:xfrm>
          <a:prstGeom prst="rect">
            <a:avLst/>
          </a:prstGeom>
        </p:spPr>
        <p:txBody>
          <a:bodyPr vert="horz" wrap="square" lIns="0" tIns="3935" rIns="0" bIns="0" rtlCol="0">
            <a:spAutoFit/>
          </a:bodyPr>
          <a:lstStyle/>
          <a:p>
            <a:pPr marL="7870">
              <a:spcBef>
                <a:spcPts val="31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6" name="object 172"/>
          <p:cNvSpPr txBox="1"/>
          <p:nvPr/>
        </p:nvSpPr>
        <p:spPr>
          <a:xfrm>
            <a:off x="605789" y="5694289"/>
            <a:ext cx="1816692" cy="280972"/>
          </a:xfrm>
          <a:prstGeom prst="rect">
            <a:avLst/>
          </a:prstGeom>
        </p:spPr>
        <p:txBody>
          <a:bodyPr vert="horz" wrap="square" lIns="0" tIns="3935" rIns="0" bIns="0" rtlCol="0">
            <a:spAutoFit/>
          </a:bodyPr>
          <a:lstStyle/>
          <a:p>
            <a:pPr marL="7870">
              <a:spcBef>
                <a:spcPts val="31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9" name="object 14"/>
          <p:cNvSpPr txBox="1"/>
          <p:nvPr/>
        </p:nvSpPr>
        <p:spPr>
          <a:xfrm>
            <a:off x="870804" y="1550943"/>
            <a:ext cx="1530556" cy="223390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ПРОЕКТА:</a:t>
            </a:r>
            <a:endParaRPr sz="1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06"/>
          <p:cNvSpPr/>
          <p:nvPr/>
        </p:nvSpPr>
        <p:spPr>
          <a:xfrm>
            <a:off x="419768" y="5642714"/>
            <a:ext cx="1309189" cy="8308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42493" y="1791273"/>
            <a:ext cx="3658211" cy="1716135"/>
          </a:xfrm>
          <a:prstGeom prst="rect">
            <a:avLst/>
          </a:prstGeom>
        </p:spPr>
        <p:txBody>
          <a:bodyPr wrap="square" lIns="56665" tIns="28333" rIns="56665" bIns="28333">
            <a:spAutoFit/>
          </a:bodyPr>
          <a:lstStyle/>
          <a:p>
            <a:pPr indent="278998" algn="just">
              <a:lnSpc>
                <a:spcPct val="11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проектов по благоустройству сельских территорий с участием жителей сельских территорий. Планируется, что до 2025 года включительно будет обеспечена реализация не менее 42,25 тыс. проектов по благоустройству сельских территорий.</a:t>
            </a:r>
          </a:p>
        </p:txBody>
      </p:sp>
      <p:sp>
        <p:nvSpPr>
          <p:cNvPr id="13" name="object 14"/>
          <p:cNvSpPr txBox="1"/>
          <p:nvPr/>
        </p:nvSpPr>
        <p:spPr>
          <a:xfrm>
            <a:off x="5436096" y="1321427"/>
            <a:ext cx="2363880" cy="192613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МЕРОПРИЯТИЕ ПРОЕКТА: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93432" y="1700808"/>
            <a:ext cx="3685239" cy="4673868"/>
          </a:xfrm>
          <a:prstGeom prst="rect">
            <a:avLst/>
          </a:prstGeom>
        </p:spPr>
        <p:txBody>
          <a:bodyPr wrap="square" lIns="44618" tIns="28333" rIns="56665" bIns="28333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Предоставление субсидий из федерального бюджета бюджетам субъектов Российской Федерации на реализацию проектов по благоустройству сельских территорий, включающих:</a:t>
            </a:r>
          </a:p>
          <a:p>
            <a:pPr algn="just"/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и обустройство зон отдыха, спортивных 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детских игровых площадок, площадок для занятия адаптивной физической культурой и адаптивным спортом для лиц с ограниченными возможностями здоровья; 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организацию освещения территории, в том числе 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использованием энергосберегающих технологий, включая архитектурную подсветку зданий, строений, сооружений;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организацию пешеходных коммуникаций и уличных дорог, обустройство территории в целях обеспечения беспрепятственного передвижения инвалидов и других маломобильных групп населения, организацию ливневых стоков; 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обустройство общественных колодцев и водоразборных колонок, мест размещения твердых коммунальных отходов, обеспечивающих раздельный сбор мусора;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сохранение и восстановление природных ландшафтов и историко-культурных памятников.</a:t>
            </a:r>
            <a:endParaRPr lang="ru-RU" sz="1200" dirty="0"/>
          </a:p>
        </p:txBody>
      </p:sp>
      <p:sp>
        <p:nvSpPr>
          <p:cNvPr id="17" name="object 14"/>
          <p:cNvSpPr txBox="1"/>
          <p:nvPr/>
        </p:nvSpPr>
        <p:spPr>
          <a:xfrm>
            <a:off x="341673" y="3938997"/>
            <a:ext cx="42672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РЕСУРСНОЕ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ОБЕСПЕЧЕНИЕ: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7995" y="4275427"/>
            <a:ext cx="44540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Общий объем финансирования 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2020 - 2025 годы –</a:t>
            </a:r>
            <a:b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22,3 млрд рублей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том числе за счет средств:</a:t>
            </a:r>
          </a:p>
          <a:p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бюджета – 41,0 млрд рублей;</a:t>
            </a:r>
          </a:p>
          <a:p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бюджетов субъектов Российской Федерации – 44,4 млрд рублей;</a:t>
            </a:r>
          </a:p>
          <a:p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внебюджетных источников – 36,9 млрд рублей.</a:t>
            </a:r>
          </a:p>
        </p:txBody>
      </p:sp>
    </p:spTree>
    <p:extLst>
      <p:ext uri="{BB962C8B-B14F-4D97-AF65-F5344CB8AC3E}">
        <p14:creationId xmlns:p14="http://schemas.microsoft.com/office/powerpoint/2010/main" val="26633461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object 14"/>
          <p:cNvSpPr txBox="1"/>
          <p:nvPr/>
        </p:nvSpPr>
        <p:spPr>
          <a:xfrm>
            <a:off x="947342" y="82166"/>
            <a:ext cx="8089153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 fontAlgn="base">
              <a:spcBef>
                <a:spcPct val="0"/>
              </a:spcBef>
              <a:spcAft>
                <a:spcPct val="0"/>
              </a:spcAft>
              <a:defRPr b="1">
                <a:solidFill>
                  <a:srgbClr val="1F497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ИТОГИ РЕАЛИЗАЦИИ ПРОГРАММЫ РАЗВИТИЯ СЕЛЬСКИХ ТЕРРИТОРИЙ В РЕСПУБЛИКЕ БАШКОРТОСТАН</a:t>
            </a:r>
            <a:br>
              <a:rPr lang="ru-RU" dirty="0" smtClean="0"/>
            </a:br>
            <a:r>
              <a:rPr lang="ru-RU" dirty="0" smtClean="0"/>
              <a:t>в 2003-2019 годах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809411" y="1002898"/>
            <a:ext cx="1988875" cy="611217"/>
          </a:xfrm>
          <a:prstGeom prst="rect">
            <a:avLst/>
          </a:prstGeom>
        </p:spPr>
        <p:txBody>
          <a:bodyPr wrap="square" lIns="56665" tIns="28333" rIns="56665" bIns="28333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985236"/>
              </p:ext>
            </p:extLst>
          </p:nvPr>
        </p:nvGraphicFramePr>
        <p:xfrm>
          <a:off x="3203848" y="1196753"/>
          <a:ext cx="5184576" cy="5316613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112"/>
              </a:tblGrid>
              <a:tr h="6470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i="0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Улучшение жилищных условий граждан, проживающих в сельской местности, в том числе  молодых семей  и молодых специалистов</a:t>
                      </a:r>
                      <a:endParaRPr lang="ru-RU" sz="1000" i="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830 тыс. кв. метров жилья  (более 10 тыс. семей улучшили жилищные условия)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176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0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296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i="0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Комплексная компактная застройка сельских поселений</a:t>
                      </a: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 проектов комплексной застройки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176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0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0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i="0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Развитие газификации в сельской местности</a:t>
                      </a:r>
                      <a:endParaRPr lang="ru-RU" sz="1000" i="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тысяча 400 км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176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0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801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i="0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Развитие водоснабжения в сельской местности</a:t>
                      </a:r>
                      <a:endParaRPr lang="ru-RU" sz="1000" i="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тысяча 400 км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176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0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470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Развитие сети фельдшерско-акушерских пунктов и (или) офисов врачей общей практики в сельской местности</a:t>
                      </a:r>
                      <a:r>
                        <a:rPr lang="ru-RU" sz="1000" i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 </a:t>
                      </a:r>
                      <a:r>
                        <a:rPr lang="ru-RU" sz="1000" b="1" dirty="0" err="1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ФАПов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176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0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64705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i="0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000" i="0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Грантовая поддержка местных инициатив граждан, проживающих в сельской местности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 многофункциональных</a:t>
                      </a:r>
                      <a:r>
                        <a:rPr lang="ru-RU" sz="1000" b="1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спортивных и детских площадок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6176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0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41201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i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Развитие сети автомобильных дорог в сельской местности</a:t>
                      </a: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167,9 км сельских дорог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9304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000" i="0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000" i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93044">
                <a:tc>
                  <a:txBody>
                    <a:bodyPr/>
                    <a:lstStyle/>
                    <a:p>
                      <a:pPr marL="0" algn="l" defTabSz="1003129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i="0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Противопожарная защита сельского населения</a:t>
                      </a:r>
                      <a:endParaRPr lang="ru-RU" sz="1000" i="0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03129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автомашины</a:t>
                      </a:r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03129" rtl="0" eaLnBrk="1" latinLnBrk="0" hangingPunct="1">
                        <a:spcAft>
                          <a:spcPts val="0"/>
                        </a:spcAft>
                      </a:pPr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1459" marR="4145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185854" y="1295245"/>
            <a:ext cx="3567113" cy="4176464"/>
            <a:chOff x="185854" y="1295245"/>
            <a:chExt cx="3567113" cy="41764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aphicFrame>
          <p:nvGraphicFramePr>
            <p:cNvPr id="32" name="Диаграмма 3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774686626"/>
                </p:ext>
              </p:extLst>
            </p:nvPr>
          </p:nvGraphicFramePr>
          <p:xfrm>
            <a:off x="872647" y="1295245"/>
            <a:ext cx="2880320" cy="41764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1" name="Стрелка вправо 10"/>
            <p:cNvSpPr/>
            <p:nvPr/>
          </p:nvSpPr>
          <p:spPr>
            <a:xfrm>
              <a:off x="189039" y="2492896"/>
              <a:ext cx="1574649" cy="397622"/>
            </a:xfrm>
            <a:prstGeom prst="rightArrow">
              <a:avLst>
                <a:gd name="adj1" fmla="val 100000"/>
                <a:gd name="adj2" fmla="val 29222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21448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ru-RU" sz="12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федеральный бюджет</a:t>
              </a:r>
            </a:p>
          </p:txBody>
        </p:sp>
        <p:sp>
          <p:nvSpPr>
            <p:cNvPr id="12" name="Стрелка вправо 11"/>
            <p:cNvSpPr/>
            <p:nvPr/>
          </p:nvSpPr>
          <p:spPr>
            <a:xfrm>
              <a:off x="198964" y="3501008"/>
              <a:ext cx="1557279" cy="436929"/>
            </a:xfrm>
            <a:prstGeom prst="rightArrow">
              <a:avLst>
                <a:gd name="adj1" fmla="val 100000"/>
                <a:gd name="adj2" fmla="val 29222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21448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ru-RU" sz="1200" b="1" dirty="0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бюджет </a:t>
              </a:r>
              <a:br>
                <a:rPr lang="ru-RU" sz="1200" b="1" dirty="0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200" b="1" dirty="0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Республики Башкортостан</a:t>
              </a:r>
              <a:endParaRPr lang="ru-RU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Стрелка вправо 12"/>
            <p:cNvSpPr/>
            <p:nvPr/>
          </p:nvSpPr>
          <p:spPr>
            <a:xfrm>
              <a:off x="185854" y="4571783"/>
              <a:ext cx="1577051" cy="441393"/>
            </a:xfrm>
            <a:prstGeom prst="rightArrow">
              <a:avLst>
                <a:gd name="adj1" fmla="val 100000"/>
                <a:gd name="adj2" fmla="val 29222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21448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ru-RU" sz="12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внебюджетные </a:t>
              </a:r>
              <a:r>
                <a:rPr lang="ru-RU" sz="1200" b="1" dirty="0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источники и местные бюджеты</a:t>
              </a:r>
              <a:endParaRPr lang="ru-RU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Левая фигурная скобка 1"/>
            <p:cNvSpPr/>
            <p:nvPr/>
          </p:nvSpPr>
          <p:spPr>
            <a:xfrm rot="5400000">
              <a:off x="2139806" y="1428855"/>
              <a:ext cx="399891" cy="1008112"/>
            </a:xfrm>
            <a:prstGeom prst="leftBrace">
              <a:avLst>
                <a:gd name="adj1" fmla="val 23460"/>
                <a:gd name="adj2" fmla="val 4691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56665" tIns="28333" rIns="56665" bIns="28333" rtlCol="0" anchor="ctr"/>
            <a:lstStyle/>
            <a:p>
              <a:pPr algn="ctr"/>
              <a:endPara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907704" y="1196752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19,23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Волна 1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198964" y="157115"/>
            <a:ext cx="581801" cy="719138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4" r:link="rId5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91" y="196242"/>
            <a:ext cx="556751" cy="809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22209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2921394" y="1052736"/>
            <a:ext cx="3710174" cy="451658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РЕАЛИЗАЦИИ: 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70" algn="ctr">
              <a:spcBef>
                <a:spcPts val="62"/>
              </a:spcBef>
            </a:pPr>
            <a:r>
              <a:rPr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января </a:t>
            </a:r>
            <a:r>
              <a:rPr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года </a:t>
            </a:r>
            <a:r>
              <a:rPr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31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декабря </a:t>
            </a:r>
            <a:r>
              <a:rPr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года</a:t>
            </a:r>
            <a:endParaRPr sz="1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9220" y="1616349"/>
            <a:ext cx="3239993" cy="192613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>
              <a:spcBef>
                <a:spcPts val="62"/>
              </a:spcBef>
            </a:pPr>
            <a:r>
              <a:rPr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ГОСУДАРСТВЕННОЙ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ПРОГРАММЫ:</a:t>
            </a:r>
            <a:endParaRPr sz="1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 flipV="1">
            <a:off x="681165" y="560938"/>
            <a:ext cx="7898533" cy="42656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665810" y="587304"/>
            <a:ext cx="30710" cy="3258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4" name="object 164"/>
          <p:cNvSpPr txBox="1"/>
          <p:nvPr/>
        </p:nvSpPr>
        <p:spPr>
          <a:xfrm>
            <a:off x="779221" y="4437112"/>
            <a:ext cx="2658087" cy="192613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РЕСУРСНОЕ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ОБЕСПЕЧЕНИЕ: 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" name="object 108"/>
          <p:cNvSpPr/>
          <p:nvPr/>
        </p:nvSpPr>
        <p:spPr>
          <a:xfrm>
            <a:off x="59194" y="82166"/>
            <a:ext cx="763149" cy="502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947344" y="218202"/>
            <a:ext cx="7727940" cy="411222"/>
          </a:xfrm>
          <a:prstGeom prst="rect">
            <a:avLst/>
          </a:prstGeom>
        </p:spPr>
        <p:txBody>
          <a:bodyPr vert="horz" wrap="square" lIns="0" tIns="0" rIns="44618" bIns="0" rtlCol="0">
            <a:no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ГОСУДАРСТВЕННАЯ ПРОГРАММА РОССИЙСКОЙ ФЕДЕРАЦИИ </a:t>
            </a:r>
          </a:p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«КОМПЛЕКСНОЕ РАЗВИТИЕ СЕЛЬСКИХ ТЕРРИТОРИЙ» </a:t>
            </a:r>
          </a:p>
        </p:txBody>
      </p:sp>
      <p:sp>
        <p:nvSpPr>
          <p:cNvPr id="198" name="object 14"/>
          <p:cNvSpPr txBox="1"/>
          <p:nvPr/>
        </p:nvSpPr>
        <p:spPr>
          <a:xfrm>
            <a:off x="5068941" y="1620323"/>
            <a:ext cx="3330988" cy="377279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ОСНОВАНИЕ ДЛЯ РАЗРАБОТКИ ГОСУДАРСТВЕННОЙ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ПРОГРАММЫ: 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0" name="object 164"/>
          <p:cNvSpPr txBox="1"/>
          <p:nvPr/>
        </p:nvSpPr>
        <p:spPr>
          <a:xfrm>
            <a:off x="5057746" y="2271663"/>
            <a:ext cx="3639893" cy="1485274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just">
              <a:spcBef>
                <a:spcPts val="62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 Президента Российской Федерации 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В.В. Путина Правительству Российской Федерации 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срок до 1 июня 2019 года разработать и утвердить государственную программу развития сельских территорий (перечень поручений от 31 октября 2018 г. № Пр-2014 по итогам рабочей поездки в Ставропольский край 9 октября 2018 г., подпункт «а» пункта 1) </a:t>
            </a:r>
          </a:p>
        </p:txBody>
      </p:sp>
      <p:sp>
        <p:nvSpPr>
          <p:cNvPr id="214" name="object 14"/>
          <p:cNvSpPr txBox="1"/>
          <p:nvPr/>
        </p:nvSpPr>
        <p:spPr>
          <a:xfrm>
            <a:off x="5065591" y="4029963"/>
            <a:ext cx="2890785" cy="192613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ПРАВОВАЯ ОСНОВА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РАЗРАБОТКИ: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" name="object 164"/>
          <p:cNvSpPr txBox="1"/>
          <p:nvPr/>
        </p:nvSpPr>
        <p:spPr>
          <a:xfrm>
            <a:off x="5057746" y="4338380"/>
            <a:ext cx="3639893" cy="1510922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just">
              <a:spcBef>
                <a:spcPts val="62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устойчивого развития сельских территорий Российской Федерации на период до 2030 года 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(распоряжение Правительства Российской Федерации 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 февраля 2015 г. № 151-р)</a:t>
            </a:r>
          </a:p>
          <a:p>
            <a:pPr marL="7870" algn="just">
              <a:spcBef>
                <a:spcPts val="62"/>
              </a:spcBef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870" algn="just">
              <a:spcBef>
                <a:spcPts val="62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пространственного развития Российской Федерации (распоряжение Правительства Российской Федерации от 13 февраля 2019 г. № 207-р)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665810" y="4761765"/>
            <a:ext cx="3728569" cy="1708954"/>
          </a:xfrm>
          <a:prstGeom prst="rect">
            <a:avLst/>
          </a:prstGeom>
          <a:solidFill>
            <a:schemeClr val="bg1"/>
          </a:solidFill>
        </p:spPr>
        <p:txBody>
          <a:bodyPr wrap="square" lIns="56665" tIns="28333" rIns="56665" bIns="28333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объем финансового обеспечения Государственной программы –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2 288,0 млрд рублей,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за счет средств: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бюджета -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1 061,1 млрд рублей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бюджетов субъектов РФ –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174,0 млрд рублей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внебюджетных источников –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1052,9 млрд рублей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700" spc="-51" baseline="4830" dirty="0">
              <a:solidFill>
                <a:srgbClr val="0067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object 64"/>
          <p:cNvSpPr txBox="1"/>
          <p:nvPr/>
        </p:nvSpPr>
        <p:spPr>
          <a:xfrm>
            <a:off x="564168" y="1902331"/>
            <a:ext cx="3716626" cy="2223938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212495" indent="-212495" algn="just">
              <a:buFont typeface="Wingdings" panose="05000000000000000000" pitchFamily="2" charset="2"/>
              <a:buChar char="Ø"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доли сельского населения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общей численности населения Российской Федерации 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не менее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25,3 процента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2025 г.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(в 2017 году (базовый год) - 25,7 процента);</a:t>
            </a:r>
          </a:p>
          <a:p>
            <a:pPr marL="212495" indent="-212495" algn="just">
              <a:buFont typeface="Wingdings" panose="05000000000000000000" pitchFamily="2" charset="2"/>
              <a:buChar char="Ø"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соотношения среднемесячных располагаемых ресурсов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и городского домохозяйств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80 процентов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2025 г.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(в 2017 году (базовый год) – 67 процентов);</a:t>
            </a:r>
          </a:p>
          <a:p>
            <a:pPr marL="212495" indent="-212495" algn="just">
              <a:buFont typeface="Wingdings" panose="05000000000000000000" pitchFamily="2" charset="2"/>
              <a:buChar char="Ø"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доли общей площади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благоустроенных жилых помещений в сельских населенных пунктах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50 процентов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2025 г.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(в 2017 году (базовый год) – 32,6 процента).</a:t>
            </a:r>
          </a:p>
        </p:txBody>
      </p:sp>
      <p:sp>
        <p:nvSpPr>
          <p:cNvPr id="65" name="object 172"/>
          <p:cNvSpPr txBox="1"/>
          <p:nvPr/>
        </p:nvSpPr>
        <p:spPr>
          <a:xfrm>
            <a:off x="605789" y="5475756"/>
            <a:ext cx="1816692" cy="280972"/>
          </a:xfrm>
          <a:prstGeom prst="rect">
            <a:avLst/>
          </a:prstGeom>
        </p:spPr>
        <p:txBody>
          <a:bodyPr vert="horz" wrap="square" lIns="0" tIns="3935" rIns="0" bIns="0" rtlCol="0">
            <a:spAutoFit/>
          </a:bodyPr>
          <a:lstStyle/>
          <a:p>
            <a:pPr marL="7870">
              <a:spcBef>
                <a:spcPts val="31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6" name="object 172"/>
          <p:cNvSpPr txBox="1"/>
          <p:nvPr/>
        </p:nvSpPr>
        <p:spPr>
          <a:xfrm>
            <a:off x="605789" y="5694289"/>
            <a:ext cx="1816692" cy="280972"/>
          </a:xfrm>
          <a:prstGeom prst="rect">
            <a:avLst/>
          </a:prstGeom>
        </p:spPr>
        <p:txBody>
          <a:bodyPr vert="horz" wrap="square" lIns="0" tIns="3935" rIns="0" bIns="0" rtlCol="0">
            <a:spAutoFit/>
          </a:bodyPr>
          <a:lstStyle/>
          <a:p>
            <a:pPr marL="7870">
              <a:spcBef>
                <a:spcPts val="31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982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674447" y="664221"/>
            <a:ext cx="7913888" cy="245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5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ГОСУДАРСТВЕННОЙ ПРОГРАММЫ</a:t>
            </a:r>
            <a:endParaRPr sz="15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 flipV="1">
            <a:off x="681165" y="560938"/>
            <a:ext cx="7898533" cy="42656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665810" y="587304"/>
            <a:ext cx="30710" cy="3258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947344" y="218202"/>
            <a:ext cx="7727940" cy="411222"/>
          </a:xfrm>
          <a:prstGeom prst="rect">
            <a:avLst/>
          </a:prstGeom>
        </p:spPr>
        <p:txBody>
          <a:bodyPr vert="horz" wrap="square" lIns="0" tIns="0" rIns="44618" bIns="0" rtlCol="0">
            <a:no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ГОСУДАРСТВЕННОЙ ПРОГРАММЫ РОССИЙСКОЙ ФЕДЕРАЦИИ КОМПЛЕКСНОГО РАЗВИТИЯ СЕЛЬСКИХ ТЕРРИТОРИЙ</a:t>
            </a:r>
          </a:p>
        </p:txBody>
      </p:sp>
      <p:sp>
        <p:nvSpPr>
          <p:cNvPr id="198" name="object 14"/>
          <p:cNvSpPr txBox="1"/>
          <p:nvPr/>
        </p:nvSpPr>
        <p:spPr>
          <a:xfrm>
            <a:off x="4618065" y="1446813"/>
            <a:ext cx="3970269" cy="5619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ВЦП АНАЛИТИЧЕСКАЯ И ИНФОРМАЦИОННАЯ ПОДДЕРЖКА КОМПЛЕКСНОГО РАЗВИТИЯ СЕЛЬСКИХ ТЕРРИТОРИЙ</a:t>
            </a:r>
          </a:p>
        </p:txBody>
      </p:sp>
      <p:sp>
        <p:nvSpPr>
          <p:cNvPr id="65" name="object 172"/>
          <p:cNvSpPr txBox="1"/>
          <p:nvPr/>
        </p:nvSpPr>
        <p:spPr>
          <a:xfrm>
            <a:off x="605789" y="5475756"/>
            <a:ext cx="1816692" cy="280972"/>
          </a:xfrm>
          <a:prstGeom prst="rect">
            <a:avLst/>
          </a:prstGeom>
        </p:spPr>
        <p:txBody>
          <a:bodyPr vert="horz" wrap="square" lIns="0" tIns="3935" rIns="0" bIns="0" rtlCol="0">
            <a:spAutoFit/>
          </a:bodyPr>
          <a:lstStyle/>
          <a:p>
            <a:pPr marL="7870">
              <a:spcBef>
                <a:spcPts val="31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6" name="object 172"/>
          <p:cNvSpPr txBox="1"/>
          <p:nvPr/>
        </p:nvSpPr>
        <p:spPr>
          <a:xfrm>
            <a:off x="605789" y="5694289"/>
            <a:ext cx="1816692" cy="280972"/>
          </a:xfrm>
          <a:prstGeom prst="rect">
            <a:avLst/>
          </a:prstGeom>
        </p:spPr>
        <p:txBody>
          <a:bodyPr vert="horz" wrap="square" lIns="0" tIns="3935" rIns="0" bIns="0" rtlCol="0">
            <a:spAutoFit/>
          </a:bodyPr>
          <a:lstStyle/>
          <a:p>
            <a:pPr marL="7870">
              <a:spcBef>
                <a:spcPts val="31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1" name="object 14"/>
          <p:cNvSpPr txBox="1"/>
          <p:nvPr/>
        </p:nvSpPr>
        <p:spPr>
          <a:xfrm>
            <a:off x="647901" y="4130723"/>
            <a:ext cx="2888040" cy="7722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endParaRPr lang="ru-RU" sz="12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ВЦП СОВРЕМЕННЫЙ ОБЛИК СЕЛЬСКИХ ТЕРРИТОРИЙ</a:t>
            </a:r>
          </a:p>
          <a:p>
            <a:pPr marL="7870" algn="ctr">
              <a:spcBef>
                <a:spcPts val="62"/>
              </a:spcBef>
            </a:pPr>
            <a:endParaRPr lang="ru-RU" sz="12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bject 66"/>
          <p:cNvSpPr/>
          <p:nvPr/>
        </p:nvSpPr>
        <p:spPr>
          <a:xfrm>
            <a:off x="822566" y="5517596"/>
            <a:ext cx="899922" cy="6275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14"/>
          <p:cNvSpPr txBox="1"/>
          <p:nvPr/>
        </p:nvSpPr>
        <p:spPr>
          <a:xfrm>
            <a:off x="695473" y="1438399"/>
            <a:ext cx="4014724" cy="377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ВЦП ОБЕСПЕЧЕНИЕ ГОСУДАРСТВЕННОГО МОНИТОРИНГА СЕЛЬСКИХ ТЕРРИТОРИЙ</a:t>
            </a:r>
          </a:p>
        </p:txBody>
      </p:sp>
      <p:sp>
        <p:nvSpPr>
          <p:cNvPr id="25" name="object 14"/>
          <p:cNvSpPr txBox="1"/>
          <p:nvPr/>
        </p:nvSpPr>
        <p:spPr>
          <a:xfrm>
            <a:off x="3439030" y="5265984"/>
            <a:ext cx="2336043" cy="9389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endParaRPr lang="ru-RU" sz="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 РАЗВИТИЕ ИНЖЕНЕРНОЙ ИНФРАСТРУКТУРЫ НА СЕЛЬСКИХ ТЕРРИТОРИЯХ</a:t>
            </a:r>
          </a:p>
          <a:p>
            <a:pPr marL="7870" algn="ctr">
              <a:spcBef>
                <a:spcPts val="62"/>
              </a:spcBef>
            </a:pPr>
            <a:r>
              <a:rPr lang="ru-RU" sz="12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(реализуется в 2020-2021 годах)</a:t>
            </a:r>
          </a:p>
          <a:p>
            <a:pPr marL="7870" algn="ctr">
              <a:spcBef>
                <a:spcPts val="62"/>
              </a:spcBef>
            </a:pPr>
            <a:endParaRPr lang="ru-RU" sz="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4"/>
          <p:cNvSpPr txBox="1"/>
          <p:nvPr/>
        </p:nvSpPr>
        <p:spPr>
          <a:xfrm>
            <a:off x="647901" y="3553401"/>
            <a:ext cx="7856421" cy="1926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 СОДЕЙСТВИЕ ЗАНЯТОСТИ СЕЛЬСКОГО НАСЕЛЕНИЯ</a:t>
            </a:r>
          </a:p>
        </p:txBody>
      </p:sp>
      <p:sp>
        <p:nvSpPr>
          <p:cNvPr id="27" name="object 14"/>
          <p:cNvSpPr txBox="1"/>
          <p:nvPr/>
        </p:nvSpPr>
        <p:spPr>
          <a:xfrm>
            <a:off x="695473" y="2609063"/>
            <a:ext cx="7823157" cy="377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 РАЗВИТИЕ ЖИЛИЩНОГО СТРОИТЕЛЬСТВА НА СЕЛЬСКИХ ТЕРРИТОРИЯХ И ПОВЫШЕНИЕ УРОВНЯ БЛАГОУСТРОЙСТВА ДОМОВЛАДЕНИЙ</a:t>
            </a:r>
          </a:p>
        </p:txBody>
      </p:sp>
      <p:sp>
        <p:nvSpPr>
          <p:cNvPr id="28" name="object 14"/>
          <p:cNvSpPr txBox="1"/>
          <p:nvPr/>
        </p:nvSpPr>
        <p:spPr>
          <a:xfrm>
            <a:off x="5884452" y="4327911"/>
            <a:ext cx="2695246" cy="377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 БЛАГОУСТРОЙСТВО СЕЛЬСКИХ ТЕРРИТОРИЙ</a:t>
            </a:r>
          </a:p>
        </p:txBody>
      </p:sp>
      <p:sp>
        <p:nvSpPr>
          <p:cNvPr id="30" name="object 167"/>
          <p:cNvSpPr/>
          <p:nvPr/>
        </p:nvSpPr>
        <p:spPr>
          <a:xfrm>
            <a:off x="7013471" y="5265984"/>
            <a:ext cx="1374144" cy="9522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object 14"/>
          <p:cNvSpPr txBox="1"/>
          <p:nvPr/>
        </p:nvSpPr>
        <p:spPr>
          <a:xfrm>
            <a:off x="681165" y="943659"/>
            <a:ext cx="7898533" cy="4819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vert="horz" wrap="square" lIns="0" tIns="7870" rIns="0" bIns="0" rtlCol="0">
            <a:spAutoFit/>
          </a:bodyPr>
          <a:lstStyle/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(подпрограмма) «Аналитическое, нормативное, методическое обеспечение комплексного развития сельских территорий»</a:t>
            </a:r>
          </a:p>
        </p:txBody>
      </p:sp>
      <p:sp>
        <p:nvSpPr>
          <p:cNvPr id="33" name="object 14"/>
          <p:cNvSpPr txBox="1"/>
          <p:nvPr/>
        </p:nvSpPr>
        <p:spPr>
          <a:xfrm>
            <a:off x="695473" y="2068398"/>
            <a:ext cx="7898533" cy="4819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vert="horz" wrap="square" lIns="0" tIns="7870" rIns="0" bIns="0" rtlCol="0">
            <a:spAutoFit/>
          </a:bodyPr>
          <a:lstStyle/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(подпрограмма) «Создание условий для обеспечения доступным и комфортным жильем сельского населения»</a:t>
            </a:r>
          </a:p>
        </p:txBody>
      </p:sp>
      <p:sp>
        <p:nvSpPr>
          <p:cNvPr id="34" name="object 14"/>
          <p:cNvSpPr txBox="1"/>
          <p:nvPr/>
        </p:nvSpPr>
        <p:spPr>
          <a:xfrm>
            <a:off x="698613" y="3054985"/>
            <a:ext cx="7898533" cy="4819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vert="horz" wrap="square" lIns="0" tIns="7870" rIns="0" bIns="0" rtlCol="0">
            <a:spAutoFit/>
          </a:bodyPr>
          <a:lstStyle/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(подпрограмма) «Развитие рынка труда (кадрового потенциала) на сельских территориях»</a:t>
            </a:r>
          </a:p>
        </p:txBody>
      </p:sp>
      <p:sp>
        <p:nvSpPr>
          <p:cNvPr id="35" name="object 14"/>
          <p:cNvSpPr txBox="1"/>
          <p:nvPr/>
        </p:nvSpPr>
        <p:spPr>
          <a:xfrm>
            <a:off x="695473" y="3794654"/>
            <a:ext cx="7884225" cy="4819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vert="horz" wrap="square" lIns="0" tIns="7870" rIns="0" bIns="0" rtlCol="0" anchor="ctr">
            <a:spAutoFit/>
          </a:bodyPr>
          <a:lstStyle/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(подпрограмма) «Создание и развитие инфраструктуры на сельских территориях»</a:t>
            </a:r>
          </a:p>
        </p:txBody>
      </p:sp>
      <p:sp>
        <p:nvSpPr>
          <p:cNvPr id="36" name="object 14"/>
          <p:cNvSpPr txBox="1"/>
          <p:nvPr/>
        </p:nvSpPr>
        <p:spPr>
          <a:xfrm>
            <a:off x="3456176" y="4312097"/>
            <a:ext cx="2348511" cy="926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endParaRPr lang="ru-RU" sz="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 РАЗВИТИЕ ТРАНСПОРТНОЙ ИНФРАСТРУКТУРЫ НА СЕЛЬСКИХ ТЕРРИТОРИЯХ</a:t>
            </a:r>
          </a:p>
          <a:p>
            <a:pPr marL="7870" algn="ctr">
              <a:spcBef>
                <a:spcPts val="62"/>
              </a:spcBef>
            </a:pPr>
            <a:endParaRPr lang="ru-RU" sz="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Волна 28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8141" y="44625"/>
            <a:ext cx="513419" cy="516314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4" r:link="rId5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25" y="78370"/>
            <a:ext cx="436992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93961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525157" y="1344641"/>
            <a:ext cx="1653779" cy="192613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ПРОГРАММЫ: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 flipV="1">
            <a:off x="681165" y="560938"/>
            <a:ext cx="7898533" cy="42656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65810" y="587304"/>
            <a:ext cx="30710" cy="3258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08"/>
          <p:cNvSpPr/>
          <p:nvPr/>
        </p:nvSpPr>
        <p:spPr>
          <a:xfrm>
            <a:off x="59194" y="82166"/>
            <a:ext cx="763149" cy="502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947344" y="218202"/>
            <a:ext cx="7727940" cy="411222"/>
          </a:xfrm>
          <a:prstGeom prst="rect">
            <a:avLst/>
          </a:prstGeom>
        </p:spPr>
        <p:txBody>
          <a:bodyPr vert="horz" wrap="square" lIns="0" tIns="0" rIns="44618" bIns="0" rtlCol="0">
            <a:no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ВЕДОМСТВЕННАЯ ЦЕЛЕВАЯ ПРОГРАММА «АНАЛИТИЧЕСКАЯ И ИНФОРМАЦИОННАЯ ПОДДЕРЖКА КОМПЛЕКСНОГО РАЗВИТИЯ СЕЛЬСКИХ ТЕРРИТОРИЙ»</a:t>
            </a:r>
          </a:p>
        </p:txBody>
      </p:sp>
      <p:sp>
        <p:nvSpPr>
          <p:cNvPr id="65" name="object 172"/>
          <p:cNvSpPr txBox="1"/>
          <p:nvPr/>
        </p:nvSpPr>
        <p:spPr>
          <a:xfrm>
            <a:off x="605789" y="5475756"/>
            <a:ext cx="1816692" cy="280972"/>
          </a:xfrm>
          <a:prstGeom prst="rect">
            <a:avLst/>
          </a:prstGeom>
        </p:spPr>
        <p:txBody>
          <a:bodyPr vert="horz" wrap="square" lIns="0" tIns="3935" rIns="0" bIns="0" rtlCol="0">
            <a:spAutoFit/>
          </a:bodyPr>
          <a:lstStyle/>
          <a:p>
            <a:pPr marL="7870">
              <a:spcBef>
                <a:spcPts val="31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6" name="object 172"/>
          <p:cNvSpPr txBox="1"/>
          <p:nvPr/>
        </p:nvSpPr>
        <p:spPr>
          <a:xfrm>
            <a:off x="605789" y="5694289"/>
            <a:ext cx="1816692" cy="280972"/>
          </a:xfrm>
          <a:prstGeom prst="rect">
            <a:avLst/>
          </a:prstGeom>
        </p:spPr>
        <p:txBody>
          <a:bodyPr vert="horz" wrap="square" lIns="0" tIns="3935" rIns="0" bIns="0" rtlCol="0">
            <a:spAutoFit/>
          </a:bodyPr>
          <a:lstStyle/>
          <a:p>
            <a:pPr marL="7870">
              <a:spcBef>
                <a:spcPts val="31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9" name="object 14"/>
          <p:cNvSpPr txBox="1"/>
          <p:nvPr/>
        </p:nvSpPr>
        <p:spPr>
          <a:xfrm>
            <a:off x="526686" y="4937152"/>
            <a:ext cx="2363880" cy="192613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РЕСУРСНОЕ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ОБЕСПЕЧЕНИЕ: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1034" y="1844824"/>
            <a:ext cx="3944411" cy="980549"/>
          </a:xfrm>
          <a:prstGeom prst="rect">
            <a:avLst/>
          </a:prstGeom>
        </p:spPr>
        <p:txBody>
          <a:bodyPr wrap="square" lIns="56665" tIns="28333" rIns="56665" bIns="28333">
            <a:spAutoFit/>
          </a:bodyPr>
          <a:lstStyle/>
          <a:p>
            <a:pPr algn="just"/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Достижение доли сельского населения, вовлеченного </a:t>
            </a:r>
            <a:b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реализацию мероприятий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направленных 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комплексное развитие сельских территорий, </a:t>
            </a:r>
          </a:p>
          <a:p>
            <a:pPr algn="just"/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2025 году до 60 %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 общей численности населения, проживающего на сельских территориях:</a:t>
            </a:r>
          </a:p>
        </p:txBody>
      </p:sp>
      <p:sp>
        <p:nvSpPr>
          <p:cNvPr id="13" name="object 14"/>
          <p:cNvSpPr txBox="1"/>
          <p:nvPr/>
        </p:nvSpPr>
        <p:spPr>
          <a:xfrm>
            <a:off x="4932040" y="1248334"/>
            <a:ext cx="2363880" cy="192613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ПРОГРАММЫ: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30431" y="1855391"/>
            <a:ext cx="4057724" cy="4119870"/>
          </a:xfrm>
          <a:prstGeom prst="rect">
            <a:avLst/>
          </a:prstGeom>
        </p:spPr>
        <p:txBody>
          <a:bodyPr wrap="square" lIns="56665" tIns="28333" rIns="56665" bIns="28333">
            <a:spAutoFit/>
          </a:bodyPr>
          <a:lstStyle/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обучающих мероприятий по повышению квалификации представителей органов местного самоуправления и других целевых аудиторий 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направлению инициативного бюджетирования 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принципам проектного подхода;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Разработка «Целевой модели вовлечения граждан 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предпринимательского сообщества в реализацию проектов Госпрограммы»;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и проведение всероссийского конкурса информационно-просветительских проектов по сельской тематике, включая премирование победителей;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Реализация всероссийского молодежного проекта 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сохранению культурно-исторического наследия села и повышению информированности населения 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 возможностях самореализации на сельских территориях;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и проведение всероссийских соревнований по традиционным для России (национальным) видам спорта;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и проведение всероссийского конкурса лучших практик реализации инициативных проектов, реализованных на сельских территориях.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1034" y="5298811"/>
            <a:ext cx="3937636" cy="611217"/>
          </a:xfrm>
          <a:prstGeom prst="rect">
            <a:avLst/>
          </a:prstGeom>
        </p:spPr>
        <p:txBody>
          <a:bodyPr wrap="square" lIns="56665" tIns="28333" rIns="56665" bIns="28333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Объем финансирования за счет средств федерального бюджета 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2020 - 2025 годы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358,0 млн рублей</a:t>
            </a:r>
          </a:p>
          <a:p>
            <a:endParaRPr lang="ru-RU" sz="1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object 115"/>
          <p:cNvSpPr/>
          <p:nvPr/>
        </p:nvSpPr>
        <p:spPr>
          <a:xfrm>
            <a:off x="7916478" y="5917631"/>
            <a:ext cx="1116911" cy="7170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194065977"/>
              </p:ext>
            </p:extLst>
          </p:nvPr>
        </p:nvGraphicFramePr>
        <p:xfrm>
          <a:off x="309128" y="2924944"/>
          <a:ext cx="3956317" cy="1656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1934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 flipV="1">
            <a:off x="681165" y="560938"/>
            <a:ext cx="7898533" cy="42656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665810" y="587304"/>
            <a:ext cx="30710" cy="3258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947344" y="218202"/>
            <a:ext cx="7727940" cy="411222"/>
          </a:xfrm>
          <a:prstGeom prst="rect">
            <a:avLst/>
          </a:prstGeom>
        </p:spPr>
        <p:txBody>
          <a:bodyPr vert="horz" wrap="square" lIns="0" tIns="0" rIns="44618" bIns="0" rtlCol="0">
            <a:no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ВЕДОМСТВЕННАЯ ЦЕЛЕВАЯ ПРОГРАММА «ОБЕСПЕЧЕНИЕ ГОСУДАРСТВЕННОГО МОНИТОРИНГА </a:t>
            </a:r>
          </a:p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СЕЛЬСКИХ ТЕРРИТОРИЙ»</a:t>
            </a:r>
          </a:p>
        </p:txBody>
      </p:sp>
      <p:sp>
        <p:nvSpPr>
          <p:cNvPr id="65" name="object 172"/>
          <p:cNvSpPr txBox="1"/>
          <p:nvPr/>
        </p:nvSpPr>
        <p:spPr>
          <a:xfrm>
            <a:off x="605789" y="5475756"/>
            <a:ext cx="1816692" cy="280972"/>
          </a:xfrm>
          <a:prstGeom prst="rect">
            <a:avLst/>
          </a:prstGeom>
        </p:spPr>
        <p:txBody>
          <a:bodyPr vert="horz" wrap="square" lIns="0" tIns="3935" rIns="0" bIns="0" rtlCol="0">
            <a:spAutoFit/>
          </a:bodyPr>
          <a:lstStyle/>
          <a:p>
            <a:pPr marL="7870">
              <a:spcBef>
                <a:spcPts val="31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6" name="object 172"/>
          <p:cNvSpPr txBox="1"/>
          <p:nvPr/>
        </p:nvSpPr>
        <p:spPr>
          <a:xfrm>
            <a:off x="605789" y="5694289"/>
            <a:ext cx="1816692" cy="280972"/>
          </a:xfrm>
          <a:prstGeom prst="rect">
            <a:avLst/>
          </a:prstGeom>
        </p:spPr>
        <p:txBody>
          <a:bodyPr vert="horz" wrap="square" lIns="0" tIns="3935" rIns="0" bIns="0" rtlCol="0">
            <a:spAutoFit/>
          </a:bodyPr>
          <a:lstStyle/>
          <a:p>
            <a:pPr marL="7870">
              <a:spcBef>
                <a:spcPts val="31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9" name="object 14"/>
          <p:cNvSpPr txBox="1"/>
          <p:nvPr/>
        </p:nvSpPr>
        <p:spPr>
          <a:xfrm>
            <a:off x="336470" y="991532"/>
            <a:ext cx="1760884" cy="390103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endParaRPr lang="ru-RU" sz="12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870" algn="ctr">
              <a:spcBef>
                <a:spcPts val="62"/>
              </a:spcBef>
            </a:pP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ПРОЕКТА: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66"/>
          <p:cNvSpPr/>
          <p:nvPr/>
        </p:nvSpPr>
        <p:spPr>
          <a:xfrm>
            <a:off x="7704453" y="5785169"/>
            <a:ext cx="1101727" cy="7945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68834" y="1500016"/>
            <a:ext cx="3731305" cy="4116226"/>
          </a:xfrm>
          <a:prstGeom prst="rect">
            <a:avLst/>
          </a:prstGeom>
        </p:spPr>
        <p:txBody>
          <a:bodyPr wrap="square" lIns="56665" tIns="28333" rIns="56665" bIns="28333">
            <a:noAutofit/>
          </a:bodyPr>
          <a:lstStyle/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комплексной оценки состояния сельских территорий Российской Федерации;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типологизации сельских территорий 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актуализированных критериев;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методики оценки индекса качества среды сельских территорий;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критериев размещения объектов социальной, инженерной, транспортной инфраструктуры с соблюдением принципа комплексности развития сельских территорий;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процедуры (регламента) координации мероприятий государственных программ, направленных на развитие сельских территорий, выполняемых различными органами исполнительной власти;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актуализации действующих отраслевых стандартов государственных услуг и ведения деятельности на сельских территориях;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стандарта качества жизни на сельских территориях.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1701" y="1556792"/>
            <a:ext cx="3731305" cy="3011874"/>
          </a:xfrm>
          <a:prstGeom prst="rect">
            <a:avLst/>
          </a:prstGeom>
        </p:spPr>
        <p:txBody>
          <a:bodyPr wrap="square" lIns="56665" tIns="28333" rIns="56665" bIns="28333">
            <a:spAutoFit/>
          </a:bodyPr>
          <a:lstStyle/>
          <a:p>
            <a:pPr marL="212495" indent="-212495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Включение в информационную систему 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 сельских территориях 100 % сельских поселений, сельских населенных пунктов, рабочих поселков, входящих в состав городских округов 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(за исключением городских округов, на территории которых находятся административные центры субъектов Российской Федерации), городских поселений и внутригородских муниципальных образований г. Севастополя, городов, численностью населения менее 30 тыс. человек.</a:t>
            </a:r>
          </a:p>
          <a:p>
            <a:pPr algn="just"/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2495" indent="-212495" algn="just">
              <a:buFont typeface="Wingdings" panose="05000000000000000000" pitchFamily="2" charset="2"/>
              <a:buChar char="q"/>
            </a:pP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2495" indent="-212495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участия 83 субъектов Российской Федерации в реализации региональных программ, направленных на  комплексное развитие сельских территорий.</a:t>
            </a:r>
            <a:endParaRPr lang="ru-RU" sz="1200" dirty="0"/>
          </a:p>
        </p:txBody>
      </p:sp>
      <p:sp>
        <p:nvSpPr>
          <p:cNvPr id="16" name="object 14"/>
          <p:cNvSpPr txBox="1"/>
          <p:nvPr/>
        </p:nvSpPr>
        <p:spPr>
          <a:xfrm>
            <a:off x="4848393" y="991532"/>
            <a:ext cx="2363880" cy="390103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endParaRPr lang="ru-RU" sz="12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870" algn="ctr">
              <a:spcBef>
                <a:spcPts val="62"/>
              </a:spcBef>
            </a:pP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ПРОЕКТА: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Волна 16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8141" y="44625"/>
            <a:ext cx="441411" cy="516314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28" y="94053"/>
            <a:ext cx="436992" cy="61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9" name="object 14"/>
          <p:cNvSpPr txBox="1"/>
          <p:nvPr/>
        </p:nvSpPr>
        <p:spPr>
          <a:xfrm>
            <a:off x="259528" y="4898858"/>
            <a:ext cx="38271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РЕСУРСНОЕ ОБЕСПЕЧЕНИЕ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86323" y="5126062"/>
            <a:ext cx="3600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финансирования за счет средств федерального бюджета  на 2020 - 2025 годы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410,0 млн рублей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3541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 flipV="1">
            <a:off x="681165" y="560938"/>
            <a:ext cx="7898533" cy="42656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65810" y="587304"/>
            <a:ext cx="30710" cy="3258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947344" y="218202"/>
            <a:ext cx="7727940" cy="411222"/>
          </a:xfrm>
          <a:prstGeom prst="rect">
            <a:avLst/>
          </a:prstGeom>
        </p:spPr>
        <p:txBody>
          <a:bodyPr vert="horz" wrap="square" lIns="0" tIns="0" rIns="44618" bIns="0" rtlCol="0">
            <a:no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ВЕДОМСТВЕННЫЙ ПРОЕКТ «РАЗВИТИЕ ЖИЛИЩНОГО СТРОИТЕЛЬСТВА НА СЕЛЬСКИХ ТЕРРИТОРИЯХ И ПОВЫШЕНИЕ УРОВНЯ БЛАГОУСТРОЙСТВА ДОМОВЛАДЕНИЙ»</a:t>
            </a:r>
          </a:p>
        </p:txBody>
      </p:sp>
      <p:sp>
        <p:nvSpPr>
          <p:cNvPr id="65" name="object 172"/>
          <p:cNvSpPr txBox="1"/>
          <p:nvPr/>
        </p:nvSpPr>
        <p:spPr>
          <a:xfrm>
            <a:off x="605789" y="5475756"/>
            <a:ext cx="1816692" cy="280972"/>
          </a:xfrm>
          <a:prstGeom prst="rect">
            <a:avLst/>
          </a:prstGeom>
        </p:spPr>
        <p:txBody>
          <a:bodyPr vert="horz" wrap="square" lIns="0" tIns="3935" rIns="0" bIns="0" rtlCol="0">
            <a:spAutoFit/>
          </a:bodyPr>
          <a:lstStyle/>
          <a:p>
            <a:pPr marL="7870">
              <a:spcBef>
                <a:spcPts val="31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6" name="object 172"/>
          <p:cNvSpPr txBox="1"/>
          <p:nvPr/>
        </p:nvSpPr>
        <p:spPr>
          <a:xfrm>
            <a:off x="605789" y="5694289"/>
            <a:ext cx="1816692" cy="280972"/>
          </a:xfrm>
          <a:prstGeom prst="rect">
            <a:avLst/>
          </a:prstGeom>
        </p:spPr>
        <p:txBody>
          <a:bodyPr vert="horz" wrap="square" lIns="0" tIns="3935" rIns="0" bIns="0" rtlCol="0">
            <a:spAutoFit/>
          </a:bodyPr>
          <a:lstStyle/>
          <a:p>
            <a:pPr marL="7870">
              <a:spcBef>
                <a:spcPts val="31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9" name="object 14"/>
          <p:cNvSpPr txBox="1"/>
          <p:nvPr/>
        </p:nvSpPr>
        <p:spPr>
          <a:xfrm>
            <a:off x="891925" y="1340768"/>
            <a:ext cx="1530556" cy="192613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ПРОЕКТА: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167"/>
          <p:cNvSpPr/>
          <p:nvPr/>
        </p:nvSpPr>
        <p:spPr>
          <a:xfrm>
            <a:off x="538531" y="5975261"/>
            <a:ext cx="1118672" cy="6004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318846" y="1781347"/>
            <a:ext cx="3993199" cy="2892659"/>
          </a:xfrm>
          <a:prstGeom prst="rect">
            <a:avLst/>
          </a:prstGeom>
        </p:spPr>
        <p:txBody>
          <a:bodyPr wrap="square" lIns="56665" tIns="28333" rIns="56665" bIns="28333">
            <a:noAutofit/>
          </a:bodyPr>
          <a:lstStyle/>
          <a:p>
            <a:pPr marL="212495" indent="-212495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Обеспечить не менее </a:t>
            </a:r>
            <a:r>
              <a:rPr lang="en-U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200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тыс. семей доступным жильем на сельских территориях 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использованием ипотечного кредита</a:t>
            </a:r>
          </a:p>
          <a:p>
            <a:pPr marL="212495" indent="-212495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Построить (приобрести) оборудованного всеми видами благоустройства жилья для </a:t>
            </a:r>
            <a:r>
              <a:rPr lang="en-U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25,5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тыс. граждан,</a:t>
            </a:r>
            <a:r>
              <a:rPr lang="en-U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признанных нуждающимися в улучшении жилищных условий</a:t>
            </a:r>
          </a:p>
          <a:p>
            <a:pPr marL="212495" indent="-212495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Повысить уровень благоустройства не менее 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424 тыс. домохозяйств (семей)</a:t>
            </a:r>
          </a:p>
          <a:p>
            <a:pPr marL="212495" indent="-212495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Создать условия  для строительства жилья, обеспечив подведение инженерных коммуникаций, дорог, благоустройство 1317 площадок под компактную жилищную застройку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48842" y="1781347"/>
            <a:ext cx="3922745" cy="4304536"/>
          </a:xfrm>
          <a:prstGeom prst="rect">
            <a:avLst/>
          </a:prstGeom>
        </p:spPr>
        <p:txBody>
          <a:bodyPr wrap="square" lIns="56665" tIns="28333" rIns="56665" bIns="28333">
            <a:spAutoFit/>
          </a:bodyPr>
          <a:lstStyle/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Предоставление субсидий гражданам на строительство или приобретение жилья;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Софинансирование расходных обязательств муниципальных образований, связанных 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 строительством жилья, предоставляемого гражданам по договору найма жилого помещения;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Предоставление субсидий российским кредитным организациям и акционерному обществу «ДОМ.РФ» на возмещение недополученных доходов по выданным (приобретенным) жилищным (ипотечным) кредитам (займам), предоставленным гражданам, проживающим на сельских территориях или строящим (приобретающим) жилое помещение (жилой дом) 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сельских территориях; 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Предоставление субсидий российским кредитным организациям на возмещение недополученных доходов по выданным потребительским кредитам (займам), предоставленным гражданам, проживающим на сельских территориях, на обеспечение домовладений инженерными коммуникациями;</a:t>
            </a:r>
          </a:p>
          <a:p>
            <a:pPr marL="177079" indent="-177079" algn="just">
              <a:buFont typeface="Wingdings" panose="05000000000000000000" pitchFamily="2" charset="2"/>
              <a:buChar char="q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Реализация проектов по обустройству площадок </a:t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 компактную жилищную застройку, расположенных на сельских территориях. </a:t>
            </a:r>
            <a:endParaRPr lang="ru-RU" sz="1200" dirty="0"/>
          </a:p>
        </p:txBody>
      </p:sp>
      <p:sp>
        <p:nvSpPr>
          <p:cNvPr id="15" name="object 14"/>
          <p:cNvSpPr txBox="1"/>
          <p:nvPr/>
        </p:nvSpPr>
        <p:spPr>
          <a:xfrm>
            <a:off x="5148064" y="1340767"/>
            <a:ext cx="2363880" cy="192613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ПРОЕКТА: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Волна 15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8141" y="44625"/>
            <a:ext cx="441411" cy="516314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28" y="94053"/>
            <a:ext cx="436992" cy="61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8" name="object 14"/>
          <p:cNvSpPr txBox="1"/>
          <p:nvPr/>
        </p:nvSpPr>
        <p:spPr>
          <a:xfrm>
            <a:off x="318846" y="4513704"/>
            <a:ext cx="343802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РЕСУРСНОЕ ОБЕСПЕЧЕНИЕ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6567" y="4929427"/>
            <a:ext cx="43780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Общий объем финансирования 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2020 - 2025 годы  – </a:t>
            </a:r>
            <a:b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1 058,5 млрд рублей,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том числе за счет средств:</a:t>
            </a:r>
          </a:p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федерального бюджета – 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269,7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млрд рублей;</a:t>
            </a:r>
          </a:p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бюджетов субъектов Российской Федерации – 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72,4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млрд рублей;</a:t>
            </a:r>
          </a:p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внебюджетных источников – 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716,4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млрд рублей.</a:t>
            </a:r>
          </a:p>
        </p:txBody>
      </p:sp>
    </p:spTree>
    <p:extLst>
      <p:ext uri="{BB962C8B-B14F-4D97-AF65-F5344CB8AC3E}">
        <p14:creationId xmlns:p14="http://schemas.microsoft.com/office/powerpoint/2010/main" val="32326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 flipV="1">
            <a:off x="681165" y="560938"/>
            <a:ext cx="7898533" cy="42656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665810" y="587304"/>
            <a:ext cx="30710" cy="3258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947344" y="218202"/>
            <a:ext cx="7727940" cy="411222"/>
          </a:xfrm>
          <a:prstGeom prst="rect">
            <a:avLst/>
          </a:prstGeom>
        </p:spPr>
        <p:txBody>
          <a:bodyPr vert="horz" wrap="square" lIns="0" tIns="0" rIns="44618" bIns="0" rtlCol="0">
            <a:no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ВЕДОМСТВЕННЫЙ ПРОЕКТ «СОДЕЙСТВИЕ ЗАНЯТОСТИ СЕЛЬСКОГО НАСЕЛЕНИЯ»</a:t>
            </a:r>
          </a:p>
        </p:txBody>
      </p:sp>
      <p:sp>
        <p:nvSpPr>
          <p:cNvPr id="66" name="object 172"/>
          <p:cNvSpPr txBox="1"/>
          <p:nvPr/>
        </p:nvSpPr>
        <p:spPr>
          <a:xfrm>
            <a:off x="605789" y="5694289"/>
            <a:ext cx="1816692" cy="280972"/>
          </a:xfrm>
          <a:prstGeom prst="rect">
            <a:avLst/>
          </a:prstGeom>
        </p:spPr>
        <p:txBody>
          <a:bodyPr vert="horz" wrap="square" lIns="0" tIns="3935" rIns="0" bIns="0" rtlCol="0">
            <a:spAutoFit/>
          </a:bodyPr>
          <a:lstStyle/>
          <a:p>
            <a:pPr marL="7870">
              <a:spcBef>
                <a:spcPts val="31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9" name="object 14"/>
          <p:cNvSpPr txBox="1"/>
          <p:nvPr/>
        </p:nvSpPr>
        <p:spPr>
          <a:xfrm>
            <a:off x="665810" y="1124744"/>
            <a:ext cx="1778202" cy="192613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ПРОЕКТА: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3437" y="1547895"/>
            <a:ext cx="3644358" cy="3058041"/>
          </a:xfrm>
          <a:prstGeom prst="rect">
            <a:avLst/>
          </a:prstGeom>
        </p:spPr>
        <p:txBody>
          <a:bodyPr wrap="square" lIns="56665" tIns="28333" rIns="56665" bIns="28333">
            <a:spAutoFit/>
          </a:bodyPr>
          <a:lstStyle/>
          <a:p>
            <a:r>
              <a:rPr lang="ru-RU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Содействие занятости и привлечению кадров на село, а также увеличение числа высокопроизводительных рабочих мест во внебюджетном секторе экономики </a:t>
            </a:r>
            <a:br>
              <a:rPr lang="ru-RU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увеличение численности занятых в сегменте малого и среднего предпринимательства.</a:t>
            </a:r>
          </a:p>
          <a:p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позволит:</a:t>
            </a:r>
          </a:p>
          <a:p>
            <a:pPr marL="212495" indent="-212495" algn="just">
              <a:buFont typeface="Wingdings" panose="05000000000000000000" pitchFamily="2" charset="2"/>
              <a:buChar char="q"/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достичь уровня занятости сельского населения трудоспособного возраста 80 процентов </a:t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2025 году (2017 год (базовое значение) – </a:t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71,7 процентов);</a:t>
            </a:r>
          </a:p>
          <a:p>
            <a:pPr marL="212495" indent="-212495" algn="just">
              <a:buFont typeface="Wingdings" panose="05000000000000000000" pitchFamily="2" charset="2"/>
              <a:buChar char="q"/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снизить уровень безработицы сельского населения трудоспособного возраста до 5,7 процентов в 2025 году (2017 год (базовое значение) – 8,4 процентов).</a:t>
            </a:r>
            <a:endParaRPr lang="ru-RU" sz="1300" dirty="0"/>
          </a:p>
        </p:txBody>
      </p:sp>
      <p:sp>
        <p:nvSpPr>
          <p:cNvPr id="13" name="object 14"/>
          <p:cNvSpPr txBox="1"/>
          <p:nvPr/>
        </p:nvSpPr>
        <p:spPr>
          <a:xfrm>
            <a:off x="4932040" y="1124744"/>
            <a:ext cx="2363880" cy="192613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ПРОЕКТА: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0432" y="1498221"/>
            <a:ext cx="4044852" cy="5352387"/>
          </a:xfrm>
          <a:prstGeom prst="rect">
            <a:avLst/>
          </a:prstGeom>
        </p:spPr>
        <p:txBody>
          <a:bodyPr wrap="square" lIns="56665" tIns="28333" rIns="56665" bIns="28333">
            <a:spAutoFit/>
          </a:bodyPr>
          <a:lstStyle/>
          <a:p>
            <a:pPr marL="177079" indent="-177079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9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Возмещение индивидуальным предпринимателям и организациям независимо от их организационно-правовой формы, являющимися сельскохозяйственными товаропроизводителями (кроме граждан, ведущих личное подсобное хозяйство) осуществляющим деятельность на сельских территориях, до 30% фактически понесенных в году предоставления субсидии затрат по заключенным с работниками ученическим договорам, проходящими обучение в федеральных государственных образовательных организациях высшего образования, подведомственных Министерству сельского хозяйства Российской Федерации. При этом общий срок предоставления государственной поддержки в отношении каждого работника не должен превышать </a:t>
            </a:r>
            <a:br>
              <a:rPr lang="ru-RU" sz="9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60 месяцев.</a:t>
            </a:r>
          </a:p>
          <a:p>
            <a:pPr marL="177079" indent="-177079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9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Возмещение индивидуальным предпринимателям и организациям независимо от их организационно-правовой формы, являющимися сельскохозяйственными товаропроизводителями (кроме граждан, ведущих личное подсобное хозяйство), осуществляющим свою деятельность на сельских территориях, до 30% фактически понесенных в году предоставления субсидии затрат, связанных с оплатой труда и проживанием студентов, обучающихся  в федеральных государственных образовательных организациях высшего образования, подведомственных Министерству сельского хозяйства Российской Федерации, привлеченных для прохождения производственной практики.</a:t>
            </a:r>
          </a:p>
          <a:p>
            <a:pPr marL="177079" indent="-177079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9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Предоставление субсидий российским кредитным организациям на возмещение недополученных ими доходов по кредитам, предоставленным индивидуальным предпринимателям и организациям на цели финансирования создания объектов капитального строительства инженерной инфраструктуры (внешние инженерные сети), а также расходов, связанных к их подключению объектов производства, переработки, торговли, и расходов по строительству и реконструкции автомобильных дорог до объектов производства, переработки, торговли (за исключением внутриплощадочных дорог), по льготной ставке - до 5 % годовых.</a:t>
            </a:r>
          </a:p>
        </p:txBody>
      </p:sp>
      <p:sp>
        <p:nvSpPr>
          <p:cNvPr id="15" name="object 108"/>
          <p:cNvSpPr/>
          <p:nvPr/>
        </p:nvSpPr>
        <p:spPr>
          <a:xfrm>
            <a:off x="97917" y="128119"/>
            <a:ext cx="849427" cy="5013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4"/>
          <p:cNvSpPr txBox="1"/>
          <p:nvPr/>
        </p:nvSpPr>
        <p:spPr>
          <a:xfrm>
            <a:off x="221330" y="4817377"/>
            <a:ext cx="423684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РЕСУРСНОЕ ОБЕСПЕЧЕНИЕ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1261" y="5033295"/>
            <a:ext cx="44627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Общий объем финансирования 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2020 - 2025 годы – 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317,9 млрд рублей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том числе за счет средств: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бюджета – 51,8 млрд рублей;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бюджетов субъектов Российской Федерации – 1,2 млрд рублей;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внебюджетных источников – 264,9 млрд рублей.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61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 flipV="1">
            <a:off x="681165" y="560938"/>
            <a:ext cx="7898533" cy="42656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665810" y="587304"/>
            <a:ext cx="30710" cy="3258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4" name="object 108"/>
          <p:cNvSpPr/>
          <p:nvPr/>
        </p:nvSpPr>
        <p:spPr>
          <a:xfrm>
            <a:off x="59194" y="82166"/>
            <a:ext cx="763149" cy="502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947344" y="218202"/>
            <a:ext cx="7727940" cy="411222"/>
          </a:xfrm>
          <a:prstGeom prst="rect">
            <a:avLst/>
          </a:prstGeom>
        </p:spPr>
        <p:txBody>
          <a:bodyPr vert="horz" wrap="square" lIns="0" tIns="0" rIns="44618" bIns="0" rtlCol="0">
            <a:no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ВЕДОМСТВЕННЫЙ ПРОЕКТ «РАЗВИТИЕ ИНЖЕНЕРНОЙ ИНФРАСТРУКТУРЫ </a:t>
            </a:r>
          </a:p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СЕЛЬСКИХ ТЕРРИТОРИЯХ»</a:t>
            </a:r>
          </a:p>
        </p:txBody>
      </p:sp>
      <p:sp>
        <p:nvSpPr>
          <p:cNvPr id="65" name="object 172"/>
          <p:cNvSpPr txBox="1"/>
          <p:nvPr/>
        </p:nvSpPr>
        <p:spPr>
          <a:xfrm>
            <a:off x="605789" y="5475756"/>
            <a:ext cx="1816692" cy="280972"/>
          </a:xfrm>
          <a:prstGeom prst="rect">
            <a:avLst/>
          </a:prstGeom>
        </p:spPr>
        <p:txBody>
          <a:bodyPr vert="horz" wrap="square" lIns="0" tIns="3935" rIns="0" bIns="0" rtlCol="0">
            <a:spAutoFit/>
          </a:bodyPr>
          <a:lstStyle/>
          <a:p>
            <a:pPr marL="7870">
              <a:spcBef>
                <a:spcPts val="31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6" name="object 172"/>
          <p:cNvSpPr txBox="1"/>
          <p:nvPr/>
        </p:nvSpPr>
        <p:spPr>
          <a:xfrm>
            <a:off x="605789" y="5694289"/>
            <a:ext cx="1816692" cy="280972"/>
          </a:xfrm>
          <a:prstGeom prst="rect">
            <a:avLst/>
          </a:prstGeom>
        </p:spPr>
        <p:txBody>
          <a:bodyPr vert="horz" wrap="square" lIns="0" tIns="3935" rIns="0" bIns="0" rtlCol="0">
            <a:spAutoFit/>
          </a:bodyPr>
          <a:lstStyle/>
          <a:p>
            <a:pPr marL="7870">
              <a:spcBef>
                <a:spcPts val="31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9" name="object 14"/>
          <p:cNvSpPr txBox="1"/>
          <p:nvPr/>
        </p:nvSpPr>
        <p:spPr>
          <a:xfrm>
            <a:off x="846330" y="1252680"/>
            <a:ext cx="1709445" cy="223390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50"/>
          <p:cNvSpPr/>
          <p:nvPr/>
        </p:nvSpPr>
        <p:spPr>
          <a:xfrm>
            <a:off x="7236297" y="5403128"/>
            <a:ext cx="1343402" cy="8493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540770" y="1700808"/>
            <a:ext cx="3094449" cy="3116518"/>
          </a:xfrm>
          <a:prstGeom prst="rect">
            <a:avLst/>
          </a:prstGeom>
        </p:spPr>
        <p:txBody>
          <a:bodyPr wrap="square" lIns="56665" tIns="28333" rIns="56665" bIns="28333">
            <a:spAutoFit/>
          </a:bodyPr>
          <a:lstStyle/>
          <a:p>
            <a:pPr marL="177079" indent="-177079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газификации на сельских территориях;</a:t>
            </a:r>
          </a:p>
          <a:p>
            <a:pPr algn="just">
              <a:lnSpc>
                <a:spcPct val="110000"/>
              </a:lnSpc>
            </a:pPr>
            <a:endParaRPr lang="ru-RU" sz="14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079" indent="-177079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водоснабжения на сельских территориях;</a:t>
            </a:r>
          </a:p>
          <a:p>
            <a:pPr algn="just">
              <a:lnSpc>
                <a:spcPct val="110000"/>
              </a:lnSpc>
            </a:pPr>
            <a:endParaRPr lang="ru-RU" sz="14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079" indent="-177079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проектов комплексного обустройства площадок расположенных на сельских территориях, под компактную жилищную застройку.</a:t>
            </a:r>
          </a:p>
          <a:p>
            <a:pPr algn="just">
              <a:lnSpc>
                <a:spcPct val="110000"/>
              </a:lnSpc>
            </a:pPr>
            <a:endParaRPr lang="ru-RU" sz="14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079" indent="-177079" algn="just">
              <a:buFont typeface="Wingdings" panose="05000000000000000000" pitchFamily="2" charset="2"/>
              <a:buChar char="q"/>
            </a:pPr>
            <a:endParaRPr lang="ru-RU" sz="1400" dirty="0"/>
          </a:p>
        </p:txBody>
      </p:sp>
      <p:sp>
        <p:nvSpPr>
          <p:cNvPr id="13" name="object 14"/>
          <p:cNvSpPr txBox="1"/>
          <p:nvPr/>
        </p:nvSpPr>
        <p:spPr>
          <a:xfrm>
            <a:off x="5540770" y="1259880"/>
            <a:ext cx="2363880" cy="223390"/>
          </a:xfrm>
          <a:prstGeom prst="rect">
            <a:avLst/>
          </a:prstGeom>
        </p:spPr>
        <p:txBody>
          <a:bodyPr vert="horz" wrap="square" lIns="0" tIns="7870" rIns="0" bIns="0" rtlCol="0">
            <a:spAutoFit/>
          </a:bodyPr>
          <a:lstStyle/>
          <a:p>
            <a:pPr marL="7870" algn="ctr">
              <a:spcBef>
                <a:spcPts val="62"/>
              </a:spcBef>
            </a:pP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</a:t>
            </a: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ПРОЕКТА: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8632" y="1700808"/>
            <a:ext cx="4007698" cy="4150648"/>
          </a:xfrm>
          <a:prstGeom prst="rect">
            <a:avLst/>
          </a:prstGeom>
        </p:spPr>
        <p:txBody>
          <a:bodyPr wrap="square" lIns="56665" tIns="28333" rIns="56665" bIns="28333">
            <a:spAutoFit/>
          </a:bodyPr>
          <a:lstStyle/>
          <a:p>
            <a:pPr marL="212495" indent="-212495" algn="just">
              <a:buFont typeface="Wingdings" panose="05000000000000000000" pitchFamily="2" charset="2"/>
              <a:buChar char="q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Завершить в 2021 году строительство и обеспечить ввод в эксплуатацию объектов, финансирование которых осуществлялось в рамках ВЦП «Устойчивое развитие сельских территорий» Государственной программы развития сельского хозяйства и регулирования рынков сельскохозяйственной продукции, сырья и продовольствия, в том числе:</a:t>
            </a:r>
          </a:p>
          <a:p>
            <a:pPr marL="212495" indent="-212495" algn="just">
              <a:buFont typeface="Wingdings" panose="05000000000000000000" pitchFamily="2" charset="2"/>
              <a:buChar char="q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обеспечить к концу 2021 года ввод в действие </a:t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менее: 2,08 тыс. км распределительных газовых сетей и 1,65 тыс. км локальных водопроводов.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2495" indent="-212495" algn="just">
              <a:buFont typeface="Wingdings" panose="05000000000000000000" pitchFamily="2" charset="2"/>
              <a:buChar char="q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реализовать к концу 2021 года не менее </a:t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 проектов комплексного обустройства площадок, расположенных на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сельских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территориях, под компактную жилищную застройку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object 14"/>
          <p:cNvSpPr txBox="1"/>
          <p:nvPr/>
        </p:nvSpPr>
        <p:spPr>
          <a:xfrm>
            <a:off x="2195736" y="5377011"/>
            <a:ext cx="41148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РЕСУРСНОЕ ОБЕСПЕЧЕНИЕ</a:t>
            </a:r>
            <a:endParaRPr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25498" y="5694289"/>
            <a:ext cx="51624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Общий объем финансирования на 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2020 - 2025 годы – 8,2 млрд рублей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том числе за счет средств:</a:t>
            </a:r>
          </a:p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федерального бюджета – 6,7 млрд рублей;</a:t>
            </a:r>
          </a:p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бюджетов субъектов Российской Федерации – 1,5 млрд рублей;</a:t>
            </a:r>
          </a:p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внебюджетных источников – 0,05 млрд рублей.</a:t>
            </a:r>
          </a:p>
        </p:txBody>
      </p:sp>
    </p:spTree>
    <p:extLst>
      <p:ext uri="{BB962C8B-B14F-4D97-AF65-F5344CB8AC3E}">
        <p14:creationId xmlns:p14="http://schemas.microsoft.com/office/powerpoint/2010/main" val="352413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ased_W_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994</Words>
  <Application>Microsoft Office PowerPoint</Application>
  <PresentationFormat>Экран (4:3)</PresentationFormat>
  <Paragraphs>209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Zased_W_1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Путятинская Юлия Валерьевна</dc:creator>
  <cp:lastModifiedBy>Пресняков Константин Викторович</cp:lastModifiedBy>
  <cp:revision>35</cp:revision>
  <cp:lastPrinted>2019-06-14T10:04:21Z</cp:lastPrinted>
  <dcterms:created xsi:type="dcterms:W3CDTF">2019-06-13T05:08:31Z</dcterms:created>
  <dcterms:modified xsi:type="dcterms:W3CDTF">2019-06-28T06:27:36Z</dcterms:modified>
</cp:coreProperties>
</file>