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  <p:sldMasterId id="2147484123" r:id="rId2"/>
  </p:sldMasterIdLst>
  <p:notesMasterIdLst>
    <p:notesMasterId r:id="rId73"/>
  </p:notesMasterIdLst>
  <p:handoutMasterIdLst>
    <p:handoutMasterId r:id="rId74"/>
  </p:handoutMasterIdLst>
  <p:sldIdLst>
    <p:sldId id="663" r:id="rId3"/>
    <p:sldId id="662" r:id="rId4"/>
    <p:sldId id="696" r:id="rId5"/>
    <p:sldId id="697" r:id="rId6"/>
    <p:sldId id="664" r:id="rId7"/>
    <p:sldId id="665" r:id="rId8"/>
    <p:sldId id="667" r:id="rId9"/>
    <p:sldId id="668" r:id="rId10"/>
    <p:sldId id="669" r:id="rId11"/>
    <p:sldId id="670" r:id="rId12"/>
    <p:sldId id="671" r:id="rId13"/>
    <p:sldId id="672" r:id="rId14"/>
    <p:sldId id="673" r:id="rId15"/>
    <p:sldId id="674" r:id="rId16"/>
    <p:sldId id="675" r:id="rId17"/>
    <p:sldId id="676" r:id="rId18"/>
    <p:sldId id="677" r:id="rId19"/>
    <p:sldId id="678" r:id="rId20"/>
    <p:sldId id="679" r:id="rId21"/>
    <p:sldId id="680" r:id="rId22"/>
    <p:sldId id="681" r:id="rId23"/>
    <p:sldId id="757" r:id="rId24"/>
    <p:sldId id="682" r:id="rId25"/>
    <p:sldId id="683" r:id="rId26"/>
    <p:sldId id="684" r:id="rId27"/>
    <p:sldId id="685" r:id="rId28"/>
    <p:sldId id="686" r:id="rId29"/>
    <p:sldId id="687" r:id="rId30"/>
    <p:sldId id="688" r:id="rId31"/>
    <p:sldId id="689" r:id="rId32"/>
    <p:sldId id="690" r:id="rId33"/>
    <p:sldId id="691" r:id="rId34"/>
    <p:sldId id="719" r:id="rId35"/>
    <p:sldId id="720" r:id="rId36"/>
    <p:sldId id="721" r:id="rId37"/>
    <p:sldId id="722" r:id="rId38"/>
    <p:sldId id="723" r:id="rId39"/>
    <p:sldId id="724" r:id="rId40"/>
    <p:sldId id="725" r:id="rId41"/>
    <p:sldId id="726" r:id="rId42"/>
    <p:sldId id="727" r:id="rId43"/>
    <p:sldId id="728" r:id="rId44"/>
    <p:sldId id="729" r:id="rId45"/>
    <p:sldId id="730" r:id="rId46"/>
    <p:sldId id="731" r:id="rId47"/>
    <p:sldId id="692" r:id="rId48"/>
    <p:sldId id="693" r:id="rId49"/>
    <p:sldId id="732" r:id="rId50"/>
    <p:sldId id="733" r:id="rId51"/>
    <p:sldId id="734" r:id="rId52"/>
    <p:sldId id="735" r:id="rId53"/>
    <p:sldId id="736" r:id="rId54"/>
    <p:sldId id="737" r:id="rId55"/>
    <p:sldId id="738" r:id="rId56"/>
    <p:sldId id="739" r:id="rId57"/>
    <p:sldId id="740" r:id="rId58"/>
    <p:sldId id="743" r:id="rId59"/>
    <p:sldId id="744" r:id="rId60"/>
    <p:sldId id="745" r:id="rId61"/>
    <p:sldId id="746" r:id="rId62"/>
    <p:sldId id="747" r:id="rId63"/>
    <p:sldId id="748" r:id="rId64"/>
    <p:sldId id="749" r:id="rId65"/>
    <p:sldId id="750" r:id="rId66"/>
    <p:sldId id="751" r:id="rId67"/>
    <p:sldId id="752" r:id="rId68"/>
    <p:sldId id="753" r:id="rId69"/>
    <p:sldId id="754" r:id="rId70"/>
    <p:sldId id="755" r:id="rId71"/>
    <p:sldId id="756" r:id="rId72"/>
  </p:sldIdLst>
  <p:sldSz cx="9144000" cy="6858000" type="screen4x3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C7FBC"/>
    <a:srgbClr val="BB4643"/>
    <a:srgbClr val="78953D"/>
    <a:srgbClr val="FF9999"/>
    <a:srgbClr val="FF5050"/>
    <a:srgbClr val="B45608"/>
    <a:srgbClr val="DA9710"/>
    <a:srgbClr val="FFFFCC"/>
    <a:srgbClr val="CC00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48" autoAdjust="0"/>
    <p:restoredTop sz="96947" autoAdjust="0"/>
  </p:normalViewPr>
  <p:slideViewPr>
    <p:cSldViewPr>
      <p:cViewPr>
        <p:scale>
          <a:sx n="100" d="100"/>
          <a:sy n="100" d="100"/>
        </p:scale>
        <p:origin x="-1944" y="-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627BFF-D2EF-47EA-B5AC-99C13535EB3B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 phldr="1"/>
      <dgm:spPr/>
    </dgm:pt>
    <dgm:pt modelId="{9465BA8A-1FF5-4DE0-991C-BD924571228E}">
      <dgm:prSet phldrT="[Текст]" custT="1"/>
      <dgm:spPr>
        <a:solidFill>
          <a:srgbClr val="336699"/>
        </a:solidFill>
      </dgm:spPr>
      <dgm:t>
        <a:bodyPr/>
        <a:lstStyle/>
        <a:p>
          <a:pPr algn="ctr"/>
          <a:r>
            <a:rPr lang="ru-RU" sz="900" b="1" dirty="0" smtClean="0">
              <a:solidFill>
                <a:schemeClr val="bg1"/>
              </a:solidFill>
            </a:rPr>
            <a:t>Тренинги по направлениям</a:t>
          </a:r>
        </a:p>
        <a:p>
          <a:pPr algn="ctr"/>
          <a:r>
            <a:rPr lang="ru-RU" sz="900" b="1" dirty="0" smtClean="0">
              <a:solidFill>
                <a:schemeClr val="bg1"/>
              </a:solidFill>
            </a:rPr>
            <a:t> «Сахар» и «Агро»:</a:t>
          </a:r>
        </a:p>
        <a:p>
          <a:pPr algn="ctr"/>
          <a:r>
            <a:rPr lang="ru-RU" sz="900" b="1" dirty="0" smtClean="0">
              <a:solidFill>
                <a:schemeClr val="bg1"/>
              </a:solidFill>
            </a:rPr>
            <a:t>- Программа обучения главных технологов заводов</a:t>
          </a:r>
        </a:p>
        <a:p>
          <a:pPr algn="ctr"/>
          <a:r>
            <a:rPr lang="ru-RU" sz="900" b="1" dirty="0" smtClean="0">
              <a:solidFill>
                <a:schemeClr val="bg1"/>
              </a:solidFill>
            </a:rPr>
            <a:t>- - Поиск и принятие решений в оперативном управлении агропредприятияем </a:t>
          </a:r>
        </a:p>
        <a:p>
          <a:pPr algn="ctr"/>
          <a:r>
            <a:rPr lang="ru-RU" sz="900" b="1" dirty="0" smtClean="0">
              <a:solidFill>
                <a:schemeClr val="bg1"/>
              </a:solidFill>
            </a:rPr>
            <a:t>- Программа обучения инженеров по с/</a:t>
          </a:r>
          <a:r>
            <a:rPr lang="ru-RU" sz="900" b="1" dirty="0" err="1" smtClean="0">
              <a:solidFill>
                <a:schemeClr val="bg1"/>
              </a:solidFill>
            </a:rPr>
            <a:t>х</a:t>
          </a:r>
          <a:r>
            <a:rPr lang="ru-RU" sz="900" b="1" dirty="0" smtClean="0">
              <a:solidFill>
                <a:schemeClr val="bg1"/>
              </a:solidFill>
            </a:rPr>
            <a:t> технике </a:t>
          </a:r>
        </a:p>
        <a:p>
          <a:pPr algn="ctr"/>
          <a:r>
            <a:rPr lang="ru-RU" sz="900" b="1" dirty="0" smtClean="0">
              <a:solidFill>
                <a:schemeClr val="bg1"/>
              </a:solidFill>
            </a:rPr>
            <a:t>- Новые технологии  в посеве, защите и удобрении зерновых бобовых, масличных культур и сахарной свеклы</a:t>
          </a:r>
          <a:endParaRPr lang="ru-RU" sz="900" b="1" dirty="0">
            <a:solidFill>
              <a:schemeClr val="bg1"/>
            </a:solidFill>
          </a:endParaRPr>
        </a:p>
      </dgm:t>
    </dgm:pt>
    <dgm:pt modelId="{35C5CA17-A072-4E28-A11A-7B8D0F89C610}" type="parTrans" cxnId="{82DA9293-FCD7-44ED-A691-947340045437}">
      <dgm:prSet/>
      <dgm:spPr/>
      <dgm:t>
        <a:bodyPr/>
        <a:lstStyle/>
        <a:p>
          <a:endParaRPr lang="ru-RU"/>
        </a:p>
      </dgm:t>
    </dgm:pt>
    <dgm:pt modelId="{926E2A8C-0023-4C36-A8B1-8AD3DBE19613}" type="sibTrans" cxnId="{82DA9293-FCD7-44ED-A691-947340045437}">
      <dgm:prSet/>
      <dgm:spPr/>
      <dgm:t>
        <a:bodyPr/>
        <a:lstStyle/>
        <a:p>
          <a:endParaRPr lang="ru-RU"/>
        </a:p>
      </dgm:t>
    </dgm:pt>
    <dgm:pt modelId="{426D93C8-ABC0-49A0-86E1-B91CC47B3117}">
      <dgm:prSet phldrT="[Текст]" custT="1"/>
      <dgm:spPr>
        <a:solidFill>
          <a:srgbClr val="336699"/>
        </a:solidFill>
      </dgm:spPr>
      <dgm:t>
        <a:bodyPr/>
        <a:lstStyle/>
        <a:p>
          <a:endParaRPr lang="ru-RU" sz="900" b="1" dirty="0" smtClean="0">
            <a:solidFill>
              <a:schemeClr val="bg1"/>
            </a:solidFill>
          </a:endParaRPr>
        </a:p>
        <a:p>
          <a:r>
            <a:rPr lang="ru-RU" sz="900" b="1" dirty="0" smtClean="0">
              <a:solidFill>
                <a:schemeClr val="bg1"/>
              </a:solidFill>
            </a:rPr>
            <a:t>Это подразделения производственных предприятий Компании, на которых используется передовой опыт в производстве. </a:t>
          </a:r>
        </a:p>
        <a:p>
          <a:r>
            <a:rPr lang="ru-RU" sz="900" b="1" dirty="0" smtClean="0">
              <a:solidFill>
                <a:schemeClr val="bg1"/>
              </a:solidFill>
            </a:rPr>
            <a:t>Центры компетенций располагают сотрудниками – носителями «высоких» компетенций, инновационными знаниями, лучшими технологиями и практиками.</a:t>
          </a:r>
        </a:p>
        <a:p>
          <a:r>
            <a:rPr lang="ru-RU" sz="900" b="1" dirty="0" smtClean="0">
              <a:solidFill>
                <a:schemeClr val="bg1"/>
              </a:solidFill>
            </a:rPr>
            <a:t>Центры компетенций регулярно принимают на обучение сотрудников других предприятий Компании с целью обмена опытом и распространения новых технологий во всей Группе. </a:t>
          </a:r>
        </a:p>
      </dgm:t>
    </dgm:pt>
    <dgm:pt modelId="{DC3C75A5-E17D-4B16-9883-FF3CEC5E4D95}" type="parTrans" cxnId="{B0733D2D-FEC2-4FE3-B013-E3535C35ABAE}">
      <dgm:prSet/>
      <dgm:spPr/>
      <dgm:t>
        <a:bodyPr/>
        <a:lstStyle/>
        <a:p>
          <a:endParaRPr lang="ru-RU"/>
        </a:p>
      </dgm:t>
    </dgm:pt>
    <dgm:pt modelId="{63445C47-97FE-4D3D-BA7E-55FE1F50D25A}" type="sibTrans" cxnId="{B0733D2D-FEC2-4FE3-B013-E3535C35ABAE}">
      <dgm:prSet/>
      <dgm:spPr/>
      <dgm:t>
        <a:bodyPr/>
        <a:lstStyle/>
        <a:p>
          <a:endParaRPr lang="ru-RU"/>
        </a:p>
      </dgm:t>
    </dgm:pt>
    <dgm:pt modelId="{E187F42B-A0D8-4AC1-9803-3E7C5CA0FA71}">
      <dgm:prSet phldrT="[Текст]" custT="1"/>
      <dgm:spPr>
        <a:solidFill>
          <a:srgbClr val="336699"/>
        </a:solidFill>
      </dgm:spPr>
      <dgm:t>
        <a:bodyPr/>
        <a:lstStyle/>
        <a:p>
          <a:endParaRPr lang="ru-RU" sz="900" b="1" baseline="0" dirty="0" smtClean="0">
            <a:solidFill>
              <a:schemeClr val="bg1"/>
            </a:solidFill>
          </a:endParaRPr>
        </a:p>
        <a:p>
          <a:r>
            <a:rPr lang="ru-RU" sz="900" b="1" baseline="0" dirty="0" smtClean="0">
              <a:solidFill>
                <a:schemeClr val="bg1"/>
              </a:solidFill>
            </a:rPr>
            <a:t>Этапы:</a:t>
          </a:r>
        </a:p>
        <a:p>
          <a:r>
            <a:rPr lang="ru-RU" sz="900" b="1" baseline="0" dirty="0" smtClean="0">
              <a:solidFill>
                <a:schemeClr val="bg1"/>
              </a:solidFill>
            </a:rPr>
            <a:t>1.    Разработка методических пособий и модульных программ, основанных на квалификационных требованиях к профессии</a:t>
          </a:r>
        </a:p>
        <a:p>
          <a:r>
            <a:rPr lang="ru-RU" sz="900" b="1" baseline="0" dirty="0" smtClean="0">
              <a:solidFill>
                <a:schemeClr val="bg1"/>
              </a:solidFill>
            </a:rPr>
            <a:t>2.   Текущая оценка освоения навыков</a:t>
          </a:r>
        </a:p>
        <a:p>
          <a:r>
            <a:rPr lang="ru-RU" sz="900" b="1" baseline="0" dirty="0" smtClean="0">
              <a:solidFill>
                <a:schemeClr val="bg1"/>
              </a:solidFill>
            </a:rPr>
            <a:t>3.    Реализация модульного обучения</a:t>
          </a:r>
        </a:p>
        <a:p>
          <a:endParaRPr lang="ru-RU" sz="900" b="1" baseline="0" dirty="0" smtClean="0">
            <a:solidFill>
              <a:schemeClr val="bg1"/>
            </a:solidFill>
          </a:endParaRPr>
        </a:p>
        <a:p>
          <a:r>
            <a:rPr lang="ru-RU" sz="900" b="1" baseline="0" dirty="0" smtClean="0">
              <a:solidFill>
                <a:schemeClr val="bg1"/>
              </a:solidFill>
            </a:rPr>
            <a:t>Разработаны методические пособия для обучения по системе предсезонной подготовки персонала на сахарных заводах.</a:t>
          </a:r>
        </a:p>
        <a:p>
          <a:endParaRPr lang="ru-RU" sz="600" dirty="0"/>
        </a:p>
      </dgm:t>
    </dgm:pt>
    <dgm:pt modelId="{A1D53EA2-A1A0-44BC-9C94-651B90CEB419}" type="parTrans" cxnId="{78436E4B-D52C-42E2-B830-C79C9F23BC40}">
      <dgm:prSet/>
      <dgm:spPr/>
      <dgm:t>
        <a:bodyPr/>
        <a:lstStyle/>
        <a:p>
          <a:endParaRPr lang="ru-RU"/>
        </a:p>
      </dgm:t>
    </dgm:pt>
    <dgm:pt modelId="{52DA7F95-2C73-4187-BCE7-54F820523BE6}" type="sibTrans" cxnId="{78436E4B-D52C-42E2-B830-C79C9F23BC40}">
      <dgm:prSet/>
      <dgm:spPr/>
      <dgm:t>
        <a:bodyPr/>
        <a:lstStyle/>
        <a:p>
          <a:endParaRPr lang="ru-RU"/>
        </a:p>
      </dgm:t>
    </dgm:pt>
    <dgm:pt modelId="{6F568EFA-6585-4666-8A45-28AD3043B8AA}">
      <dgm:prSet phldrT="[Текст]" custT="1"/>
      <dgm:spPr>
        <a:solidFill>
          <a:srgbClr val="336699"/>
        </a:solidFill>
      </dgm:spPr>
      <dgm:t>
        <a:bodyPr/>
        <a:lstStyle/>
        <a:p>
          <a:endParaRPr lang="ru-RU" sz="1000" b="1" baseline="0" dirty="0" smtClean="0">
            <a:solidFill>
              <a:schemeClr val="bg1"/>
            </a:solidFill>
          </a:endParaRPr>
        </a:p>
        <a:p>
          <a:r>
            <a:rPr lang="ru-RU" sz="1000" b="1" baseline="0" dirty="0" smtClean="0">
              <a:solidFill>
                <a:schemeClr val="bg1"/>
              </a:solidFill>
            </a:rPr>
            <a:t>2 вида наставничества в Группе:</a:t>
          </a:r>
        </a:p>
        <a:p>
          <a:r>
            <a:rPr lang="ru-RU" sz="1000" b="1" baseline="0" dirty="0" smtClean="0">
              <a:solidFill>
                <a:schemeClr val="bg1"/>
              </a:solidFill>
            </a:rPr>
            <a:t>управленческое – для участников программы «Кадровый резерв»,</a:t>
          </a:r>
        </a:p>
        <a:p>
          <a:r>
            <a:rPr lang="ru-RU" sz="1000" b="1" baseline="0" dirty="0" smtClean="0">
              <a:solidFill>
                <a:schemeClr val="bg1"/>
              </a:solidFill>
            </a:rPr>
            <a:t>производственное – на предприятиях для работников производства. </a:t>
          </a:r>
        </a:p>
        <a:p>
          <a:endParaRPr lang="ru-RU" sz="1000" b="1" baseline="0" dirty="0" smtClean="0">
            <a:solidFill>
              <a:schemeClr val="bg1"/>
            </a:solidFill>
          </a:endParaRPr>
        </a:p>
        <a:p>
          <a:r>
            <a:rPr lang="ru-RU" sz="1000" b="1" baseline="0" dirty="0" smtClean="0">
              <a:solidFill>
                <a:schemeClr val="bg1"/>
              </a:solidFill>
            </a:rPr>
            <a:t>Разработано и внедряется «Положение о наставничестве на производственных предприятиях Компании</a:t>
          </a:r>
          <a:endParaRPr lang="ru-RU" sz="900" dirty="0">
            <a:solidFill>
              <a:schemeClr val="bg1"/>
            </a:solidFill>
          </a:endParaRPr>
        </a:p>
      </dgm:t>
    </dgm:pt>
    <dgm:pt modelId="{54FB2A97-BAA4-48C0-B3BB-C46C487201C7}" type="sibTrans" cxnId="{9358209B-5200-49C6-9D6E-20E18DF63ED7}">
      <dgm:prSet/>
      <dgm:spPr/>
      <dgm:t>
        <a:bodyPr/>
        <a:lstStyle/>
        <a:p>
          <a:endParaRPr lang="ru-RU"/>
        </a:p>
      </dgm:t>
    </dgm:pt>
    <dgm:pt modelId="{B654F6BD-1FDA-4F48-A8CE-1CED6AB6D094}" type="parTrans" cxnId="{9358209B-5200-49C6-9D6E-20E18DF63ED7}">
      <dgm:prSet/>
      <dgm:spPr/>
      <dgm:t>
        <a:bodyPr/>
        <a:lstStyle/>
        <a:p>
          <a:endParaRPr lang="ru-RU"/>
        </a:p>
      </dgm:t>
    </dgm:pt>
    <dgm:pt modelId="{F6FB4896-42C3-4E81-9E29-6D989CC18031}" type="pres">
      <dgm:prSet presAssocID="{4B627BFF-D2EF-47EA-B5AC-99C13535EB3B}" presName="Name0" presStyleCnt="0">
        <dgm:presLayoutVars>
          <dgm:dir/>
          <dgm:resizeHandles val="exact"/>
        </dgm:presLayoutVars>
      </dgm:prSet>
      <dgm:spPr/>
    </dgm:pt>
    <dgm:pt modelId="{082D74E7-9512-40B1-B226-E4A73966DECC}" type="pres">
      <dgm:prSet presAssocID="{4B627BFF-D2EF-47EA-B5AC-99C13535EB3B}" presName="fgShape" presStyleLbl="fgShp" presStyleIdx="0" presStyleCnt="1"/>
      <dgm:spPr>
        <a:solidFill>
          <a:schemeClr val="tx2">
            <a:lumMod val="20000"/>
            <a:lumOff val="80000"/>
          </a:schemeClr>
        </a:solidFill>
      </dgm:spPr>
    </dgm:pt>
    <dgm:pt modelId="{0176978C-09BC-4D72-B3E9-50A36190676C}" type="pres">
      <dgm:prSet presAssocID="{4B627BFF-D2EF-47EA-B5AC-99C13535EB3B}" presName="linComp" presStyleCnt="0"/>
      <dgm:spPr/>
    </dgm:pt>
    <dgm:pt modelId="{3D266DC4-278E-41DE-9C75-1A71CF7A3C7D}" type="pres">
      <dgm:prSet presAssocID="{9465BA8A-1FF5-4DE0-991C-BD924571228E}" presName="compNode" presStyleCnt="0"/>
      <dgm:spPr/>
    </dgm:pt>
    <dgm:pt modelId="{246F5BC1-7478-45A4-826C-97D8E0EA573A}" type="pres">
      <dgm:prSet presAssocID="{9465BA8A-1FF5-4DE0-991C-BD924571228E}" presName="bkgdShape" presStyleLbl="node1" presStyleIdx="0" presStyleCnt="4"/>
      <dgm:spPr/>
      <dgm:t>
        <a:bodyPr/>
        <a:lstStyle/>
        <a:p>
          <a:endParaRPr lang="ru-RU"/>
        </a:p>
      </dgm:t>
    </dgm:pt>
    <dgm:pt modelId="{0380ECA9-76A4-4488-BF14-BF28083CBB9D}" type="pres">
      <dgm:prSet presAssocID="{9465BA8A-1FF5-4DE0-991C-BD924571228E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B77236-13B4-4E1D-928B-7489357804D5}" type="pres">
      <dgm:prSet presAssocID="{9465BA8A-1FF5-4DE0-991C-BD924571228E}" presName="invisiNode" presStyleLbl="node1" presStyleIdx="0" presStyleCnt="4"/>
      <dgm:spPr/>
    </dgm:pt>
    <dgm:pt modelId="{815F5F8D-BF03-4D13-971F-FD2CAB18D0E6}" type="pres">
      <dgm:prSet presAssocID="{9465BA8A-1FF5-4DE0-991C-BD924571228E}" presName="imagNode" presStyleLbl="fgImgPlace1" presStyleIdx="0" presStyleCnt="4"/>
      <dgm:spPr/>
    </dgm:pt>
    <dgm:pt modelId="{819CB498-45AC-45A0-BDEF-70CDA18AB22F}" type="pres">
      <dgm:prSet presAssocID="{926E2A8C-0023-4C36-A8B1-8AD3DBE1961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7F46FC3-70CE-41E1-9185-82B71544FE00}" type="pres">
      <dgm:prSet presAssocID="{426D93C8-ABC0-49A0-86E1-B91CC47B3117}" presName="compNode" presStyleCnt="0"/>
      <dgm:spPr/>
    </dgm:pt>
    <dgm:pt modelId="{D65AC552-F15D-4EA7-919C-10B873E07E93}" type="pres">
      <dgm:prSet presAssocID="{426D93C8-ABC0-49A0-86E1-B91CC47B3117}" presName="bkgdShape" presStyleLbl="node1" presStyleIdx="1" presStyleCnt="4"/>
      <dgm:spPr/>
      <dgm:t>
        <a:bodyPr/>
        <a:lstStyle/>
        <a:p>
          <a:endParaRPr lang="ru-RU"/>
        </a:p>
      </dgm:t>
    </dgm:pt>
    <dgm:pt modelId="{3EAF4B50-6D79-4DB6-9AF9-8896407888CC}" type="pres">
      <dgm:prSet presAssocID="{426D93C8-ABC0-49A0-86E1-B91CC47B3117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F06CF5-7D72-44AF-B25E-D6C92910CF47}" type="pres">
      <dgm:prSet presAssocID="{426D93C8-ABC0-49A0-86E1-B91CC47B3117}" presName="invisiNode" presStyleLbl="node1" presStyleIdx="1" presStyleCnt="4"/>
      <dgm:spPr/>
    </dgm:pt>
    <dgm:pt modelId="{F3AA11DE-8885-4CD2-A031-D3BFB85B9EE0}" type="pres">
      <dgm:prSet presAssocID="{426D93C8-ABC0-49A0-86E1-B91CC47B3117}" presName="imagNode" presStyleLbl="fgImgPlace1" presStyleIdx="1" presStyleCnt="4"/>
      <dgm:spPr/>
    </dgm:pt>
    <dgm:pt modelId="{E5E54DF2-8366-445E-8F78-A9EC357BB8C5}" type="pres">
      <dgm:prSet presAssocID="{63445C47-97FE-4D3D-BA7E-55FE1F50D25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A527D95-AB0C-40B9-830A-8292CA030852}" type="pres">
      <dgm:prSet presAssocID="{6F568EFA-6585-4666-8A45-28AD3043B8AA}" presName="compNode" presStyleCnt="0"/>
      <dgm:spPr/>
    </dgm:pt>
    <dgm:pt modelId="{CD3CB994-3B6F-418D-9D8D-3DB728CAD84B}" type="pres">
      <dgm:prSet presAssocID="{6F568EFA-6585-4666-8A45-28AD3043B8AA}" presName="bkgdShape" presStyleLbl="node1" presStyleIdx="2" presStyleCnt="4"/>
      <dgm:spPr/>
      <dgm:t>
        <a:bodyPr/>
        <a:lstStyle/>
        <a:p>
          <a:endParaRPr lang="ru-RU"/>
        </a:p>
      </dgm:t>
    </dgm:pt>
    <dgm:pt modelId="{B1D8D424-16B3-40E6-91D1-7AC51D68D3DF}" type="pres">
      <dgm:prSet presAssocID="{6F568EFA-6585-4666-8A45-28AD3043B8AA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3AB118-C0E6-45BE-B28D-2BAC503302D3}" type="pres">
      <dgm:prSet presAssocID="{6F568EFA-6585-4666-8A45-28AD3043B8AA}" presName="invisiNode" presStyleLbl="node1" presStyleIdx="2" presStyleCnt="4"/>
      <dgm:spPr/>
    </dgm:pt>
    <dgm:pt modelId="{C844EF4A-78FA-4E7A-8EA2-A2289B11004B}" type="pres">
      <dgm:prSet presAssocID="{6F568EFA-6585-4666-8A45-28AD3043B8AA}" presName="imagNode" presStyleLbl="fgImgPlace1" presStyleIdx="2" presStyleCnt="4"/>
      <dgm:spPr/>
    </dgm:pt>
    <dgm:pt modelId="{28A3E902-C09E-47FF-81EC-EDC8D50346FC}" type="pres">
      <dgm:prSet presAssocID="{54FB2A97-BAA4-48C0-B3BB-C46C487201C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F41287B-E54F-4C5D-8E07-B9277C6C8425}" type="pres">
      <dgm:prSet presAssocID="{E187F42B-A0D8-4AC1-9803-3E7C5CA0FA71}" presName="compNode" presStyleCnt="0"/>
      <dgm:spPr/>
    </dgm:pt>
    <dgm:pt modelId="{1B82AA2D-0AF0-4768-B72F-D9BA8097DC86}" type="pres">
      <dgm:prSet presAssocID="{E187F42B-A0D8-4AC1-9803-3E7C5CA0FA71}" presName="bkgdShape" presStyleLbl="node1" presStyleIdx="3" presStyleCnt="4"/>
      <dgm:spPr/>
      <dgm:t>
        <a:bodyPr/>
        <a:lstStyle/>
        <a:p>
          <a:endParaRPr lang="ru-RU"/>
        </a:p>
      </dgm:t>
    </dgm:pt>
    <dgm:pt modelId="{62BF831C-72EE-43D7-8957-144062859F24}" type="pres">
      <dgm:prSet presAssocID="{E187F42B-A0D8-4AC1-9803-3E7C5CA0FA71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573800-DA63-4007-AAF7-A40B63111A4C}" type="pres">
      <dgm:prSet presAssocID="{E187F42B-A0D8-4AC1-9803-3E7C5CA0FA71}" presName="invisiNode" presStyleLbl="node1" presStyleIdx="3" presStyleCnt="4"/>
      <dgm:spPr/>
    </dgm:pt>
    <dgm:pt modelId="{3844F1F4-D99E-4332-9E37-31F9ECF29DC1}" type="pres">
      <dgm:prSet presAssocID="{E187F42B-A0D8-4AC1-9803-3E7C5CA0FA71}" presName="imagNode" presStyleLbl="fgImgPlace1" presStyleIdx="3" presStyleCnt="4"/>
      <dgm:spPr/>
    </dgm:pt>
  </dgm:ptLst>
  <dgm:cxnLst>
    <dgm:cxn modelId="{AE5C15AB-A7BB-4C41-BE35-009700150283}" type="presOf" srcId="{E187F42B-A0D8-4AC1-9803-3E7C5CA0FA71}" destId="{62BF831C-72EE-43D7-8957-144062859F24}" srcOrd="1" destOrd="0" presId="urn:microsoft.com/office/officeart/2005/8/layout/hList7#1"/>
    <dgm:cxn modelId="{F75C8470-8B35-45E5-878D-4ACC2CBADBC9}" type="presOf" srcId="{6F568EFA-6585-4666-8A45-28AD3043B8AA}" destId="{CD3CB994-3B6F-418D-9D8D-3DB728CAD84B}" srcOrd="0" destOrd="0" presId="urn:microsoft.com/office/officeart/2005/8/layout/hList7#1"/>
    <dgm:cxn modelId="{B0733D2D-FEC2-4FE3-B013-E3535C35ABAE}" srcId="{4B627BFF-D2EF-47EA-B5AC-99C13535EB3B}" destId="{426D93C8-ABC0-49A0-86E1-B91CC47B3117}" srcOrd="1" destOrd="0" parTransId="{DC3C75A5-E17D-4B16-9883-FF3CEC5E4D95}" sibTransId="{63445C47-97FE-4D3D-BA7E-55FE1F50D25A}"/>
    <dgm:cxn modelId="{DA0E601E-A0D1-4736-91A0-399DE361F4EE}" type="presOf" srcId="{63445C47-97FE-4D3D-BA7E-55FE1F50D25A}" destId="{E5E54DF2-8366-445E-8F78-A9EC357BB8C5}" srcOrd="0" destOrd="0" presId="urn:microsoft.com/office/officeart/2005/8/layout/hList7#1"/>
    <dgm:cxn modelId="{94C3D3EF-EE7D-415F-A229-EB9207E778B5}" type="presOf" srcId="{426D93C8-ABC0-49A0-86E1-B91CC47B3117}" destId="{D65AC552-F15D-4EA7-919C-10B873E07E93}" srcOrd="0" destOrd="0" presId="urn:microsoft.com/office/officeart/2005/8/layout/hList7#1"/>
    <dgm:cxn modelId="{79B2BAED-E1DA-4163-A3AD-10CE04350BC2}" type="presOf" srcId="{E187F42B-A0D8-4AC1-9803-3E7C5CA0FA71}" destId="{1B82AA2D-0AF0-4768-B72F-D9BA8097DC86}" srcOrd="0" destOrd="0" presId="urn:microsoft.com/office/officeart/2005/8/layout/hList7#1"/>
    <dgm:cxn modelId="{9358209B-5200-49C6-9D6E-20E18DF63ED7}" srcId="{4B627BFF-D2EF-47EA-B5AC-99C13535EB3B}" destId="{6F568EFA-6585-4666-8A45-28AD3043B8AA}" srcOrd="2" destOrd="0" parTransId="{B654F6BD-1FDA-4F48-A8CE-1CED6AB6D094}" sibTransId="{54FB2A97-BAA4-48C0-B3BB-C46C487201C7}"/>
    <dgm:cxn modelId="{78436E4B-D52C-42E2-B830-C79C9F23BC40}" srcId="{4B627BFF-D2EF-47EA-B5AC-99C13535EB3B}" destId="{E187F42B-A0D8-4AC1-9803-3E7C5CA0FA71}" srcOrd="3" destOrd="0" parTransId="{A1D53EA2-A1A0-44BC-9C94-651B90CEB419}" sibTransId="{52DA7F95-2C73-4187-BCE7-54F820523BE6}"/>
    <dgm:cxn modelId="{7B014B75-889B-4DF7-A62E-00D8F4B3E088}" type="presOf" srcId="{926E2A8C-0023-4C36-A8B1-8AD3DBE19613}" destId="{819CB498-45AC-45A0-BDEF-70CDA18AB22F}" srcOrd="0" destOrd="0" presId="urn:microsoft.com/office/officeart/2005/8/layout/hList7#1"/>
    <dgm:cxn modelId="{D7EE0E21-8FD1-44CB-BED5-8AC3DA1A72A0}" type="presOf" srcId="{9465BA8A-1FF5-4DE0-991C-BD924571228E}" destId="{246F5BC1-7478-45A4-826C-97D8E0EA573A}" srcOrd="0" destOrd="0" presId="urn:microsoft.com/office/officeart/2005/8/layout/hList7#1"/>
    <dgm:cxn modelId="{F894A1A9-71A6-4266-A46B-89456A70AD9A}" type="presOf" srcId="{6F568EFA-6585-4666-8A45-28AD3043B8AA}" destId="{B1D8D424-16B3-40E6-91D1-7AC51D68D3DF}" srcOrd="1" destOrd="0" presId="urn:microsoft.com/office/officeart/2005/8/layout/hList7#1"/>
    <dgm:cxn modelId="{FEB6B9F9-7891-434D-A8FD-DEC9C8A6E19A}" type="presOf" srcId="{426D93C8-ABC0-49A0-86E1-B91CC47B3117}" destId="{3EAF4B50-6D79-4DB6-9AF9-8896407888CC}" srcOrd="1" destOrd="0" presId="urn:microsoft.com/office/officeart/2005/8/layout/hList7#1"/>
    <dgm:cxn modelId="{39BD94B9-F6C3-4750-964E-9737E0BDF11C}" type="presOf" srcId="{54FB2A97-BAA4-48C0-B3BB-C46C487201C7}" destId="{28A3E902-C09E-47FF-81EC-EDC8D50346FC}" srcOrd="0" destOrd="0" presId="urn:microsoft.com/office/officeart/2005/8/layout/hList7#1"/>
    <dgm:cxn modelId="{82DA9293-FCD7-44ED-A691-947340045437}" srcId="{4B627BFF-D2EF-47EA-B5AC-99C13535EB3B}" destId="{9465BA8A-1FF5-4DE0-991C-BD924571228E}" srcOrd="0" destOrd="0" parTransId="{35C5CA17-A072-4E28-A11A-7B8D0F89C610}" sibTransId="{926E2A8C-0023-4C36-A8B1-8AD3DBE19613}"/>
    <dgm:cxn modelId="{D5BB6849-91ED-46E1-BC88-AA295B6D2D97}" type="presOf" srcId="{4B627BFF-D2EF-47EA-B5AC-99C13535EB3B}" destId="{F6FB4896-42C3-4E81-9E29-6D989CC18031}" srcOrd="0" destOrd="0" presId="urn:microsoft.com/office/officeart/2005/8/layout/hList7#1"/>
    <dgm:cxn modelId="{011CAD52-BFF8-4A66-85D8-9023BCD82000}" type="presOf" srcId="{9465BA8A-1FF5-4DE0-991C-BD924571228E}" destId="{0380ECA9-76A4-4488-BF14-BF28083CBB9D}" srcOrd="1" destOrd="0" presId="urn:microsoft.com/office/officeart/2005/8/layout/hList7#1"/>
    <dgm:cxn modelId="{F6490232-72B6-41D1-B1D3-F9138370397B}" type="presParOf" srcId="{F6FB4896-42C3-4E81-9E29-6D989CC18031}" destId="{082D74E7-9512-40B1-B226-E4A73966DECC}" srcOrd="0" destOrd="0" presId="urn:microsoft.com/office/officeart/2005/8/layout/hList7#1"/>
    <dgm:cxn modelId="{F672F14F-8E08-4833-A5B6-CD667B5F2F6C}" type="presParOf" srcId="{F6FB4896-42C3-4E81-9E29-6D989CC18031}" destId="{0176978C-09BC-4D72-B3E9-50A36190676C}" srcOrd="1" destOrd="0" presId="urn:microsoft.com/office/officeart/2005/8/layout/hList7#1"/>
    <dgm:cxn modelId="{80B766BF-0DF5-49B3-A0E5-F85F037697D4}" type="presParOf" srcId="{0176978C-09BC-4D72-B3E9-50A36190676C}" destId="{3D266DC4-278E-41DE-9C75-1A71CF7A3C7D}" srcOrd="0" destOrd="0" presId="urn:microsoft.com/office/officeart/2005/8/layout/hList7#1"/>
    <dgm:cxn modelId="{AB13B9C2-9422-43FA-BBFA-34D9660F4F86}" type="presParOf" srcId="{3D266DC4-278E-41DE-9C75-1A71CF7A3C7D}" destId="{246F5BC1-7478-45A4-826C-97D8E0EA573A}" srcOrd="0" destOrd="0" presId="urn:microsoft.com/office/officeart/2005/8/layout/hList7#1"/>
    <dgm:cxn modelId="{5BD0B982-C08A-4AD7-ABCA-4085DAE0E614}" type="presParOf" srcId="{3D266DC4-278E-41DE-9C75-1A71CF7A3C7D}" destId="{0380ECA9-76A4-4488-BF14-BF28083CBB9D}" srcOrd="1" destOrd="0" presId="urn:microsoft.com/office/officeart/2005/8/layout/hList7#1"/>
    <dgm:cxn modelId="{131E6BAC-D9BF-4D29-BC90-A8F6540924D8}" type="presParOf" srcId="{3D266DC4-278E-41DE-9C75-1A71CF7A3C7D}" destId="{5EB77236-13B4-4E1D-928B-7489357804D5}" srcOrd="2" destOrd="0" presId="urn:microsoft.com/office/officeart/2005/8/layout/hList7#1"/>
    <dgm:cxn modelId="{20039134-3F02-422C-AD3B-811F138B9428}" type="presParOf" srcId="{3D266DC4-278E-41DE-9C75-1A71CF7A3C7D}" destId="{815F5F8D-BF03-4D13-971F-FD2CAB18D0E6}" srcOrd="3" destOrd="0" presId="urn:microsoft.com/office/officeart/2005/8/layout/hList7#1"/>
    <dgm:cxn modelId="{16289FFB-AEAE-4D68-A730-89E024E4ED5D}" type="presParOf" srcId="{0176978C-09BC-4D72-B3E9-50A36190676C}" destId="{819CB498-45AC-45A0-BDEF-70CDA18AB22F}" srcOrd="1" destOrd="0" presId="urn:microsoft.com/office/officeart/2005/8/layout/hList7#1"/>
    <dgm:cxn modelId="{C6D670DF-1251-4282-ACB9-ADDE2D9CDDF5}" type="presParOf" srcId="{0176978C-09BC-4D72-B3E9-50A36190676C}" destId="{77F46FC3-70CE-41E1-9185-82B71544FE00}" srcOrd="2" destOrd="0" presId="urn:microsoft.com/office/officeart/2005/8/layout/hList7#1"/>
    <dgm:cxn modelId="{53B15DFD-079A-4090-932C-B2BF97D90D44}" type="presParOf" srcId="{77F46FC3-70CE-41E1-9185-82B71544FE00}" destId="{D65AC552-F15D-4EA7-919C-10B873E07E93}" srcOrd="0" destOrd="0" presId="urn:microsoft.com/office/officeart/2005/8/layout/hList7#1"/>
    <dgm:cxn modelId="{7C66CF76-2539-49BF-891F-A6DE2B7B7235}" type="presParOf" srcId="{77F46FC3-70CE-41E1-9185-82B71544FE00}" destId="{3EAF4B50-6D79-4DB6-9AF9-8896407888CC}" srcOrd="1" destOrd="0" presId="urn:microsoft.com/office/officeart/2005/8/layout/hList7#1"/>
    <dgm:cxn modelId="{DDD13DAF-6239-49CC-84C4-5A63A902E0F7}" type="presParOf" srcId="{77F46FC3-70CE-41E1-9185-82B71544FE00}" destId="{59F06CF5-7D72-44AF-B25E-D6C92910CF47}" srcOrd="2" destOrd="0" presId="urn:microsoft.com/office/officeart/2005/8/layout/hList7#1"/>
    <dgm:cxn modelId="{2B741A2B-53CA-4B17-8220-EE0F147100EF}" type="presParOf" srcId="{77F46FC3-70CE-41E1-9185-82B71544FE00}" destId="{F3AA11DE-8885-4CD2-A031-D3BFB85B9EE0}" srcOrd="3" destOrd="0" presId="urn:microsoft.com/office/officeart/2005/8/layout/hList7#1"/>
    <dgm:cxn modelId="{9D56769E-B680-4AE6-8628-8D778F374BC5}" type="presParOf" srcId="{0176978C-09BC-4D72-B3E9-50A36190676C}" destId="{E5E54DF2-8366-445E-8F78-A9EC357BB8C5}" srcOrd="3" destOrd="0" presId="urn:microsoft.com/office/officeart/2005/8/layout/hList7#1"/>
    <dgm:cxn modelId="{62DDC581-D570-4D46-A6F2-E59674820F51}" type="presParOf" srcId="{0176978C-09BC-4D72-B3E9-50A36190676C}" destId="{7A527D95-AB0C-40B9-830A-8292CA030852}" srcOrd="4" destOrd="0" presId="urn:microsoft.com/office/officeart/2005/8/layout/hList7#1"/>
    <dgm:cxn modelId="{AC74C07B-2C29-4E60-94A7-996BBA0530EE}" type="presParOf" srcId="{7A527D95-AB0C-40B9-830A-8292CA030852}" destId="{CD3CB994-3B6F-418D-9D8D-3DB728CAD84B}" srcOrd="0" destOrd="0" presId="urn:microsoft.com/office/officeart/2005/8/layout/hList7#1"/>
    <dgm:cxn modelId="{FCC14A7D-9FFB-4259-A117-E59355BAE7E9}" type="presParOf" srcId="{7A527D95-AB0C-40B9-830A-8292CA030852}" destId="{B1D8D424-16B3-40E6-91D1-7AC51D68D3DF}" srcOrd="1" destOrd="0" presId="urn:microsoft.com/office/officeart/2005/8/layout/hList7#1"/>
    <dgm:cxn modelId="{931BB20E-C2B4-4C66-BB9D-85229C27E123}" type="presParOf" srcId="{7A527D95-AB0C-40B9-830A-8292CA030852}" destId="{C73AB118-C0E6-45BE-B28D-2BAC503302D3}" srcOrd="2" destOrd="0" presId="urn:microsoft.com/office/officeart/2005/8/layout/hList7#1"/>
    <dgm:cxn modelId="{36C6387F-6CC8-44C5-84F8-6312103A2B0C}" type="presParOf" srcId="{7A527D95-AB0C-40B9-830A-8292CA030852}" destId="{C844EF4A-78FA-4E7A-8EA2-A2289B11004B}" srcOrd="3" destOrd="0" presId="urn:microsoft.com/office/officeart/2005/8/layout/hList7#1"/>
    <dgm:cxn modelId="{2C476E5B-1E99-4CD4-B3CC-71F60B935C2E}" type="presParOf" srcId="{0176978C-09BC-4D72-B3E9-50A36190676C}" destId="{28A3E902-C09E-47FF-81EC-EDC8D50346FC}" srcOrd="5" destOrd="0" presId="urn:microsoft.com/office/officeart/2005/8/layout/hList7#1"/>
    <dgm:cxn modelId="{76D91D39-5DD8-4158-AD15-2D3680A3521C}" type="presParOf" srcId="{0176978C-09BC-4D72-B3E9-50A36190676C}" destId="{FF41287B-E54F-4C5D-8E07-B9277C6C8425}" srcOrd="6" destOrd="0" presId="urn:microsoft.com/office/officeart/2005/8/layout/hList7#1"/>
    <dgm:cxn modelId="{954E7FE6-9C89-4B2A-9AA2-D2C0A06D3F4F}" type="presParOf" srcId="{FF41287B-E54F-4C5D-8E07-B9277C6C8425}" destId="{1B82AA2D-0AF0-4768-B72F-D9BA8097DC86}" srcOrd="0" destOrd="0" presId="urn:microsoft.com/office/officeart/2005/8/layout/hList7#1"/>
    <dgm:cxn modelId="{3C93A760-ECAD-423F-9A99-A654F75EE8D5}" type="presParOf" srcId="{FF41287B-E54F-4C5D-8E07-B9277C6C8425}" destId="{62BF831C-72EE-43D7-8957-144062859F24}" srcOrd="1" destOrd="0" presId="urn:microsoft.com/office/officeart/2005/8/layout/hList7#1"/>
    <dgm:cxn modelId="{CEBC24E8-7CEC-4F5D-887B-974A847DB857}" type="presParOf" srcId="{FF41287B-E54F-4C5D-8E07-B9277C6C8425}" destId="{50573800-DA63-4007-AAF7-A40B63111A4C}" srcOrd="2" destOrd="0" presId="urn:microsoft.com/office/officeart/2005/8/layout/hList7#1"/>
    <dgm:cxn modelId="{9438D7C9-DDC1-4C2A-986F-43C073FD9981}" type="presParOf" srcId="{FF41287B-E54F-4C5D-8E07-B9277C6C8425}" destId="{3844F1F4-D99E-4332-9E37-31F9ECF29DC1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6" y="0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6" y="6456218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4004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9E94DB-8FC7-2942-95D1-77CD55198CD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316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DDBAA5-8646-46FE-8C64-B22DBC7952DB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3234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DDBAA5-8646-46FE-8C64-B22DBC7952DB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542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DDBAA5-8646-46FE-8C64-B22DBC7952DB}" type="slidenum">
              <a:rPr lang="ru-RU" smtClean="0"/>
              <a:pPr>
                <a:defRPr/>
              </a:pPr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542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DDBAA5-8646-46FE-8C64-B22DBC7952DB}" type="slidenum">
              <a:rPr lang="ru-RU" smtClean="0"/>
              <a:pPr>
                <a:defRPr/>
              </a:pPr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75860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400425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C96AEB-906F-4FAE-9CE5-B83E0FC2372B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33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7534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63900" y="509588"/>
            <a:ext cx="3400425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/>
              <a:t>1. Агропроизводство (выращивание сельхозпродукции): сахарная свекла, пшеница, рожь, ячмень, овес, соя, кукуруза, подсолнечник, нут. Также, мясо говядины в живке, молоко парное для переработки.</a:t>
            </a:r>
          </a:p>
          <a:p>
            <a:r>
              <a:rPr lang="ru-RU" dirty="0"/>
              <a:t>2. Мясное производство и переработка: мясо свиньи в живке, мясо свиньи в полутушах, мясо свиньи в куске, мясные субпродукты, колбасы и мясные полуфабрикаты.</a:t>
            </a:r>
          </a:p>
          <a:p>
            <a:r>
              <a:rPr lang="en-US" dirty="0"/>
              <a:t>3. </a:t>
            </a:r>
            <a:r>
              <a:rPr lang="en-US" dirty="0" err="1"/>
              <a:t>Сахарное</a:t>
            </a:r>
            <a:r>
              <a:rPr lang="en-US" dirty="0"/>
              <a:t> </a:t>
            </a:r>
            <a:r>
              <a:rPr lang="en-US" dirty="0" err="1"/>
              <a:t>производство</a:t>
            </a:r>
            <a:r>
              <a:rPr lang="ru-RU" dirty="0"/>
              <a:t>: сахар, жом, меласса</a:t>
            </a:r>
          </a:p>
          <a:p>
            <a:r>
              <a:rPr lang="en-US" dirty="0"/>
              <a:t>4.</a:t>
            </a:r>
            <a:r>
              <a:rPr lang="ru-RU" dirty="0"/>
              <a:t> </a:t>
            </a:r>
            <a:r>
              <a:rPr lang="en-US" dirty="0" err="1"/>
              <a:t>Производство</a:t>
            </a:r>
            <a:r>
              <a:rPr lang="en-US" dirty="0"/>
              <a:t> </a:t>
            </a:r>
            <a:r>
              <a:rPr lang="en-US" dirty="0" err="1"/>
              <a:t>комбикормов</a:t>
            </a:r>
            <a:r>
              <a:rPr lang="ru-RU" dirty="0"/>
              <a:t>: комбикорм для свинокомплексов, оказание услуг по сушке и хранение зерновых и масленичных культур на элеваторных мощностях,</a:t>
            </a:r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B8785A5-881A-40EF-BAC1-968E787C345E}" type="slidenum">
              <a:rPr lang="ru-RU">
                <a:solidFill>
                  <a:srgbClr val="000000"/>
                </a:solidFill>
              </a:rPr>
              <a:pPr/>
              <a:t>34</a:t>
            </a:fld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167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63900" y="509588"/>
            <a:ext cx="3400425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>
              <a:latin typeface="Arial" charset="0"/>
            </a:endParaRPr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B8785A5-881A-40EF-BAC1-968E787C345E}" type="slidenum">
              <a:rPr lang="ru-RU">
                <a:solidFill>
                  <a:srgbClr val="000000"/>
                </a:solidFill>
              </a:rPr>
              <a:pPr/>
              <a:t>35</a:t>
            </a:fld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167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F553A58-828B-49CB-8F45-BC600C5F2B07}" type="slidenum">
              <a:rPr lang="ru-RU" altLang="ru-RU"/>
              <a:pPr/>
              <a:t>48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08.11.2018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08.11.2018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08.11.2018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606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3501903" y="6597353"/>
            <a:ext cx="2133600" cy="246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ru-RU" dirty="0" smtClean="0">
                <a:solidFill>
                  <a:prstClr val="black"/>
                </a:solidFill>
              </a:rPr>
              <a:t>- </a:t>
            </a:r>
            <a:fld id="{43302040-111B-46EB-8EC3-D741CA68F721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r>
              <a:rPr lang="ru-RU" dirty="0" smtClean="0">
                <a:solidFill>
                  <a:prstClr val="black"/>
                </a:solidFill>
              </a:rPr>
              <a:t> -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034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70879-EA14-4E1F-8586-0DE7D98624E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03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2AC8331D-744A-499A-91E5-D57C48428F46}" type="datetimeFigureOut">
              <a:rPr lang="ru-RU" sz="1800" smtClean="0">
                <a:solidFill>
                  <a:prstClr val="black"/>
                </a:solidFill>
                <a:latin typeface="Arial" charset="0"/>
              </a:rPr>
              <a:pPr/>
              <a:t>08.11.2018</a:t>
            </a:fld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146EE-E69D-48A1-B3E4-E39B1AEDD85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81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7863556C-7B4E-4F9F-BDA5-42C460790BD7}" type="datetimeFigureOut">
              <a:rPr lang="ru-RU" sz="1800" smtClean="0">
                <a:solidFill>
                  <a:prstClr val="black"/>
                </a:solidFill>
                <a:latin typeface="Arial" charset="0"/>
              </a:rPr>
              <a:pPr/>
              <a:t>08.11.2018</a:t>
            </a:fld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2465-2048-4ABD-B159-77EDD4D5C18E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006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08.11.2018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08.11.2018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08.11.2018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08.11.2018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08.11.2018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08.11.2018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08.11.2018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08.11.2018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08.11.2018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5"/>
          <p:cNvCxnSpPr/>
          <p:nvPr/>
        </p:nvCxnSpPr>
        <p:spPr>
          <a:xfrm flipH="1" flipV="1">
            <a:off x="52113" y="685800"/>
            <a:ext cx="9038769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2"/>
          <p:cNvGrpSpPr>
            <a:grpSpLocks/>
          </p:cNvGrpSpPr>
          <p:nvPr/>
        </p:nvGrpSpPr>
        <p:grpSpPr bwMode="auto">
          <a:xfrm>
            <a:off x="8310017" y="163286"/>
            <a:ext cx="510457" cy="354906"/>
            <a:chOff x="2552700" y="4283075"/>
            <a:chExt cx="2209801" cy="901700"/>
          </a:xfrm>
        </p:grpSpPr>
        <p:sp>
          <p:nvSpPr>
            <p:cNvPr id="17" name="Freeform 37"/>
            <p:cNvSpPr>
              <a:spLocks noEditPoints="1"/>
            </p:cNvSpPr>
            <p:nvPr userDrawn="1"/>
          </p:nvSpPr>
          <p:spPr bwMode="auto">
            <a:xfrm>
              <a:off x="2552700" y="4289211"/>
              <a:ext cx="785707" cy="889428"/>
            </a:xfrm>
            <a:custGeom>
              <a:avLst/>
              <a:gdLst>
                <a:gd name="T0" fmla="*/ 2147483647 w 4928"/>
                <a:gd name="T1" fmla="*/ 2147483647 h 5587"/>
                <a:gd name="T2" fmla="*/ 2147483647 w 4928"/>
                <a:gd name="T3" fmla="*/ 2147483647 h 5587"/>
                <a:gd name="T4" fmla="*/ 2147483647 w 4928"/>
                <a:gd name="T5" fmla="*/ 2147483647 h 5587"/>
                <a:gd name="T6" fmla="*/ 2147483647 w 4928"/>
                <a:gd name="T7" fmla="*/ 2147483647 h 5587"/>
                <a:gd name="T8" fmla="*/ 2147483647 w 4928"/>
                <a:gd name="T9" fmla="*/ 2147483647 h 5587"/>
                <a:gd name="T10" fmla="*/ 2147483647 w 4928"/>
                <a:gd name="T11" fmla="*/ 2147483647 h 5587"/>
                <a:gd name="T12" fmla="*/ 2147483647 w 4928"/>
                <a:gd name="T13" fmla="*/ 2147483647 h 5587"/>
                <a:gd name="T14" fmla="*/ 2147483647 w 4928"/>
                <a:gd name="T15" fmla="*/ 2147483647 h 5587"/>
                <a:gd name="T16" fmla="*/ 0 w 4928"/>
                <a:gd name="T17" fmla="*/ 2147483647 h 5587"/>
                <a:gd name="T18" fmla="*/ 2147483647 w 4928"/>
                <a:gd name="T19" fmla="*/ 0 h 5587"/>
                <a:gd name="T20" fmla="*/ 2147483647 w 4928"/>
                <a:gd name="T21" fmla="*/ 0 h 5587"/>
                <a:gd name="T22" fmla="*/ 2147483647 w 4928"/>
                <a:gd name="T23" fmla="*/ 2147483647 h 5587"/>
                <a:gd name="T24" fmla="*/ 2147483647 w 4928"/>
                <a:gd name="T25" fmla="*/ 2147483647 h 558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28" h="5587">
                  <a:moveTo>
                    <a:pt x="2488" y="1648"/>
                  </a:moveTo>
                  <a:lnTo>
                    <a:pt x="1781" y="3680"/>
                  </a:lnTo>
                  <a:lnTo>
                    <a:pt x="3170" y="3680"/>
                  </a:lnTo>
                  <a:lnTo>
                    <a:pt x="2488" y="1648"/>
                  </a:lnTo>
                  <a:close/>
                  <a:moveTo>
                    <a:pt x="3790" y="5587"/>
                  </a:moveTo>
                  <a:lnTo>
                    <a:pt x="3461" y="4598"/>
                  </a:lnTo>
                  <a:lnTo>
                    <a:pt x="1475" y="4598"/>
                  </a:lnTo>
                  <a:lnTo>
                    <a:pt x="1137" y="5587"/>
                  </a:lnTo>
                  <a:lnTo>
                    <a:pt x="0" y="5587"/>
                  </a:lnTo>
                  <a:lnTo>
                    <a:pt x="2033" y="0"/>
                  </a:lnTo>
                  <a:lnTo>
                    <a:pt x="2888" y="0"/>
                  </a:lnTo>
                  <a:lnTo>
                    <a:pt x="4928" y="5587"/>
                  </a:lnTo>
                  <a:lnTo>
                    <a:pt x="3790" y="5587"/>
                  </a:lnTo>
                  <a:close/>
                </a:path>
              </a:pathLst>
            </a:custGeom>
            <a:solidFill>
              <a:srgbClr val="605D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auto">
            <a:xfrm>
              <a:off x="4099561" y="4283075"/>
              <a:ext cx="662940" cy="901700"/>
            </a:xfrm>
            <a:custGeom>
              <a:avLst/>
              <a:gdLst>
                <a:gd name="T0" fmla="*/ 2147483647 w 4168"/>
                <a:gd name="T1" fmla="*/ 2147483647 h 5682"/>
                <a:gd name="T2" fmla="*/ 2147483647 w 4168"/>
                <a:gd name="T3" fmla="*/ 2147483647 h 5682"/>
                <a:gd name="T4" fmla="*/ 2147483647 w 4168"/>
                <a:gd name="T5" fmla="*/ 2147483647 h 5682"/>
                <a:gd name="T6" fmla="*/ 2147483647 w 4168"/>
                <a:gd name="T7" fmla="*/ 2147483647 h 5682"/>
                <a:gd name="T8" fmla="*/ 2147483647 w 4168"/>
                <a:gd name="T9" fmla="*/ 2147483647 h 5682"/>
                <a:gd name="T10" fmla="*/ 2147483647 w 4168"/>
                <a:gd name="T11" fmla="*/ 2147483647 h 5682"/>
                <a:gd name="T12" fmla="*/ 2147483647 w 4168"/>
                <a:gd name="T13" fmla="*/ 2147483647 h 5682"/>
                <a:gd name="T14" fmla="*/ 2147483647 w 4168"/>
                <a:gd name="T15" fmla="*/ 2147483647 h 5682"/>
                <a:gd name="T16" fmla="*/ 2147483647 w 4168"/>
                <a:gd name="T17" fmla="*/ 2147483647 h 5682"/>
                <a:gd name="T18" fmla="*/ 2147483647 w 4168"/>
                <a:gd name="T19" fmla="*/ 2147483647 h 5682"/>
                <a:gd name="T20" fmla="*/ 2147483647 w 4168"/>
                <a:gd name="T21" fmla="*/ 2147483647 h 5682"/>
                <a:gd name="T22" fmla="*/ 2147483647 w 4168"/>
                <a:gd name="T23" fmla="*/ 2147483647 h 5682"/>
                <a:gd name="T24" fmla="*/ 2147483647 w 4168"/>
                <a:gd name="T25" fmla="*/ 2147483647 h 5682"/>
                <a:gd name="T26" fmla="*/ 2147483647 w 4168"/>
                <a:gd name="T27" fmla="*/ 2147483647 h 5682"/>
                <a:gd name="T28" fmla="*/ 2147483647 w 4168"/>
                <a:gd name="T29" fmla="*/ 2147483647 h 5682"/>
                <a:gd name="T30" fmla="*/ 2147483647 w 4168"/>
                <a:gd name="T31" fmla="*/ 2147483647 h 5682"/>
                <a:gd name="T32" fmla="*/ 2147483647 w 4168"/>
                <a:gd name="T33" fmla="*/ 2147483647 h 5682"/>
                <a:gd name="T34" fmla="*/ 2147483647 w 4168"/>
                <a:gd name="T35" fmla="*/ 2147483647 h 5682"/>
                <a:gd name="T36" fmla="*/ 2147483647 w 4168"/>
                <a:gd name="T37" fmla="*/ 2147483647 h 5682"/>
                <a:gd name="T38" fmla="*/ 2147483647 w 4168"/>
                <a:gd name="T39" fmla="*/ 2147483647 h 5682"/>
                <a:gd name="T40" fmla="*/ 2147483647 w 4168"/>
                <a:gd name="T41" fmla="*/ 2147483647 h 5682"/>
                <a:gd name="T42" fmla="*/ 2147483647 w 4168"/>
                <a:gd name="T43" fmla="*/ 2147483647 h 5682"/>
                <a:gd name="T44" fmla="*/ 2147483647 w 4168"/>
                <a:gd name="T45" fmla="*/ 2147483647 h 5682"/>
                <a:gd name="T46" fmla="*/ 2147483647 w 4168"/>
                <a:gd name="T47" fmla="*/ 2147483647 h 5682"/>
                <a:gd name="T48" fmla="*/ 2147483647 w 4168"/>
                <a:gd name="T49" fmla="*/ 2147483647 h 5682"/>
                <a:gd name="T50" fmla="*/ 2147483647 w 4168"/>
                <a:gd name="T51" fmla="*/ 2147483647 h 5682"/>
                <a:gd name="T52" fmla="*/ 2147483647 w 4168"/>
                <a:gd name="T53" fmla="*/ 2147483647 h 5682"/>
                <a:gd name="T54" fmla="*/ 2147483647 w 4168"/>
                <a:gd name="T55" fmla="*/ 2147483647 h 5682"/>
                <a:gd name="T56" fmla="*/ 2147483647 w 4168"/>
                <a:gd name="T57" fmla="*/ 2147483647 h 5682"/>
                <a:gd name="T58" fmla="*/ 2147483647 w 4168"/>
                <a:gd name="T59" fmla="*/ 2147483647 h 5682"/>
                <a:gd name="T60" fmla="*/ 2147483647 w 4168"/>
                <a:gd name="T61" fmla="*/ 2147483647 h 5682"/>
                <a:gd name="T62" fmla="*/ 2147483647 w 4168"/>
                <a:gd name="T63" fmla="*/ 2147483647 h 5682"/>
                <a:gd name="T64" fmla="*/ 2147483647 w 4168"/>
                <a:gd name="T65" fmla="*/ 2147483647 h 5682"/>
                <a:gd name="T66" fmla="*/ 2147483647 w 4168"/>
                <a:gd name="T67" fmla="*/ 2147483647 h 5682"/>
                <a:gd name="T68" fmla="*/ 2147483647 w 4168"/>
                <a:gd name="T69" fmla="*/ 2147483647 h 5682"/>
                <a:gd name="T70" fmla="*/ 2147483647 w 4168"/>
                <a:gd name="T71" fmla="*/ 2147483647 h 5682"/>
                <a:gd name="T72" fmla="*/ 2147483647 w 4168"/>
                <a:gd name="T73" fmla="*/ 2147483647 h 5682"/>
                <a:gd name="T74" fmla="*/ 2147483647 w 4168"/>
                <a:gd name="T75" fmla="*/ 2147483647 h 5682"/>
                <a:gd name="T76" fmla="*/ 2147483647 w 4168"/>
                <a:gd name="T77" fmla="*/ 2147483647 h 5682"/>
                <a:gd name="T78" fmla="*/ 2147483647 w 4168"/>
                <a:gd name="T79" fmla="*/ 2147483647 h 5682"/>
                <a:gd name="T80" fmla="*/ 2147483647 w 4168"/>
                <a:gd name="T81" fmla="*/ 2147483647 h 5682"/>
                <a:gd name="T82" fmla="*/ 2147483647 w 4168"/>
                <a:gd name="T83" fmla="*/ 2147483647 h 5682"/>
                <a:gd name="T84" fmla="*/ 2147483647 w 4168"/>
                <a:gd name="T85" fmla="*/ 2147483647 h 5682"/>
                <a:gd name="T86" fmla="*/ 2147483647 w 4168"/>
                <a:gd name="T87" fmla="*/ 2147483647 h 5682"/>
                <a:gd name="T88" fmla="*/ 2147483647 w 4168"/>
                <a:gd name="T89" fmla="*/ 2147483647 h 5682"/>
                <a:gd name="T90" fmla="*/ 2147483647 w 4168"/>
                <a:gd name="T91" fmla="*/ 2147483647 h 5682"/>
                <a:gd name="T92" fmla="*/ 2147483647 w 4168"/>
                <a:gd name="T93" fmla="*/ 2147483647 h 5682"/>
                <a:gd name="T94" fmla="*/ 2147483647 w 4168"/>
                <a:gd name="T95" fmla="*/ 2147483647 h 5682"/>
                <a:gd name="T96" fmla="*/ 2147483647 w 4168"/>
                <a:gd name="T97" fmla="*/ 2147483647 h 5682"/>
                <a:gd name="T98" fmla="*/ 2147483647 w 4168"/>
                <a:gd name="T99" fmla="*/ 2147483647 h 5682"/>
                <a:gd name="T100" fmla="*/ 2147483647 w 4168"/>
                <a:gd name="T101" fmla="*/ 2147483647 h 5682"/>
                <a:gd name="T102" fmla="*/ 2147483647 w 4168"/>
                <a:gd name="T103" fmla="*/ 2147483647 h 5682"/>
                <a:gd name="T104" fmla="*/ 2147483647 w 4168"/>
                <a:gd name="T105" fmla="*/ 2147483647 h 5682"/>
                <a:gd name="T106" fmla="*/ 2147483647 w 4168"/>
                <a:gd name="T107" fmla="*/ 2147483647 h 5682"/>
                <a:gd name="T108" fmla="*/ 2147483647 w 4168"/>
                <a:gd name="T109" fmla="*/ 2147483647 h 5682"/>
                <a:gd name="T110" fmla="*/ 2147483647 w 4168"/>
                <a:gd name="T111" fmla="*/ 2147483647 h 5682"/>
                <a:gd name="T112" fmla="*/ 2147483647 w 4168"/>
                <a:gd name="T113" fmla="*/ 2147483647 h 5682"/>
                <a:gd name="T114" fmla="*/ 2147483647 w 4168"/>
                <a:gd name="T115" fmla="*/ 2147483647 h 5682"/>
                <a:gd name="T116" fmla="*/ 2147483647 w 4168"/>
                <a:gd name="T117" fmla="*/ 2147483647 h 5682"/>
                <a:gd name="T118" fmla="*/ 2147483647 w 4168"/>
                <a:gd name="T119" fmla="*/ 2147483647 h 568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4168" h="5682">
                  <a:moveTo>
                    <a:pt x="3635" y="5046"/>
                  </a:moveTo>
                  <a:lnTo>
                    <a:pt x="3594" y="5087"/>
                  </a:lnTo>
                  <a:lnTo>
                    <a:pt x="3553" y="5126"/>
                  </a:lnTo>
                  <a:lnTo>
                    <a:pt x="3511" y="5164"/>
                  </a:lnTo>
                  <a:lnTo>
                    <a:pt x="3469" y="5200"/>
                  </a:lnTo>
                  <a:lnTo>
                    <a:pt x="3426" y="5235"/>
                  </a:lnTo>
                  <a:lnTo>
                    <a:pt x="3382" y="5268"/>
                  </a:lnTo>
                  <a:lnTo>
                    <a:pt x="3339" y="5301"/>
                  </a:lnTo>
                  <a:lnTo>
                    <a:pt x="3294" y="5331"/>
                  </a:lnTo>
                  <a:lnTo>
                    <a:pt x="3250" y="5361"/>
                  </a:lnTo>
                  <a:lnTo>
                    <a:pt x="3204" y="5389"/>
                  </a:lnTo>
                  <a:lnTo>
                    <a:pt x="3157" y="5415"/>
                  </a:lnTo>
                  <a:lnTo>
                    <a:pt x="3111" y="5441"/>
                  </a:lnTo>
                  <a:lnTo>
                    <a:pt x="3064" y="5465"/>
                  </a:lnTo>
                  <a:lnTo>
                    <a:pt x="3016" y="5487"/>
                  </a:lnTo>
                  <a:lnTo>
                    <a:pt x="2968" y="5509"/>
                  </a:lnTo>
                  <a:lnTo>
                    <a:pt x="2919" y="5529"/>
                  </a:lnTo>
                  <a:lnTo>
                    <a:pt x="2869" y="5548"/>
                  </a:lnTo>
                  <a:lnTo>
                    <a:pt x="2820" y="5565"/>
                  </a:lnTo>
                  <a:lnTo>
                    <a:pt x="2769" y="5582"/>
                  </a:lnTo>
                  <a:lnTo>
                    <a:pt x="2718" y="5597"/>
                  </a:lnTo>
                  <a:lnTo>
                    <a:pt x="2667" y="5610"/>
                  </a:lnTo>
                  <a:lnTo>
                    <a:pt x="2614" y="5623"/>
                  </a:lnTo>
                  <a:lnTo>
                    <a:pt x="2561" y="5634"/>
                  </a:lnTo>
                  <a:lnTo>
                    <a:pt x="2507" y="5645"/>
                  </a:lnTo>
                  <a:lnTo>
                    <a:pt x="2454" y="5654"/>
                  </a:lnTo>
                  <a:lnTo>
                    <a:pt x="2399" y="5661"/>
                  </a:lnTo>
                  <a:lnTo>
                    <a:pt x="2343" y="5668"/>
                  </a:lnTo>
                  <a:lnTo>
                    <a:pt x="2287" y="5673"/>
                  </a:lnTo>
                  <a:lnTo>
                    <a:pt x="2231" y="5677"/>
                  </a:lnTo>
                  <a:lnTo>
                    <a:pt x="2173" y="5680"/>
                  </a:lnTo>
                  <a:lnTo>
                    <a:pt x="2115" y="5681"/>
                  </a:lnTo>
                  <a:lnTo>
                    <a:pt x="2056" y="5682"/>
                  </a:lnTo>
                  <a:lnTo>
                    <a:pt x="2002" y="5681"/>
                  </a:lnTo>
                  <a:lnTo>
                    <a:pt x="1946" y="5680"/>
                  </a:lnTo>
                  <a:lnTo>
                    <a:pt x="1892" y="5677"/>
                  </a:lnTo>
                  <a:lnTo>
                    <a:pt x="1837" y="5672"/>
                  </a:lnTo>
                  <a:lnTo>
                    <a:pt x="1785" y="5667"/>
                  </a:lnTo>
                  <a:lnTo>
                    <a:pt x="1731" y="5661"/>
                  </a:lnTo>
                  <a:lnTo>
                    <a:pt x="1679" y="5653"/>
                  </a:lnTo>
                  <a:lnTo>
                    <a:pt x="1628" y="5644"/>
                  </a:lnTo>
                  <a:lnTo>
                    <a:pt x="1576" y="5633"/>
                  </a:lnTo>
                  <a:lnTo>
                    <a:pt x="1525" y="5622"/>
                  </a:lnTo>
                  <a:lnTo>
                    <a:pt x="1475" y="5610"/>
                  </a:lnTo>
                  <a:lnTo>
                    <a:pt x="1426" y="5596"/>
                  </a:lnTo>
                  <a:lnTo>
                    <a:pt x="1377" y="5581"/>
                  </a:lnTo>
                  <a:lnTo>
                    <a:pt x="1328" y="5564"/>
                  </a:lnTo>
                  <a:lnTo>
                    <a:pt x="1281" y="5547"/>
                  </a:lnTo>
                  <a:lnTo>
                    <a:pt x="1233" y="5529"/>
                  </a:lnTo>
                  <a:lnTo>
                    <a:pt x="1187" y="5509"/>
                  </a:lnTo>
                  <a:lnTo>
                    <a:pt x="1140" y="5488"/>
                  </a:lnTo>
                  <a:lnTo>
                    <a:pt x="1094" y="5466"/>
                  </a:lnTo>
                  <a:lnTo>
                    <a:pt x="1049" y="5443"/>
                  </a:lnTo>
                  <a:lnTo>
                    <a:pt x="1004" y="5418"/>
                  </a:lnTo>
                  <a:lnTo>
                    <a:pt x="960" y="5392"/>
                  </a:lnTo>
                  <a:lnTo>
                    <a:pt x="917" y="5366"/>
                  </a:lnTo>
                  <a:lnTo>
                    <a:pt x="874" y="5337"/>
                  </a:lnTo>
                  <a:lnTo>
                    <a:pt x="832" y="5308"/>
                  </a:lnTo>
                  <a:lnTo>
                    <a:pt x="790" y="5278"/>
                  </a:lnTo>
                  <a:lnTo>
                    <a:pt x="749" y="5246"/>
                  </a:lnTo>
                  <a:lnTo>
                    <a:pt x="708" y="5214"/>
                  </a:lnTo>
                  <a:lnTo>
                    <a:pt x="667" y="5179"/>
                  </a:lnTo>
                  <a:lnTo>
                    <a:pt x="628" y="5144"/>
                  </a:lnTo>
                  <a:lnTo>
                    <a:pt x="588" y="5107"/>
                  </a:lnTo>
                  <a:lnTo>
                    <a:pt x="550" y="5070"/>
                  </a:lnTo>
                  <a:lnTo>
                    <a:pt x="528" y="5047"/>
                  </a:lnTo>
                  <a:lnTo>
                    <a:pt x="505" y="5024"/>
                  </a:lnTo>
                  <a:lnTo>
                    <a:pt x="484" y="5001"/>
                  </a:lnTo>
                  <a:lnTo>
                    <a:pt x="464" y="4978"/>
                  </a:lnTo>
                  <a:lnTo>
                    <a:pt x="443" y="4953"/>
                  </a:lnTo>
                  <a:lnTo>
                    <a:pt x="423" y="4929"/>
                  </a:lnTo>
                  <a:lnTo>
                    <a:pt x="404" y="4905"/>
                  </a:lnTo>
                  <a:lnTo>
                    <a:pt x="386" y="4880"/>
                  </a:lnTo>
                  <a:lnTo>
                    <a:pt x="367" y="4856"/>
                  </a:lnTo>
                  <a:lnTo>
                    <a:pt x="349" y="4831"/>
                  </a:lnTo>
                  <a:lnTo>
                    <a:pt x="332" y="4805"/>
                  </a:lnTo>
                  <a:lnTo>
                    <a:pt x="316" y="4780"/>
                  </a:lnTo>
                  <a:lnTo>
                    <a:pt x="299" y="4754"/>
                  </a:lnTo>
                  <a:lnTo>
                    <a:pt x="284" y="4729"/>
                  </a:lnTo>
                  <a:lnTo>
                    <a:pt x="269" y="4703"/>
                  </a:lnTo>
                  <a:lnTo>
                    <a:pt x="255" y="4676"/>
                  </a:lnTo>
                  <a:lnTo>
                    <a:pt x="241" y="4650"/>
                  </a:lnTo>
                  <a:lnTo>
                    <a:pt x="227" y="4624"/>
                  </a:lnTo>
                  <a:lnTo>
                    <a:pt x="215" y="4597"/>
                  </a:lnTo>
                  <a:lnTo>
                    <a:pt x="202" y="4570"/>
                  </a:lnTo>
                  <a:lnTo>
                    <a:pt x="191" y="4543"/>
                  </a:lnTo>
                  <a:lnTo>
                    <a:pt x="180" y="4515"/>
                  </a:lnTo>
                  <a:lnTo>
                    <a:pt x="169" y="4488"/>
                  </a:lnTo>
                  <a:lnTo>
                    <a:pt x="159" y="4459"/>
                  </a:lnTo>
                  <a:lnTo>
                    <a:pt x="148" y="4432"/>
                  </a:lnTo>
                  <a:lnTo>
                    <a:pt x="139" y="4404"/>
                  </a:lnTo>
                  <a:lnTo>
                    <a:pt x="131" y="4375"/>
                  </a:lnTo>
                  <a:lnTo>
                    <a:pt x="123" y="4347"/>
                  </a:lnTo>
                  <a:lnTo>
                    <a:pt x="115" y="4318"/>
                  </a:lnTo>
                  <a:lnTo>
                    <a:pt x="108" y="4289"/>
                  </a:lnTo>
                  <a:lnTo>
                    <a:pt x="101" y="4260"/>
                  </a:lnTo>
                  <a:lnTo>
                    <a:pt x="95" y="4230"/>
                  </a:lnTo>
                  <a:lnTo>
                    <a:pt x="84" y="4170"/>
                  </a:lnTo>
                  <a:lnTo>
                    <a:pt x="73" y="4106"/>
                  </a:lnTo>
                  <a:lnTo>
                    <a:pt x="63" y="4038"/>
                  </a:lnTo>
                  <a:lnTo>
                    <a:pt x="54" y="3967"/>
                  </a:lnTo>
                  <a:lnTo>
                    <a:pt x="45" y="3893"/>
                  </a:lnTo>
                  <a:lnTo>
                    <a:pt x="38" y="3815"/>
                  </a:lnTo>
                  <a:lnTo>
                    <a:pt x="31" y="3733"/>
                  </a:lnTo>
                  <a:lnTo>
                    <a:pt x="25" y="3647"/>
                  </a:lnTo>
                  <a:lnTo>
                    <a:pt x="19" y="3559"/>
                  </a:lnTo>
                  <a:lnTo>
                    <a:pt x="15" y="3467"/>
                  </a:lnTo>
                  <a:lnTo>
                    <a:pt x="11" y="3372"/>
                  </a:lnTo>
                  <a:lnTo>
                    <a:pt x="6" y="3272"/>
                  </a:lnTo>
                  <a:lnTo>
                    <a:pt x="4" y="3170"/>
                  </a:lnTo>
                  <a:lnTo>
                    <a:pt x="2" y="3064"/>
                  </a:lnTo>
                  <a:lnTo>
                    <a:pt x="1" y="2954"/>
                  </a:lnTo>
                  <a:lnTo>
                    <a:pt x="0" y="2842"/>
                  </a:lnTo>
                  <a:lnTo>
                    <a:pt x="1" y="2728"/>
                  </a:lnTo>
                  <a:lnTo>
                    <a:pt x="2" y="2619"/>
                  </a:lnTo>
                  <a:lnTo>
                    <a:pt x="4" y="2513"/>
                  </a:lnTo>
                  <a:lnTo>
                    <a:pt x="6" y="2410"/>
                  </a:lnTo>
                  <a:lnTo>
                    <a:pt x="11" y="2311"/>
                  </a:lnTo>
                  <a:lnTo>
                    <a:pt x="15" y="2216"/>
                  </a:lnTo>
                  <a:lnTo>
                    <a:pt x="19" y="2124"/>
                  </a:lnTo>
                  <a:lnTo>
                    <a:pt x="25" y="2035"/>
                  </a:lnTo>
                  <a:lnTo>
                    <a:pt x="31" y="1949"/>
                  </a:lnTo>
                  <a:lnTo>
                    <a:pt x="38" y="1868"/>
                  </a:lnTo>
                  <a:lnTo>
                    <a:pt x="45" y="1790"/>
                  </a:lnTo>
                  <a:lnTo>
                    <a:pt x="54" y="1715"/>
                  </a:lnTo>
                  <a:lnTo>
                    <a:pt x="63" y="1644"/>
                  </a:lnTo>
                  <a:lnTo>
                    <a:pt x="73" y="1576"/>
                  </a:lnTo>
                  <a:lnTo>
                    <a:pt x="84" y="1513"/>
                  </a:lnTo>
                  <a:lnTo>
                    <a:pt x="95" y="1452"/>
                  </a:lnTo>
                  <a:lnTo>
                    <a:pt x="101" y="1422"/>
                  </a:lnTo>
                  <a:lnTo>
                    <a:pt x="108" y="1392"/>
                  </a:lnTo>
                  <a:lnTo>
                    <a:pt x="115" y="1362"/>
                  </a:lnTo>
                  <a:lnTo>
                    <a:pt x="123" y="1334"/>
                  </a:lnTo>
                  <a:lnTo>
                    <a:pt x="131" y="1305"/>
                  </a:lnTo>
                  <a:lnTo>
                    <a:pt x="139" y="1276"/>
                  </a:lnTo>
                  <a:lnTo>
                    <a:pt x="148" y="1248"/>
                  </a:lnTo>
                  <a:lnTo>
                    <a:pt x="159" y="1220"/>
                  </a:lnTo>
                  <a:lnTo>
                    <a:pt x="169" y="1191"/>
                  </a:lnTo>
                  <a:lnTo>
                    <a:pt x="180" y="1164"/>
                  </a:lnTo>
                  <a:lnTo>
                    <a:pt x="191" y="1136"/>
                  </a:lnTo>
                  <a:lnTo>
                    <a:pt x="202" y="1109"/>
                  </a:lnTo>
                  <a:lnTo>
                    <a:pt x="215" y="1083"/>
                  </a:lnTo>
                  <a:lnTo>
                    <a:pt x="227" y="1055"/>
                  </a:lnTo>
                  <a:lnTo>
                    <a:pt x="241" y="1029"/>
                  </a:lnTo>
                  <a:lnTo>
                    <a:pt x="255" y="1003"/>
                  </a:lnTo>
                  <a:lnTo>
                    <a:pt x="269" y="977"/>
                  </a:lnTo>
                  <a:lnTo>
                    <a:pt x="284" y="951"/>
                  </a:lnTo>
                  <a:lnTo>
                    <a:pt x="299" y="926"/>
                  </a:lnTo>
                  <a:lnTo>
                    <a:pt x="316" y="900"/>
                  </a:lnTo>
                  <a:lnTo>
                    <a:pt x="332" y="875"/>
                  </a:lnTo>
                  <a:lnTo>
                    <a:pt x="349" y="851"/>
                  </a:lnTo>
                  <a:lnTo>
                    <a:pt x="367" y="825"/>
                  </a:lnTo>
                  <a:lnTo>
                    <a:pt x="386" y="801"/>
                  </a:lnTo>
                  <a:lnTo>
                    <a:pt x="404" y="777"/>
                  </a:lnTo>
                  <a:lnTo>
                    <a:pt x="423" y="753"/>
                  </a:lnTo>
                  <a:lnTo>
                    <a:pt x="443" y="729"/>
                  </a:lnTo>
                  <a:lnTo>
                    <a:pt x="464" y="706"/>
                  </a:lnTo>
                  <a:lnTo>
                    <a:pt x="484" y="682"/>
                  </a:lnTo>
                  <a:lnTo>
                    <a:pt x="505" y="659"/>
                  </a:lnTo>
                  <a:lnTo>
                    <a:pt x="528" y="636"/>
                  </a:lnTo>
                  <a:lnTo>
                    <a:pt x="550" y="612"/>
                  </a:lnTo>
                  <a:lnTo>
                    <a:pt x="588" y="575"/>
                  </a:lnTo>
                  <a:lnTo>
                    <a:pt x="628" y="538"/>
                  </a:lnTo>
                  <a:lnTo>
                    <a:pt x="667" y="503"/>
                  </a:lnTo>
                  <a:lnTo>
                    <a:pt x="708" y="469"/>
                  </a:lnTo>
                  <a:lnTo>
                    <a:pt x="749" y="436"/>
                  </a:lnTo>
                  <a:lnTo>
                    <a:pt x="790" y="404"/>
                  </a:lnTo>
                  <a:lnTo>
                    <a:pt x="832" y="374"/>
                  </a:lnTo>
                  <a:lnTo>
                    <a:pt x="874" y="345"/>
                  </a:lnTo>
                  <a:lnTo>
                    <a:pt x="917" y="316"/>
                  </a:lnTo>
                  <a:lnTo>
                    <a:pt x="960" y="290"/>
                  </a:lnTo>
                  <a:lnTo>
                    <a:pt x="1004" y="264"/>
                  </a:lnTo>
                  <a:lnTo>
                    <a:pt x="1049" y="239"/>
                  </a:lnTo>
                  <a:lnTo>
                    <a:pt x="1094" y="216"/>
                  </a:lnTo>
                  <a:lnTo>
                    <a:pt x="1140" y="194"/>
                  </a:lnTo>
                  <a:lnTo>
                    <a:pt x="1187" y="173"/>
                  </a:lnTo>
                  <a:lnTo>
                    <a:pt x="1233" y="153"/>
                  </a:lnTo>
                  <a:lnTo>
                    <a:pt x="1281" y="135"/>
                  </a:lnTo>
                  <a:lnTo>
                    <a:pt x="1328" y="118"/>
                  </a:lnTo>
                  <a:lnTo>
                    <a:pt x="1377" y="101"/>
                  </a:lnTo>
                  <a:lnTo>
                    <a:pt x="1426" y="86"/>
                  </a:lnTo>
                  <a:lnTo>
                    <a:pt x="1475" y="72"/>
                  </a:lnTo>
                  <a:lnTo>
                    <a:pt x="1525" y="60"/>
                  </a:lnTo>
                  <a:lnTo>
                    <a:pt x="1576" y="49"/>
                  </a:lnTo>
                  <a:lnTo>
                    <a:pt x="1628" y="39"/>
                  </a:lnTo>
                  <a:lnTo>
                    <a:pt x="1679" y="29"/>
                  </a:lnTo>
                  <a:lnTo>
                    <a:pt x="1731" y="21"/>
                  </a:lnTo>
                  <a:lnTo>
                    <a:pt x="1785" y="15"/>
                  </a:lnTo>
                  <a:lnTo>
                    <a:pt x="1837" y="9"/>
                  </a:lnTo>
                  <a:lnTo>
                    <a:pt x="1892" y="5"/>
                  </a:lnTo>
                  <a:lnTo>
                    <a:pt x="1946" y="2"/>
                  </a:lnTo>
                  <a:lnTo>
                    <a:pt x="2002" y="1"/>
                  </a:lnTo>
                  <a:lnTo>
                    <a:pt x="2056" y="0"/>
                  </a:lnTo>
                  <a:lnTo>
                    <a:pt x="2174" y="2"/>
                  </a:lnTo>
                  <a:lnTo>
                    <a:pt x="2288" y="9"/>
                  </a:lnTo>
                  <a:lnTo>
                    <a:pt x="2399" y="21"/>
                  </a:lnTo>
                  <a:lnTo>
                    <a:pt x="2506" y="36"/>
                  </a:lnTo>
                  <a:lnTo>
                    <a:pt x="2610" y="57"/>
                  </a:lnTo>
                  <a:lnTo>
                    <a:pt x="2710" y="82"/>
                  </a:lnTo>
                  <a:lnTo>
                    <a:pt x="2808" y="110"/>
                  </a:lnTo>
                  <a:lnTo>
                    <a:pt x="2901" y="143"/>
                  </a:lnTo>
                  <a:lnTo>
                    <a:pt x="2991" y="179"/>
                  </a:lnTo>
                  <a:lnTo>
                    <a:pt x="3078" y="219"/>
                  </a:lnTo>
                  <a:lnTo>
                    <a:pt x="3161" y="263"/>
                  </a:lnTo>
                  <a:lnTo>
                    <a:pt x="3241" y="309"/>
                  </a:lnTo>
                  <a:lnTo>
                    <a:pt x="3318" y="360"/>
                  </a:lnTo>
                  <a:lnTo>
                    <a:pt x="3392" y="414"/>
                  </a:lnTo>
                  <a:lnTo>
                    <a:pt x="3462" y="470"/>
                  </a:lnTo>
                  <a:lnTo>
                    <a:pt x="3529" y="530"/>
                  </a:lnTo>
                  <a:lnTo>
                    <a:pt x="3593" y="592"/>
                  </a:lnTo>
                  <a:lnTo>
                    <a:pt x="3654" y="658"/>
                  </a:lnTo>
                  <a:lnTo>
                    <a:pt x="3711" y="726"/>
                  </a:lnTo>
                  <a:lnTo>
                    <a:pt x="3765" y="796"/>
                  </a:lnTo>
                  <a:lnTo>
                    <a:pt x="3815" y="869"/>
                  </a:lnTo>
                  <a:lnTo>
                    <a:pt x="3863" y="944"/>
                  </a:lnTo>
                  <a:lnTo>
                    <a:pt x="3906" y="1021"/>
                  </a:lnTo>
                  <a:lnTo>
                    <a:pt x="3948" y="1100"/>
                  </a:lnTo>
                  <a:lnTo>
                    <a:pt x="3986" y="1180"/>
                  </a:lnTo>
                  <a:lnTo>
                    <a:pt x="4020" y="1263"/>
                  </a:lnTo>
                  <a:lnTo>
                    <a:pt x="4051" y="1347"/>
                  </a:lnTo>
                  <a:lnTo>
                    <a:pt x="4080" y="1433"/>
                  </a:lnTo>
                  <a:lnTo>
                    <a:pt x="4104" y="1521"/>
                  </a:lnTo>
                  <a:lnTo>
                    <a:pt x="4126" y="1609"/>
                  </a:lnTo>
                  <a:lnTo>
                    <a:pt x="4145" y="1699"/>
                  </a:lnTo>
                  <a:lnTo>
                    <a:pt x="4160" y="1789"/>
                  </a:lnTo>
                  <a:lnTo>
                    <a:pt x="3061" y="1789"/>
                  </a:lnTo>
                  <a:lnTo>
                    <a:pt x="3049" y="1740"/>
                  </a:lnTo>
                  <a:lnTo>
                    <a:pt x="3035" y="1691"/>
                  </a:lnTo>
                  <a:lnTo>
                    <a:pt x="3018" y="1644"/>
                  </a:lnTo>
                  <a:lnTo>
                    <a:pt x="3002" y="1599"/>
                  </a:lnTo>
                  <a:lnTo>
                    <a:pt x="2985" y="1555"/>
                  </a:lnTo>
                  <a:lnTo>
                    <a:pt x="2966" y="1514"/>
                  </a:lnTo>
                  <a:lnTo>
                    <a:pt x="2945" y="1473"/>
                  </a:lnTo>
                  <a:lnTo>
                    <a:pt x="2924" y="1433"/>
                  </a:lnTo>
                  <a:lnTo>
                    <a:pt x="2902" y="1396"/>
                  </a:lnTo>
                  <a:lnTo>
                    <a:pt x="2878" y="1360"/>
                  </a:lnTo>
                  <a:lnTo>
                    <a:pt x="2854" y="1326"/>
                  </a:lnTo>
                  <a:lnTo>
                    <a:pt x="2828" y="1294"/>
                  </a:lnTo>
                  <a:lnTo>
                    <a:pt x="2800" y="1262"/>
                  </a:lnTo>
                  <a:lnTo>
                    <a:pt x="2772" y="1233"/>
                  </a:lnTo>
                  <a:lnTo>
                    <a:pt x="2743" y="1205"/>
                  </a:lnTo>
                  <a:lnTo>
                    <a:pt x="2712" y="1179"/>
                  </a:lnTo>
                  <a:lnTo>
                    <a:pt x="2681" y="1154"/>
                  </a:lnTo>
                  <a:lnTo>
                    <a:pt x="2647" y="1130"/>
                  </a:lnTo>
                  <a:lnTo>
                    <a:pt x="2613" y="1109"/>
                  </a:lnTo>
                  <a:lnTo>
                    <a:pt x="2577" y="1089"/>
                  </a:lnTo>
                  <a:lnTo>
                    <a:pt x="2541" y="1071"/>
                  </a:lnTo>
                  <a:lnTo>
                    <a:pt x="2503" y="1054"/>
                  </a:lnTo>
                  <a:lnTo>
                    <a:pt x="2464" y="1039"/>
                  </a:lnTo>
                  <a:lnTo>
                    <a:pt x="2423" y="1025"/>
                  </a:lnTo>
                  <a:lnTo>
                    <a:pt x="2382" y="1013"/>
                  </a:lnTo>
                  <a:lnTo>
                    <a:pt x="2339" y="1003"/>
                  </a:lnTo>
                  <a:lnTo>
                    <a:pt x="2296" y="993"/>
                  </a:lnTo>
                  <a:lnTo>
                    <a:pt x="2250" y="986"/>
                  </a:lnTo>
                  <a:lnTo>
                    <a:pt x="2203" y="981"/>
                  </a:lnTo>
                  <a:lnTo>
                    <a:pt x="2156" y="977"/>
                  </a:lnTo>
                  <a:lnTo>
                    <a:pt x="2107" y="974"/>
                  </a:lnTo>
                  <a:lnTo>
                    <a:pt x="2056" y="974"/>
                  </a:lnTo>
                  <a:lnTo>
                    <a:pt x="2030" y="974"/>
                  </a:lnTo>
                  <a:lnTo>
                    <a:pt x="2003" y="975"/>
                  </a:lnTo>
                  <a:lnTo>
                    <a:pt x="1976" y="976"/>
                  </a:lnTo>
                  <a:lnTo>
                    <a:pt x="1951" y="978"/>
                  </a:lnTo>
                  <a:lnTo>
                    <a:pt x="1925" y="981"/>
                  </a:lnTo>
                  <a:lnTo>
                    <a:pt x="1899" y="984"/>
                  </a:lnTo>
                  <a:lnTo>
                    <a:pt x="1874" y="988"/>
                  </a:lnTo>
                  <a:lnTo>
                    <a:pt x="1850" y="992"/>
                  </a:lnTo>
                  <a:lnTo>
                    <a:pt x="1825" y="998"/>
                  </a:lnTo>
                  <a:lnTo>
                    <a:pt x="1801" y="1004"/>
                  </a:lnTo>
                  <a:lnTo>
                    <a:pt x="1778" y="1010"/>
                  </a:lnTo>
                  <a:lnTo>
                    <a:pt x="1754" y="1016"/>
                  </a:lnTo>
                  <a:lnTo>
                    <a:pt x="1731" y="1024"/>
                  </a:lnTo>
                  <a:lnTo>
                    <a:pt x="1708" y="1032"/>
                  </a:lnTo>
                  <a:lnTo>
                    <a:pt x="1685" y="1040"/>
                  </a:lnTo>
                  <a:lnTo>
                    <a:pt x="1663" y="1049"/>
                  </a:lnTo>
                  <a:lnTo>
                    <a:pt x="1642" y="1058"/>
                  </a:lnTo>
                  <a:lnTo>
                    <a:pt x="1620" y="1070"/>
                  </a:lnTo>
                  <a:lnTo>
                    <a:pt x="1599" y="1080"/>
                  </a:lnTo>
                  <a:lnTo>
                    <a:pt x="1579" y="1091"/>
                  </a:lnTo>
                  <a:lnTo>
                    <a:pt x="1559" y="1103"/>
                  </a:lnTo>
                  <a:lnTo>
                    <a:pt x="1538" y="1116"/>
                  </a:lnTo>
                  <a:lnTo>
                    <a:pt x="1519" y="1128"/>
                  </a:lnTo>
                  <a:lnTo>
                    <a:pt x="1500" y="1142"/>
                  </a:lnTo>
                  <a:lnTo>
                    <a:pt x="1481" y="1157"/>
                  </a:lnTo>
                  <a:lnTo>
                    <a:pt x="1462" y="1172"/>
                  </a:lnTo>
                  <a:lnTo>
                    <a:pt x="1444" y="1187"/>
                  </a:lnTo>
                  <a:lnTo>
                    <a:pt x="1426" y="1202"/>
                  </a:lnTo>
                  <a:lnTo>
                    <a:pt x="1409" y="1220"/>
                  </a:lnTo>
                  <a:lnTo>
                    <a:pt x="1391" y="1236"/>
                  </a:lnTo>
                  <a:lnTo>
                    <a:pt x="1375" y="1254"/>
                  </a:lnTo>
                  <a:lnTo>
                    <a:pt x="1359" y="1272"/>
                  </a:lnTo>
                  <a:lnTo>
                    <a:pt x="1340" y="1296"/>
                  </a:lnTo>
                  <a:lnTo>
                    <a:pt x="1322" y="1320"/>
                  </a:lnTo>
                  <a:lnTo>
                    <a:pt x="1305" y="1344"/>
                  </a:lnTo>
                  <a:lnTo>
                    <a:pt x="1289" y="1369"/>
                  </a:lnTo>
                  <a:lnTo>
                    <a:pt x="1273" y="1393"/>
                  </a:lnTo>
                  <a:lnTo>
                    <a:pt x="1258" y="1418"/>
                  </a:lnTo>
                  <a:lnTo>
                    <a:pt x="1244" y="1444"/>
                  </a:lnTo>
                  <a:lnTo>
                    <a:pt x="1231" y="1471"/>
                  </a:lnTo>
                  <a:lnTo>
                    <a:pt x="1218" y="1498"/>
                  </a:lnTo>
                  <a:lnTo>
                    <a:pt x="1206" y="1528"/>
                  </a:lnTo>
                  <a:lnTo>
                    <a:pt x="1195" y="1558"/>
                  </a:lnTo>
                  <a:lnTo>
                    <a:pt x="1184" y="1591"/>
                  </a:lnTo>
                  <a:lnTo>
                    <a:pt x="1174" y="1624"/>
                  </a:lnTo>
                  <a:lnTo>
                    <a:pt x="1165" y="1661"/>
                  </a:lnTo>
                  <a:lnTo>
                    <a:pt x="1156" y="1698"/>
                  </a:lnTo>
                  <a:lnTo>
                    <a:pt x="1149" y="1739"/>
                  </a:lnTo>
                  <a:lnTo>
                    <a:pt x="1141" y="1781"/>
                  </a:lnTo>
                  <a:lnTo>
                    <a:pt x="1134" y="1827"/>
                  </a:lnTo>
                  <a:lnTo>
                    <a:pt x="1128" y="1875"/>
                  </a:lnTo>
                  <a:lnTo>
                    <a:pt x="1123" y="1927"/>
                  </a:lnTo>
                  <a:lnTo>
                    <a:pt x="1118" y="1981"/>
                  </a:lnTo>
                  <a:lnTo>
                    <a:pt x="1113" y="2039"/>
                  </a:lnTo>
                  <a:lnTo>
                    <a:pt x="1108" y="2100"/>
                  </a:lnTo>
                  <a:lnTo>
                    <a:pt x="1104" y="2165"/>
                  </a:lnTo>
                  <a:lnTo>
                    <a:pt x="1101" y="2234"/>
                  </a:lnTo>
                  <a:lnTo>
                    <a:pt x="1098" y="2307"/>
                  </a:lnTo>
                  <a:lnTo>
                    <a:pt x="1096" y="2385"/>
                  </a:lnTo>
                  <a:lnTo>
                    <a:pt x="1094" y="2466"/>
                  </a:lnTo>
                  <a:lnTo>
                    <a:pt x="1092" y="2644"/>
                  </a:lnTo>
                  <a:lnTo>
                    <a:pt x="1091" y="2842"/>
                  </a:lnTo>
                  <a:lnTo>
                    <a:pt x="1092" y="3037"/>
                  </a:lnTo>
                  <a:lnTo>
                    <a:pt x="1094" y="3214"/>
                  </a:lnTo>
                  <a:lnTo>
                    <a:pt x="1095" y="3296"/>
                  </a:lnTo>
                  <a:lnTo>
                    <a:pt x="1097" y="3373"/>
                  </a:lnTo>
                  <a:lnTo>
                    <a:pt x="1099" y="3446"/>
                  </a:lnTo>
                  <a:lnTo>
                    <a:pt x="1102" y="3515"/>
                  </a:lnTo>
                  <a:lnTo>
                    <a:pt x="1105" y="3581"/>
                  </a:lnTo>
                  <a:lnTo>
                    <a:pt x="1109" y="3641"/>
                  </a:lnTo>
                  <a:lnTo>
                    <a:pt x="1114" y="3700"/>
                  </a:lnTo>
                  <a:lnTo>
                    <a:pt x="1119" y="3755"/>
                  </a:lnTo>
                  <a:lnTo>
                    <a:pt x="1124" y="3807"/>
                  </a:lnTo>
                  <a:lnTo>
                    <a:pt x="1129" y="3855"/>
                  </a:lnTo>
                  <a:lnTo>
                    <a:pt x="1136" y="3902"/>
                  </a:lnTo>
                  <a:lnTo>
                    <a:pt x="1143" y="3945"/>
                  </a:lnTo>
                  <a:lnTo>
                    <a:pt x="1150" y="3986"/>
                  </a:lnTo>
                  <a:lnTo>
                    <a:pt x="1159" y="4025"/>
                  </a:lnTo>
                  <a:lnTo>
                    <a:pt x="1168" y="4061"/>
                  </a:lnTo>
                  <a:lnTo>
                    <a:pt x="1177" y="4096"/>
                  </a:lnTo>
                  <a:lnTo>
                    <a:pt x="1188" y="4128"/>
                  </a:lnTo>
                  <a:lnTo>
                    <a:pt x="1200" y="4159"/>
                  </a:lnTo>
                  <a:lnTo>
                    <a:pt x="1211" y="4189"/>
                  </a:lnTo>
                  <a:lnTo>
                    <a:pt x="1224" y="4217"/>
                  </a:lnTo>
                  <a:lnTo>
                    <a:pt x="1238" y="4245"/>
                  </a:lnTo>
                  <a:lnTo>
                    <a:pt x="1252" y="4271"/>
                  </a:lnTo>
                  <a:lnTo>
                    <a:pt x="1268" y="4296"/>
                  </a:lnTo>
                  <a:lnTo>
                    <a:pt x="1284" y="4322"/>
                  </a:lnTo>
                  <a:lnTo>
                    <a:pt x="1301" y="4346"/>
                  </a:lnTo>
                  <a:lnTo>
                    <a:pt x="1319" y="4370"/>
                  </a:lnTo>
                  <a:lnTo>
                    <a:pt x="1339" y="4395"/>
                  </a:lnTo>
                  <a:lnTo>
                    <a:pt x="1359" y="4419"/>
                  </a:lnTo>
                  <a:lnTo>
                    <a:pt x="1374" y="4437"/>
                  </a:lnTo>
                  <a:lnTo>
                    <a:pt x="1390" y="4454"/>
                  </a:lnTo>
                  <a:lnTo>
                    <a:pt x="1407" y="4472"/>
                  </a:lnTo>
                  <a:lnTo>
                    <a:pt x="1424" y="4488"/>
                  </a:lnTo>
                  <a:lnTo>
                    <a:pt x="1441" y="4503"/>
                  </a:lnTo>
                  <a:lnTo>
                    <a:pt x="1459" y="4518"/>
                  </a:lnTo>
                  <a:lnTo>
                    <a:pt x="1476" y="4532"/>
                  </a:lnTo>
                  <a:lnTo>
                    <a:pt x="1496" y="4547"/>
                  </a:lnTo>
                  <a:lnTo>
                    <a:pt x="1514" y="4560"/>
                  </a:lnTo>
                  <a:lnTo>
                    <a:pt x="1533" y="4573"/>
                  </a:lnTo>
                  <a:lnTo>
                    <a:pt x="1554" y="4585"/>
                  </a:lnTo>
                  <a:lnTo>
                    <a:pt x="1574" y="4597"/>
                  </a:lnTo>
                  <a:lnTo>
                    <a:pt x="1594" y="4607"/>
                  </a:lnTo>
                  <a:lnTo>
                    <a:pt x="1615" y="4619"/>
                  </a:lnTo>
                  <a:lnTo>
                    <a:pt x="1637" y="4628"/>
                  </a:lnTo>
                  <a:lnTo>
                    <a:pt x="1658" y="4638"/>
                  </a:lnTo>
                  <a:lnTo>
                    <a:pt x="1680" y="4646"/>
                  </a:lnTo>
                  <a:lnTo>
                    <a:pt x="1703" y="4654"/>
                  </a:lnTo>
                  <a:lnTo>
                    <a:pt x="1725" y="4662"/>
                  </a:lnTo>
                  <a:lnTo>
                    <a:pt x="1748" y="4669"/>
                  </a:lnTo>
                  <a:lnTo>
                    <a:pt x="1772" y="4675"/>
                  </a:lnTo>
                  <a:lnTo>
                    <a:pt x="1796" y="4681"/>
                  </a:lnTo>
                  <a:lnTo>
                    <a:pt x="1820" y="4687"/>
                  </a:lnTo>
                  <a:lnTo>
                    <a:pt x="1845" y="4692"/>
                  </a:lnTo>
                  <a:lnTo>
                    <a:pt x="1871" y="4696"/>
                  </a:lnTo>
                  <a:lnTo>
                    <a:pt x="1896" y="4699"/>
                  </a:lnTo>
                  <a:lnTo>
                    <a:pt x="1921" y="4702"/>
                  </a:lnTo>
                  <a:lnTo>
                    <a:pt x="1948" y="4705"/>
                  </a:lnTo>
                  <a:lnTo>
                    <a:pt x="1974" y="4707"/>
                  </a:lnTo>
                  <a:lnTo>
                    <a:pt x="2002" y="4708"/>
                  </a:lnTo>
                  <a:lnTo>
                    <a:pt x="2029" y="4709"/>
                  </a:lnTo>
                  <a:lnTo>
                    <a:pt x="2056" y="4709"/>
                  </a:lnTo>
                  <a:lnTo>
                    <a:pt x="2087" y="4709"/>
                  </a:lnTo>
                  <a:lnTo>
                    <a:pt x="2116" y="4708"/>
                  </a:lnTo>
                  <a:lnTo>
                    <a:pt x="2146" y="4707"/>
                  </a:lnTo>
                  <a:lnTo>
                    <a:pt x="2175" y="4704"/>
                  </a:lnTo>
                  <a:lnTo>
                    <a:pt x="2203" y="4702"/>
                  </a:lnTo>
                  <a:lnTo>
                    <a:pt x="2232" y="4699"/>
                  </a:lnTo>
                  <a:lnTo>
                    <a:pt x="2259" y="4695"/>
                  </a:lnTo>
                  <a:lnTo>
                    <a:pt x="2286" y="4690"/>
                  </a:lnTo>
                  <a:lnTo>
                    <a:pt x="2314" y="4685"/>
                  </a:lnTo>
                  <a:lnTo>
                    <a:pt x="2340" y="4678"/>
                  </a:lnTo>
                  <a:lnTo>
                    <a:pt x="2367" y="4672"/>
                  </a:lnTo>
                  <a:lnTo>
                    <a:pt x="2393" y="4665"/>
                  </a:lnTo>
                  <a:lnTo>
                    <a:pt x="2418" y="4658"/>
                  </a:lnTo>
                  <a:lnTo>
                    <a:pt x="2444" y="4650"/>
                  </a:lnTo>
                  <a:lnTo>
                    <a:pt x="2468" y="4641"/>
                  </a:lnTo>
                  <a:lnTo>
                    <a:pt x="2492" y="4632"/>
                  </a:lnTo>
                  <a:lnTo>
                    <a:pt x="2517" y="4622"/>
                  </a:lnTo>
                  <a:lnTo>
                    <a:pt x="2540" y="4611"/>
                  </a:lnTo>
                  <a:lnTo>
                    <a:pt x="2564" y="4599"/>
                  </a:lnTo>
                  <a:lnTo>
                    <a:pt x="2587" y="4587"/>
                  </a:lnTo>
                  <a:lnTo>
                    <a:pt x="2610" y="4575"/>
                  </a:lnTo>
                  <a:lnTo>
                    <a:pt x="2632" y="4562"/>
                  </a:lnTo>
                  <a:lnTo>
                    <a:pt x="2653" y="4548"/>
                  </a:lnTo>
                  <a:lnTo>
                    <a:pt x="2675" y="4533"/>
                  </a:lnTo>
                  <a:lnTo>
                    <a:pt x="2696" y="4518"/>
                  </a:lnTo>
                  <a:lnTo>
                    <a:pt x="2717" y="4503"/>
                  </a:lnTo>
                  <a:lnTo>
                    <a:pt x="2738" y="4486"/>
                  </a:lnTo>
                  <a:lnTo>
                    <a:pt x="2758" y="4470"/>
                  </a:lnTo>
                  <a:lnTo>
                    <a:pt x="2777" y="4451"/>
                  </a:lnTo>
                  <a:lnTo>
                    <a:pt x="2796" y="4433"/>
                  </a:lnTo>
                  <a:lnTo>
                    <a:pt x="2816" y="4414"/>
                  </a:lnTo>
                  <a:lnTo>
                    <a:pt x="2834" y="4395"/>
                  </a:lnTo>
                  <a:lnTo>
                    <a:pt x="2849" y="4377"/>
                  </a:lnTo>
                  <a:lnTo>
                    <a:pt x="2864" y="4359"/>
                  </a:lnTo>
                  <a:lnTo>
                    <a:pt x="2878" y="4340"/>
                  </a:lnTo>
                  <a:lnTo>
                    <a:pt x="2892" y="4322"/>
                  </a:lnTo>
                  <a:lnTo>
                    <a:pt x="2906" y="4302"/>
                  </a:lnTo>
                  <a:lnTo>
                    <a:pt x="2918" y="4282"/>
                  </a:lnTo>
                  <a:lnTo>
                    <a:pt x="2931" y="4263"/>
                  </a:lnTo>
                  <a:lnTo>
                    <a:pt x="2942" y="4243"/>
                  </a:lnTo>
                  <a:lnTo>
                    <a:pt x="2955" y="4221"/>
                  </a:lnTo>
                  <a:lnTo>
                    <a:pt x="2966" y="4200"/>
                  </a:lnTo>
                  <a:lnTo>
                    <a:pt x="2976" y="4179"/>
                  </a:lnTo>
                  <a:lnTo>
                    <a:pt x="2986" y="4157"/>
                  </a:lnTo>
                  <a:lnTo>
                    <a:pt x="2995" y="4135"/>
                  </a:lnTo>
                  <a:lnTo>
                    <a:pt x="3004" y="4113"/>
                  </a:lnTo>
                  <a:lnTo>
                    <a:pt x="3013" y="4089"/>
                  </a:lnTo>
                  <a:lnTo>
                    <a:pt x="3021" y="4066"/>
                  </a:lnTo>
                  <a:lnTo>
                    <a:pt x="3030" y="4043"/>
                  </a:lnTo>
                  <a:lnTo>
                    <a:pt x="3037" y="4020"/>
                  </a:lnTo>
                  <a:lnTo>
                    <a:pt x="3043" y="3995"/>
                  </a:lnTo>
                  <a:lnTo>
                    <a:pt x="3049" y="3970"/>
                  </a:lnTo>
                  <a:lnTo>
                    <a:pt x="3055" y="3946"/>
                  </a:lnTo>
                  <a:lnTo>
                    <a:pt x="3060" y="3920"/>
                  </a:lnTo>
                  <a:lnTo>
                    <a:pt x="3065" y="3895"/>
                  </a:lnTo>
                  <a:lnTo>
                    <a:pt x="3069" y="3868"/>
                  </a:lnTo>
                  <a:lnTo>
                    <a:pt x="3073" y="3842"/>
                  </a:lnTo>
                  <a:lnTo>
                    <a:pt x="3076" y="3816"/>
                  </a:lnTo>
                  <a:lnTo>
                    <a:pt x="3079" y="3789"/>
                  </a:lnTo>
                  <a:lnTo>
                    <a:pt x="3081" y="3762"/>
                  </a:lnTo>
                  <a:lnTo>
                    <a:pt x="3083" y="3734"/>
                  </a:lnTo>
                  <a:lnTo>
                    <a:pt x="3084" y="3706"/>
                  </a:lnTo>
                  <a:lnTo>
                    <a:pt x="3085" y="3678"/>
                  </a:lnTo>
                  <a:lnTo>
                    <a:pt x="3085" y="3650"/>
                  </a:lnTo>
                  <a:lnTo>
                    <a:pt x="3085" y="3438"/>
                  </a:lnTo>
                  <a:lnTo>
                    <a:pt x="2056" y="3438"/>
                  </a:lnTo>
                  <a:lnTo>
                    <a:pt x="2056" y="2527"/>
                  </a:lnTo>
                  <a:lnTo>
                    <a:pt x="4168" y="2527"/>
                  </a:lnTo>
                  <a:lnTo>
                    <a:pt x="4168" y="3343"/>
                  </a:lnTo>
                  <a:lnTo>
                    <a:pt x="4168" y="3419"/>
                  </a:lnTo>
                  <a:lnTo>
                    <a:pt x="4166" y="3492"/>
                  </a:lnTo>
                  <a:lnTo>
                    <a:pt x="4164" y="3564"/>
                  </a:lnTo>
                  <a:lnTo>
                    <a:pt x="4161" y="3634"/>
                  </a:lnTo>
                  <a:lnTo>
                    <a:pt x="4157" y="3702"/>
                  </a:lnTo>
                  <a:lnTo>
                    <a:pt x="4152" y="3769"/>
                  </a:lnTo>
                  <a:lnTo>
                    <a:pt x="4146" y="3833"/>
                  </a:lnTo>
                  <a:lnTo>
                    <a:pt x="4139" y="3897"/>
                  </a:lnTo>
                  <a:lnTo>
                    <a:pt x="4130" y="3958"/>
                  </a:lnTo>
                  <a:lnTo>
                    <a:pt x="4121" y="4017"/>
                  </a:lnTo>
                  <a:lnTo>
                    <a:pt x="4111" y="4076"/>
                  </a:lnTo>
                  <a:lnTo>
                    <a:pt x="4100" y="4133"/>
                  </a:lnTo>
                  <a:lnTo>
                    <a:pt x="4089" y="4189"/>
                  </a:lnTo>
                  <a:lnTo>
                    <a:pt x="4075" y="4244"/>
                  </a:lnTo>
                  <a:lnTo>
                    <a:pt x="4061" y="4296"/>
                  </a:lnTo>
                  <a:lnTo>
                    <a:pt x="4045" y="4348"/>
                  </a:lnTo>
                  <a:lnTo>
                    <a:pt x="4029" y="4399"/>
                  </a:lnTo>
                  <a:lnTo>
                    <a:pt x="4011" y="4448"/>
                  </a:lnTo>
                  <a:lnTo>
                    <a:pt x="3993" y="4496"/>
                  </a:lnTo>
                  <a:lnTo>
                    <a:pt x="3972" y="4544"/>
                  </a:lnTo>
                  <a:lnTo>
                    <a:pt x="3951" y="4589"/>
                  </a:lnTo>
                  <a:lnTo>
                    <a:pt x="3929" y="4635"/>
                  </a:lnTo>
                  <a:lnTo>
                    <a:pt x="3905" y="4679"/>
                  </a:lnTo>
                  <a:lnTo>
                    <a:pt x="3880" y="4723"/>
                  </a:lnTo>
                  <a:lnTo>
                    <a:pt x="3854" y="4766"/>
                  </a:lnTo>
                  <a:lnTo>
                    <a:pt x="3826" y="4807"/>
                  </a:lnTo>
                  <a:lnTo>
                    <a:pt x="3798" y="4849"/>
                  </a:lnTo>
                  <a:lnTo>
                    <a:pt x="3768" y="4889"/>
                  </a:lnTo>
                  <a:lnTo>
                    <a:pt x="3736" y="4930"/>
                  </a:lnTo>
                  <a:lnTo>
                    <a:pt x="3704" y="4969"/>
                  </a:lnTo>
                  <a:lnTo>
                    <a:pt x="3670" y="5008"/>
                  </a:lnTo>
                  <a:lnTo>
                    <a:pt x="3635" y="5046"/>
                  </a:lnTo>
                  <a:close/>
                </a:path>
              </a:pathLst>
            </a:custGeom>
            <a:solidFill>
              <a:srgbClr val="5DB5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auto">
            <a:xfrm>
              <a:off x="3301577" y="4289211"/>
              <a:ext cx="460377" cy="889428"/>
            </a:xfrm>
            <a:custGeom>
              <a:avLst/>
              <a:gdLst>
                <a:gd name="T0" fmla="*/ 0 w 2901"/>
                <a:gd name="T1" fmla="*/ 0 h 5619"/>
                <a:gd name="T2" fmla="*/ 2147483647 w 2901"/>
                <a:gd name="T3" fmla="*/ 2147483647 h 5619"/>
                <a:gd name="T4" fmla="*/ 2147483647 w 2901"/>
                <a:gd name="T5" fmla="*/ 2147483647 h 5619"/>
                <a:gd name="T6" fmla="*/ 2147483647 w 2901"/>
                <a:gd name="T7" fmla="*/ 0 h 5619"/>
                <a:gd name="T8" fmla="*/ 0 w 2901"/>
                <a:gd name="T9" fmla="*/ 0 h 56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01" h="5619">
                  <a:moveTo>
                    <a:pt x="0" y="0"/>
                  </a:moveTo>
                  <a:lnTo>
                    <a:pt x="1890" y="5619"/>
                  </a:lnTo>
                  <a:lnTo>
                    <a:pt x="2901" y="5619"/>
                  </a:lnTo>
                  <a:lnTo>
                    <a:pt x="113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05D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auto">
            <a:xfrm>
              <a:off x="3602357" y="4289211"/>
              <a:ext cx="460373" cy="889428"/>
            </a:xfrm>
            <a:custGeom>
              <a:avLst/>
              <a:gdLst>
                <a:gd name="T0" fmla="*/ 2147483647 w 2901"/>
                <a:gd name="T1" fmla="*/ 0 h 5619"/>
                <a:gd name="T2" fmla="*/ 2147483647 w 2901"/>
                <a:gd name="T3" fmla="*/ 2147483647 h 5619"/>
                <a:gd name="T4" fmla="*/ 0 w 2901"/>
                <a:gd name="T5" fmla="*/ 2147483647 h 5619"/>
                <a:gd name="T6" fmla="*/ 2147483647 w 2901"/>
                <a:gd name="T7" fmla="*/ 0 h 5619"/>
                <a:gd name="T8" fmla="*/ 2147483647 w 2901"/>
                <a:gd name="T9" fmla="*/ 0 h 56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01" h="5619">
                  <a:moveTo>
                    <a:pt x="2901" y="0"/>
                  </a:moveTo>
                  <a:lnTo>
                    <a:pt x="1010" y="5619"/>
                  </a:lnTo>
                  <a:lnTo>
                    <a:pt x="0" y="5619"/>
                  </a:lnTo>
                  <a:lnTo>
                    <a:pt x="1764" y="0"/>
                  </a:lnTo>
                  <a:lnTo>
                    <a:pt x="2901" y="0"/>
                  </a:lnTo>
                  <a:close/>
                </a:path>
              </a:pathLst>
            </a:custGeom>
            <a:solidFill>
              <a:srgbClr val="5DB5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3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3501903" y="6597353"/>
            <a:ext cx="2133600" cy="246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ru-RU" dirty="0" smtClean="0">
                <a:solidFill>
                  <a:prstClr val="black"/>
                </a:solidFill>
                <a:latin typeface="Arial" charset="0"/>
              </a:rPr>
              <a:t>- </a:t>
            </a:r>
            <a:fld id="{43302040-111B-46EB-8EC3-D741CA68F721}" type="slidenum">
              <a:rPr lang="ru-RU" smtClean="0">
                <a:solidFill>
                  <a:prstClr val="black"/>
                </a:solidFill>
                <a:latin typeface="Arial" charset="0"/>
              </a:rPr>
              <a:pPr/>
              <a:t>‹#›</a:t>
            </a:fld>
            <a:r>
              <a:rPr lang="ru-RU" dirty="0" smtClean="0">
                <a:solidFill>
                  <a:prstClr val="black"/>
                </a:solidFill>
                <a:latin typeface="Arial" charset="0"/>
              </a:rPr>
              <a:t> -</a:t>
            </a:r>
            <a:endParaRPr lang="ru-RU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Дата 3"/>
          <p:cNvSpPr txBox="1">
            <a:spLocks/>
          </p:cNvSpPr>
          <p:nvPr userDrawn="1"/>
        </p:nvSpPr>
        <p:spPr>
          <a:xfrm>
            <a:off x="7055941" y="6597352"/>
            <a:ext cx="1969477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ru-RU" sz="1000" b="0" i="0" u="none" strike="noStrike" kern="1200" baseline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/>
            <a:r>
              <a:rPr lang="en-US" sz="900" dirty="0">
                <a:solidFill>
                  <a:prstClr val="black"/>
                </a:solidFill>
              </a:rPr>
              <a:t>© 201</a:t>
            </a:r>
            <a:r>
              <a:rPr sz="900" dirty="0">
                <a:solidFill>
                  <a:prstClr val="black"/>
                </a:solidFill>
              </a:rPr>
              <a:t>8</a:t>
            </a:r>
            <a:r>
              <a:rPr lang="en-US" sz="900" dirty="0">
                <a:solidFill>
                  <a:prstClr val="black"/>
                </a:solidFill>
              </a:rPr>
              <a:t>  AVG Capital Partners</a:t>
            </a:r>
          </a:p>
        </p:txBody>
      </p:sp>
    </p:spTree>
    <p:extLst>
      <p:ext uri="{BB962C8B-B14F-4D97-AF65-F5344CB8AC3E}">
        <p14:creationId xmlns:p14="http://schemas.microsoft.com/office/powerpoint/2010/main" val="452322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4" r:id="rId1"/>
    <p:sldLayoutId id="2147484125" r:id="rId2"/>
    <p:sldLayoutId id="2147484126" r:id="rId3"/>
    <p:sldLayoutId id="2147484127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accent3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cppk.lc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tiff"/><Relationship Id="rId13" Type="http://schemas.openxmlformats.org/officeDocument/2006/relationships/image" Target="../media/image6.png"/><Relationship Id="rId3" Type="http://schemas.openxmlformats.org/officeDocument/2006/relationships/image" Target="../media/image20.tiff"/><Relationship Id="rId7" Type="http://schemas.openxmlformats.org/officeDocument/2006/relationships/image" Target="../media/image24.tiff"/><Relationship Id="rId12" Type="http://schemas.openxmlformats.org/officeDocument/2006/relationships/image" Target="../media/image29.tiff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tiff"/><Relationship Id="rId11" Type="http://schemas.openxmlformats.org/officeDocument/2006/relationships/image" Target="../media/image28.tiff"/><Relationship Id="rId5" Type="http://schemas.openxmlformats.org/officeDocument/2006/relationships/image" Target="../media/image22.tiff"/><Relationship Id="rId10" Type="http://schemas.openxmlformats.org/officeDocument/2006/relationships/image" Target="../media/image27.tiff"/><Relationship Id="rId4" Type="http://schemas.openxmlformats.org/officeDocument/2006/relationships/image" Target="../media/image21.tiff"/><Relationship Id="rId9" Type="http://schemas.openxmlformats.org/officeDocument/2006/relationships/image" Target="../media/image26.tif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2.xlsx"/><Relationship Id="rId3" Type="http://schemas.openxmlformats.org/officeDocument/2006/relationships/image" Target="../media/image3.png"/><Relationship Id="rId7" Type="http://schemas.openxmlformats.org/officeDocument/2006/relationships/image" Target="../media/image4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Excel_Worksheet1.xlsx"/><Relationship Id="rId5" Type="http://schemas.openxmlformats.org/officeDocument/2006/relationships/image" Target="../media/image44.png"/><Relationship Id="rId10" Type="http://schemas.openxmlformats.org/officeDocument/2006/relationships/image" Target="../media/image45.png"/><Relationship Id="rId4" Type="http://schemas.openxmlformats.org/officeDocument/2006/relationships/image" Target="../media/image43.png"/><Relationship Id="rId9" Type="http://schemas.openxmlformats.org/officeDocument/2006/relationships/image" Target="../media/image4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png"/><Relationship Id="rId5" Type="http://schemas.microsoft.com/office/2007/relationships/hdphoto" Target="../media/hdphoto1.wdp"/><Relationship Id="rId10" Type="http://schemas.openxmlformats.org/officeDocument/2006/relationships/image" Target="../media/image53.png"/><Relationship Id="rId4" Type="http://schemas.openxmlformats.org/officeDocument/2006/relationships/image" Target="../media/image49.png"/><Relationship Id="rId9" Type="http://schemas.microsoft.com/office/2007/relationships/hdphoto" Target="../media/hdphoto2.wdp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13" Type="http://schemas.microsoft.com/office/2007/relationships/hdphoto" Target="../media/hdphoto5.wdp"/><Relationship Id="rId18" Type="http://schemas.openxmlformats.org/officeDocument/2006/relationships/image" Target="../media/image64.png"/><Relationship Id="rId3" Type="http://schemas.openxmlformats.org/officeDocument/2006/relationships/image" Target="../media/image54.jpeg"/><Relationship Id="rId21" Type="http://schemas.microsoft.com/office/2007/relationships/hdphoto" Target="../media/hdphoto9.wdp"/><Relationship Id="rId7" Type="http://schemas.openxmlformats.org/officeDocument/2006/relationships/image" Target="../media/image57.jpeg"/><Relationship Id="rId12" Type="http://schemas.openxmlformats.org/officeDocument/2006/relationships/image" Target="../media/image61.png"/><Relationship Id="rId17" Type="http://schemas.microsoft.com/office/2007/relationships/hdphoto" Target="../media/hdphoto7.wdp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63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jpeg"/><Relationship Id="rId11" Type="http://schemas.microsoft.com/office/2007/relationships/hdphoto" Target="../media/hdphoto4.wdp"/><Relationship Id="rId5" Type="http://schemas.openxmlformats.org/officeDocument/2006/relationships/image" Target="../media/image55.png"/><Relationship Id="rId15" Type="http://schemas.microsoft.com/office/2007/relationships/hdphoto" Target="../media/hdphoto6.wdp"/><Relationship Id="rId10" Type="http://schemas.openxmlformats.org/officeDocument/2006/relationships/image" Target="../media/image60.png"/><Relationship Id="rId19" Type="http://schemas.microsoft.com/office/2007/relationships/hdphoto" Target="../media/hdphoto8.wdp"/><Relationship Id="rId4" Type="http://schemas.microsoft.com/office/2007/relationships/hdphoto" Target="../media/hdphoto3.wdp"/><Relationship Id="rId9" Type="http://schemas.openxmlformats.org/officeDocument/2006/relationships/image" Target="../media/image59.jpeg"/><Relationship Id="rId14" Type="http://schemas.openxmlformats.org/officeDocument/2006/relationships/image" Target="../media/image62.jpeg"/><Relationship Id="rId22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7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13" Type="http://schemas.openxmlformats.org/officeDocument/2006/relationships/image" Target="../media/image53.png"/><Relationship Id="rId3" Type="http://schemas.openxmlformats.org/officeDocument/2006/relationships/hyperlink" Target="http://www.joldas.semstar.com/images/laboratory.jpg" TargetMode="External"/><Relationship Id="rId7" Type="http://schemas.openxmlformats.org/officeDocument/2006/relationships/hyperlink" Target="http://www.ker-holding.ru/picture/picture233.jpg" TargetMode="External"/><Relationship Id="rId12" Type="http://schemas.openxmlformats.org/officeDocument/2006/relationships/image" Target="../media/image74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0.jpeg"/><Relationship Id="rId11" Type="http://schemas.openxmlformats.org/officeDocument/2006/relationships/image" Target="../media/image73.png"/><Relationship Id="rId5" Type="http://schemas.openxmlformats.org/officeDocument/2006/relationships/hyperlink" Target="http://www.controlengrussia.com/img/may-07/Binder1-58.jpg" TargetMode="External"/><Relationship Id="rId10" Type="http://schemas.openxmlformats.org/officeDocument/2006/relationships/image" Target="../media/image72.jpeg"/><Relationship Id="rId4" Type="http://schemas.openxmlformats.org/officeDocument/2006/relationships/image" Target="../media/image69.jpeg"/><Relationship Id="rId9" Type="http://schemas.openxmlformats.org/officeDocument/2006/relationships/hyperlink" Target="http://www.rucompany.ru/compdat/3594/P1020317.jpg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2.wmf"/><Relationship Id="rId7" Type="http://schemas.openxmlformats.org/officeDocument/2006/relationships/image" Target="../media/image85.png"/><Relationship Id="rId2" Type="http://schemas.openxmlformats.org/officeDocument/2006/relationships/image" Target="../media/image81.wmf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adl.ru/files/ADL/hr.gif" TargetMode="External"/><Relationship Id="rId5" Type="http://schemas.openxmlformats.org/officeDocument/2006/relationships/image" Target="../media/image84.wmf"/><Relationship Id="rId10" Type="http://schemas.openxmlformats.org/officeDocument/2006/relationships/image" Target="../media/image53.png"/><Relationship Id="rId4" Type="http://schemas.openxmlformats.org/officeDocument/2006/relationships/image" Target="../media/image83.wmf"/><Relationship Id="rId9" Type="http://schemas.openxmlformats.org/officeDocument/2006/relationships/image" Target="../media/image87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wmf"/><Relationship Id="rId7" Type="http://schemas.openxmlformats.org/officeDocument/2006/relationships/image" Target="../media/image87.wmf"/><Relationship Id="rId2" Type="http://schemas.openxmlformats.org/officeDocument/2006/relationships/image" Target="../media/image81.w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5.png"/><Relationship Id="rId5" Type="http://schemas.openxmlformats.org/officeDocument/2006/relationships/hyperlink" Target="http://www.adl.ru/files/ADL/hr.gif" TargetMode="External"/><Relationship Id="rId10" Type="http://schemas.openxmlformats.org/officeDocument/2006/relationships/image" Target="../media/image53.png"/><Relationship Id="rId4" Type="http://schemas.openxmlformats.org/officeDocument/2006/relationships/image" Target="../media/image84.wmf"/><Relationship Id="rId9" Type="http://schemas.openxmlformats.org/officeDocument/2006/relationships/image" Target="../media/image89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jpeg"/><Relationship Id="rId4" Type="http://schemas.openxmlformats.org/officeDocument/2006/relationships/image" Target="../media/image11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0.jpeg"/><Relationship Id="rId4" Type="http://schemas.openxmlformats.org/officeDocument/2006/relationships/image" Target="../media/image11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7" Type="http://schemas.openxmlformats.org/officeDocument/2006/relationships/image" Target="../media/image126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jpeg"/><Relationship Id="rId5" Type="http://schemas.openxmlformats.org/officeDocument/2006/relationships/image" Target="../media/image124.png"/><Relationship Id="rId4" Type="http://schemas.openxmlformats.org/officeDocument/2006/relationships/image" Target="../media/image123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4.jpeg"/><Relationship Id="rId4" Type="http://schemas.openxmlformats.org/officeDocument/2006/relationships/image" Target="../media/image133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9.jpeg"/><Relationship Id="rId4" Type="http://schemas.openxmlformats.org/officeDocument/2006/relationships/image" Target="../media/image13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tiff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tiff"/><Relationship Id="rId9" Type="http://schemas.openxmlformats.org/officeDocument/2006/relationships/image" Target="../media/image13.tif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 rot="20883767">
            <a:off x="3470009" y="4826081"/>
            <a:ext cx="6235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UFA INTERNATIONAL EDUCATION FAIR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8" y="5743630"/>
            <a:ext cx="40543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www.mmco-expo.ru</a:t>
            </a:r>
          </a:p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www.education.bashkortostan.ru</a:t>
            </a:r>
          </a:p>
          <a:p>
            <a:r>
              <a:rPr lang="en-US" sz="1600" b="1" dirty="0">
                <a:solidFill>
                  <a:schemeClr val="accent4">
                    <a:lumMod val="75000"/>
                  </a:schemeClr>
                </a:solidFill>
              </a:rPr>
              <a:t>www. </a:t>
            </a: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bvkexpo.ru</a:t>
            </a:r>
            <a:endParaRPr lang="ru-RU" sz="1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34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A8BCFD3-9A34-0C4A-BAC0-18D10AF9F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11" y="326572"/>
            <a:ext cx="7256537" cy="544240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61885D1-9140-1E4C-B9C1-E2A8EC3EE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6294" y="5768975"/>
            <a:ext cx="1776155" cy="539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01C7D57-A817-5640-AC1F-8981D56AA557}"/>
              </a:ext>
            </a:extLst>
          </p:cNvPr>
          <p:cNvSpPr txBox="1"/>
          <p:nvPr/>
        </p:nvSpPr>
        <p:spPr>
          <a:xfrm>
            <a:off x="971549" y="5768975"/>
            <a:ext cx="4797880" cy="553998"/>
          </a:xfrm>
          <a:prstGeom prst="rect">
            <a:avLst/>
          </a:prstGeom>
          <a:solidFill>
            <a:srgbClr val="90979C"/>
          </a:solidFill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РЕГИОНАЛЬНЫЙ ЦЕНТР КОМПЕТЕНЦИЙ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АГРОПРОМЫШЛЕННОГО КОМПЛЕКСА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РЕСПУБЛИКИ БАШКОРТОСТАН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5B855F4D-6A24-CA4A-A3F5-3B2F597020E9}"/>
              </a:ext>
            </a:extLst>
          </p:cNvPr>
          <p:cNvSpPr/>
          <p:nvPr/>
        </p:nvSpPr>
        <p:spPr>
          <a:xfrm>
            <a:off x="7380514" y="217714"/>
            <a:ext cx="968829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AD6A58D-044C-E24E-9D66-F5F4F551CEE9}"/>
              </a:ext>
            </a:extLst>
          </p:cNvPr>
          <p:cNvSpPr txBox="1"/>
          <p:nvPr/>
        </p:nvSpPr>
        <p:spPr>
          <a:xfrm>
            <a:off x="971549" y="549275"/>
            <a:ext cx="7200899" cy="539750"/>
          </a:xfrm>
          <a:prstGeom prst="rect">
            <a:avLst/>
          </a:prstGeom>
          <a:solidFill>
            <a:srgbClr val="005CAB"/>
          </a:solidFill>
          <a:ln>
            <a:solidFill>
              <a:srgbClr val="005CAB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ФОРМИРОВАНИЕ СРЕДЫ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26F78800-FEDF-D049-8742-D79DEC9CA847}"/>
              </a:ext>
            </a:extLst>
          </p:cNvPr>
          <p:cNvSpPr/>
          <p:nvPr/>
        </p:nvSpPr>
        <p:spPr>
          <a:xfrm>
            <a:off x="7380513" y="4811486"/>
            <a:ext cx="968829" cy="9574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168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61885D1-9140-1E4C-B9C1-E2A8EC3EE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6294" y="5768975"/>
            <a:ext cx="1776155" cy="539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01C7D57-A817-5640-AC1F-8981D56AA557}"/>
              </a:ext>
            </a:extLst>
          </p:cNvPr>
          <p:cNvSpPr txBox="1"/>
          <p:nvPr/>
        </p:nvSpPr>
        <p:spPr>
          <a:xfrm>
            <a:off x="971549" y="5768975"/>
            <a:ext cx="4797880" cy="553998"/>
          </a:xfrm>
          <a:prstGeom prst="rect">
            <a:avLst/>
          </a:prstGeom>
          <a:solidFill>
            <a:srgbClr val="90979C"/>
          </a:solidFill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РЕГИОНАЛЬНЫЙ ЦЕНТР КОМПЕТЕНЦИЙ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АГРОПРОМЫШЛЕННОГО КОМПЛЕКСА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РЕСПУБЛИКИ БАШКОРТОСТАН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AD6A58D-044C-E24E-9D66-F5F4F551CEE9}"/>
              </a:ext>
            </a:extLst>
          </p:cNvPr>
          <p:cNvSpPr txBox="1"/>
          <p:nvPr/>
        </p:nvSpPr>
        <p:spPr>
          <a:xfrm>
            <a:off x="971549" y="549275"/>
            <a:ext cx="7200899" cy="539750"/>
          </a:xfrm>
          <a:prstGeom prst="rect">
            <a:avLst/>
          </a:prstGeom>
          <a:solidFill>
            <a:srgbClr val="005CAB"/>
          </a:solidFill>
          <a:ln>
            <a:solidFill>
              <a:srgbClr val="005CAB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СТРУКТУРА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44C2611-0587-B64D-B951-1F125AEC8D5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001" y="1291327"/>
            <a:ext cx="7576456" cy="425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321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61885D1-9140-1E4C-B9C1-E2A8EC3EE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6294" y="5768975"/>
            <a:ext cx="1776155" cy="539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01C7D57-A817-5640-AC1F-8981D56AA557}"/>
              </a:ext>
            </a:extLst>
          </p:cNvPr>
          <p:cNvSpPr txBox="1"/>
          <p:nvPr/>
        </p:nvSpPr>
        <p:spPr>
          <a:xfrm>
            <a:off x="971549" y="5768975"/>
            <a:ext cx="4797880" cy="553998"/>
          </a:xfrm>
          <a:prstGeom prst="rect">
            <a:avLst/>
          </a:prstGeom>
          <a:solidFill>
            <a:srgbClr val="90979C"/>
          </a:solidFill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РЕГИОНАЛЬНЫЙ ЦЕНТР КОМПЕТЕНЦИЙ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АГРОПРОМЫШЛЕННОГО КОМПЛЕКСА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РЕСПУБЛИКИ БАШКОРТОСТАН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AD6A58D-044C-E24E-9D66-F5F4F551CEE9}"/>
              </a:ext>
            </a:extLst>
          </p:cNvPr>
          <p:cNvSpPr txBox="1"/>
          <p:nvPr/>
        </p:nvSpPr>
        <p:spPr>
          <a:xfrm>
            <a:off x="971549" y="549275"/>
            <a:ext cx="7200899" cy="539750"/>
          </a:xfrm>
          <a:prstGeom prst="rect">
            <a:avLst/>
          </a:prstGeom>
          <a:solidFill>
            <a:srgbClr val="005CAB"/>
          </a:solidFill>
          <a:ln>
            <a:solidFill>
              <a:srgbClr val="005CAB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ЦЕЛИ И ЗАДАЧИ</a:t>
            </a:r>
          </a:p>
        </p:txBody>
      </p:sp>
      <p:sp>
        <p:nvSpPr>
          <p:cNvPr id="7" name="ПРОФЕССИОНАЛЬНО-ОБЩЕСТВЕННАЯ АККРЕДИТАЦИЯ (С ПРИВЛЕЧЕНИЕМ АССОЦИАЦИИ ОРГАНИЗАЦИЙ ДОПОЛНИТЕЛЬНОГО ПРОФЕССИОНАЛЬНОГО ОБРАЗОВАНИЯ РЕСПУБЛИКИ БАШКОРТОСТАН, СОЗДАННОЙ ПО ИНИЦИАТИВЕ ОБРНАДЗОРА РЕСПУБЛИКИ БАШКОРТОСТАН)…">
            <a:extLst>
              <a:ext uri="{FF2B5EF4-FFF2-40B4-BE49-F238E27FC236}">
                <a16:creationId xmlns="" xmlns:a16="http://schemas.microsoft.com/office/drawing/2014/main" id="{63E11412-6C5F-AD45-B3BE-B37F62B8035E}"/>
              </a:ext>
            </a:extLst>
          </p:cNvPr>
          <p:cNvSpPr txBox="1">
            <a:spLocks/>
          </p:cNvSpPr>
          <p:nvPr/>
        </p:nvSpPr>
        <p:spPr>
          <a:xfrm>
            <a:off x="1015677" y="896634"/>
            <a:ext cx="7112646" cy="47090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endParaRPr lang="ru-RU" sz="1400" dirty="0">
              <a:latin typeface="Helvetica Neue Light" panose="02000403000000020004" pitchFamily="2" charset="0"/>
              <a:ea typeface="Helvetica Neue Light" panose="02000403000000020004" pitchFamily="2" charset="0"/>
              <a:cs typeface="Arial Narrow" panose="020B0604020202020204" pitchFamily="34" charset="0"/>
              <a:sym typeface="Helvetica Neue Black Condensed"/>
            </a:endParaRPr>
          </a:p>
          <a:p>
            <a:pPr marL="0" indent="0" algn="just">
              <a:buNone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endParaRPr lang="ru-RU" sz="1400" dirty="0">
              <a:latin typeface="Helvetica Neue Light" panose="02000403000000020004" pitchFamily="2" charset="0"/>
              <a:ea typeface="Helvetica Neue Light" panose="02000403000000020004" pitchFamily="2" charset="0"/>
              <a:cs typeface="Arial Narrow" panose="020B0604020202020204" pitchFamily="34" charset="0"/>
              <a:sym typeface="Helvetica Neue Black Condensed"/>
            </a:endParaRPr>
          </a:p>
          <a:p>
            <a:pPr marL="0" indent="0" algn="just">
              <a:buNone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endParaRPr lang="ru-RU" sz="1400" dirty="0">
              <a:latin typeface="Helvetica Neue Light" panose="02000403000000020004" pitchFamily="2" charset="0"/>
              <a:ea typeface="Helvetica Neue Light" panose="02000403000000020004" pitchFamily="2" charset="0"/>
              <a:cs typeface="Arial Narrow" panose="020B0604020202020204" pitchFamily="34" charset="0"/>
              <a:sym typeface="Helvetica Neue Black Condensed"/>
            </a:endParaRPr>
          </a:p>
          <a:p>
            <a:pPr marL="0" indent="0" algn="just">
              <a:buNone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r>
              <a:rPr lang="ru-RU" sz="1400" dirty="0">
                <a:latin typeface="Helvetica Neue Light" panose="02000403000000020004" pitchFamily="2" charset="0"/>
                <a:ea typeface="Helvetica Neue Light" panose="02000403000000020004" pitchFamily="2" charset="0"/>
                <a:cs typeface="Arial Narrow" panose="020B0604020202020204" pitchFamily="34" charset="0"/>
                <a:sym typeface="Helvetica Neue Black Condensed"/>
              </a:rPr>
              <a:t>СФОРМИРОВАТЬ СЕТЕВУЮ ИНФРАСТРУКТУРУ ДЛЯ РАЗВИТИЯ КОМПЕТЕНЦИЙ РАБОТНИКОВ АПК РЕСПУБЛИКИ БАШКОРТОСТАН, НАПРАВЛЕННУЮ В КОНЕЧНОМ ИТОГЕ НА ПОВЫШЕНИЕ ПРОИЗВОДИТЕЛЬНОСТИ ТРУДА В АПК ПУТЕМ ВНЕДРЕНИЯ СОВРЕМЕННЫХ КВАЛИФИКАЦИЙ, ТЕХНОЛОГИЙ, РОБОТИЗАЦИИ И ЦИФРОВИЗАЦИИ</a:t>
            </a:r>
          </a:p>
          <a:p>
            <a:pPr marL="0" indent="0" algn="just">
              <a:buNone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endParaRPr lang="ru-RU" sz="1400" dirty="0">
              <a:latin typeface="Helvetica Neue Light" panose="02000403000000020004" pitchFamily="2" charset="0"/>
              <a:ea typeface="Helvetica Neue Light" panose="02000403000000020004" pitchFamily="2" charset="0"/>
              <a:cs typeface="Arial Narrow" panose="020B0604020202020204" pitchFamily="34" charset="0"/>
              <a:sym typeface="Helvetica Neue Black Condensed"/>
            </a:endParaRPr>
          </a:p>
          <a:p>
            <a:pPr marL="0" indent="0" algn="just">
              <a:buNone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endParaRPr lang="ru-RU" sz="1400" dirty="0">
              <a:latin typeface="Helvetica Neue Light" panose="02000403000000020004" pitchFamily="2" charset="0"/>
              <a:ea typeface="Helvetica Neue Light" panose="02000403000000020004" pitchFamily="2" charset="0"/>
              <a:cs typeface="Arial Narrow" panose="020B0604020202020204" pitchFamily="34" charset="0"/>
              <a:sym typeface="Helvetica Neue Black Condensed"/>
            </a:endParaRPr>
          </a:p>
          <a:p>
            <a:pPr marL="0" indent="0" algn="just">
              <a:buNone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endParaRPr lang="ru-RU" sz="1400" dirty="0">
              <a:latin typeface="Helvetica Neue Light" panose="02000403000000020004" pitchFamily="2" charset="0"/>
              <a:ea typeface="Helvetica Neue Light" panose="02000403000000020004" pitchFamily="2" charset="0"/>
              <a:cs typeface="Arial Narrow" panose="020B0604020202020204" pitchFamily="34" charset="0"/>
              <a:sym typeface="Helvetica Neue Black Condensed"/>
            </a:endParaRPr>
          </a:p>
          <a:p>
            <a:pPr algn="just"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r>
              <a:rPr lang="ru-RU" sz="1400" dirty="0">
                <a:latin typeface="Helvetica Neue Light" panose="02000403000000020004" pitchFamily="2" charset="0"/>
                <a:ea typeface="Helvetica Neue Light" panose="02000403000000020004" pitchFamily="2" charset="0"/>
                <a:cs typeface="Arial Narrow" panose="020B0604020202020204" pitchFamily="34" charset="0"/>
                <a:sym typeface="Helvetica Neue Black Condensed"/>
              </a:rPr>
              <a:t>ЕЖЕГОДНЫЙ РОСТ ПРОИЗВОДИТЕЛЬНОСТИ ТРУДА (3% В ГОД);</a:t>
            </a:r>
          </a:p>
          <a:p>
            <a:pPr algn="just"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r>
              <a:rPr lang="ru-RU" sz="1400" dirty="0">
                <a:latin typeface="Helvetica Neue Light" panose="02000403000000020004" pitchFamily="2" charset="0"/>
                <a:ea typeface="Helvetica Neue Light" panose="02000403000000020004" pitchFamily="2" charset="0"/>
                <a:cs typeface="Arial Narrow" panose="020B0604020202020204" pitchFamily="34" charset="0"/>
                <a:sym typeface="Helvetica Neue Black Condensed"/>
              </a:rPr>
              <a:t>ПРОХОЖДЕНИЕ ПРОЦЕДУРЫ ОЦЕНКИ КВАЛИФИКАЦИЙ РАБОТНИКОВ С.-Х. ПРЕДПРИЯТИЙ (4, 5, 6 УРОВЕНЬ КВАЛИФИКАЦИИ): 2019 Г. – 1100 ЧЕЛ.,     2020 Г. – 1100 ЧЕЛ.</a:t>
            </a:r>
          </a:p>
          <a:p>
            <a:pPr algn="just"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r>
              <a:rPr lang="ru-RU" sz="1400" dirty="0">
                <a:latin typeface="Helvetica Neue Light" panose="02000403000000020004" pitchFamily="2" charset="0"/>
                <a:ea typeface="Helvetica Neue Light" panose="02000403000000020004" pitchFamily="2" charset="0"/>
                <a:cs typeface="Arial Narrow" panose="020B0604020202020204" pitchFamily="34" charset="0"/>
                <a:sym typeface="Helvetica Neue Black Condensed"/>
              </a:rPr>
              <a:t>ТРУДОУСТРОЙСТВО ВЫПУСКНИКОВ ОБРАЗОВАТЕЛЬНЫХ УЧРЕЖДЕНИЙ АГРАРНОГО ПРОФИЛЯ В СИСТЕМЕ АПК (2019 Г. – НЕ МЕНЕЕ 20%, 2020 Г. – НЕ МЕНЕЕ 25%)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0ED2A90-88FE-3A4D-BD07-8A8A4CB1D210}"/>
              </a:ext>
            </a:extLst>
          </p:cNvPr>
          <p:cNvSpPr txBox="1"/>
          <p:nvPr/>
        </p:nvSpPr>
        <p:spPr>
          <a:xfrm>
            <a:off x="1007662" y="1119918"/>
            <a:ext cx="9637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5CAB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ЦЕЛЬ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5582274-E8BD-D94A-A901-AE50DBC6FE37}"/>
              </a:ext>
            </a:extLst>
          </p:cNvPr>
          <p:cNvSpPr txBox="1"/>
          <p:nvPr/>
        </p:nvSpPr>
        <p:spPr>
          <a:xfrm>
            <a:off x="1003187" y="3101191"/>
            <a:ext cx="1375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5CAB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ЗАДАЧИ</a:t>
            </a:r>
          </a:p>
        </p:txBody>
      </p:sp>
    </p:spTree>
    <p:extLst>
      <p:ext uri="{BB962C8B-B14F-4D97-AF65-F5344CB8AC3E}">
        <p14:creationId xmlns:p14="http://schemas.microsoft.com/office/powerpoint/2010/main" val="272136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61885D1-9140-1E4C-B9C1-E2A8EC3EE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6294" y="5768975"/>
            <a:ext cx="1776155" cy="539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01C7D57-A817-5640-AC1F-8981D56AA557}"/>
              </a:ext>
            </a:extLst>
          </p:cNvPr>
          <p:cNvSpPr txBox="1"/>
          <p:nvPr/>
        </p:nvSpPr>
        <p:spPr>
          <a:xfrm>
            <a:off x="971549" y="5768975"/>
            <a:ext cx="4797880" cy="553998"/>
          </a:xfrm>
          <a:prstGeom prst="rect">
            <a:avLst/>
          </a:prstGeom>
          <a:solidFill>
            <a:srgbClr val="90979C"/>
          </a:solidFill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РЕГИОНАЛЬНЫЙ ЦЕНТР КОМПЕТЕНЦИЙ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АГРОПРОМЫШЛЕННОГО КОМПЛЕКСА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РЕСПУБЛИКИ БАШКОРТОСТАН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AD6A58D-044C-E24E-9D66-F5F4F551CEE9}"/>
              </a:ext>
            </a:extLst>
          </p:cNvPr>
          <p:cNvSpPr txBox="1"/>
          <p:nvPr/>
        </p:nvSpPr>
        <p:spPr>
          <a:xfrm>
            <a:off x="971549" y="549275"/>
            <a:ext cx="7200899" cy="539750"/>
          </a:xfrm>
          <a:prstGeom prst="rect">
            <a:avLst/>
          </a:prstGeom>
          <a:solidFill>
            <a:srgbClr val="005CAB"/>
          </a:solidFill>
          <a:ln>
            <a:solidFill>
              <a:srgbClr val="005CAB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ФУНКЦИОНАЛ</a:t>
            </a:r>
          </a:p>
        </p:txBody>
      </p:sp>
      <p:sp>
        <p:nvSpPr>
          <p:cNvPr id="8" name="ПРОФЕССИОНАЛЬНО-ОБЩЕСТВЕННАЯ АККРЕДИТАЦИЯ (С ПРИВЛЕЧЕНИЕМ АССОЦИАЦИИ ОРГАНИЗАЦИЙ ДОПОЛНИТЕЛЬНОГО ПРОФЕССИОНАЛЬНОГО ОБРАЗОВАНИЯ РЕСПУБЛИКИ БАШКОРТОСТАН, СОЗДАННОЙ ПО ИНИЦИАТИВЕ ОБРНАДЗОРА РЕСПУБЛИКИ БАШКОРТОСТАН)…">
            <a:extLst>
              <a:ext uri="{FF2B5EF4-FFF2-40B4-BE49-F238E27FC236}">
                <a16:creationId xmlns="" xmlns:a16="http://schemas.microsoft.com/office/drawing/2014/main" id="{DBC95E84-64E3-FE45-8113-F443FD14F806}"/>
              </a:ext>
            </a:extLst>
          </p:cNvPr>
          <p:cNvSpPr txBox="1">
            <a:spLocks/>
          </p:cNvSpPr>
          <p:nvPr/>
        </p:nvSpPr>
        <p:spPr>
          <a:xfrm>
            <a:off x="1015677" y="1059924"/>
            <a:ext cx="7112646" cy="47090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endParaRPr lang="ru-RU" sz="1400" b="1" dirty="0">
              <a:latin typeface="Arial Narrow" panose="020B0604020202020204" pitchFamily="34" charset="0"/>
              <a:ea typeface="Helvetica Neue Black Condensed"/>
              <a:cs typeface="Arial Narrow" panose="020B0604020202020204" pitchFamily="34" charset="0"/>
              <a:sym typeface="Helvetica Neue Black Condensed"/>
            </a:endParaRPr>
          </a:p>
          <a:p>
            <a:pPr marL="0" indent="0" algn="just">
              <a:buNone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endParaRPr lang="ru-RU" sz="1400" b="1" dirty="0">
              <a:latin typeface="Arial Narrow" panose="020B0604020202020204" pitchFamily="34" charset="0"/>
              <a:ea typeface="Helvetica Neue Black Condensed"/>
              <a:cs typeface="Arial Narrow" panose="020B0604020202020204" pitchFamily="34" charset="0"/>
              <a:sym typeface="Helvetica Neue Black Condensed"/>
            </a:endParaRPr>
          </a:p>
          <a:p>
            <a:pPr marL="0" indent="0" algn="just">
              <a:buNone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r>
              <a:rPr lang="ru-RU" sz="1400" b="1" dirty="0">
                <a:latin typeface="Arial Narrow" panose="020B0604020202020204" pitchFamily="34" charset="0"/>
                <a:ea typeface="Helvetica Neue Black Condensed"/>
                <a:cs typeface="Arial Narrow" panose="020B0604020202020204" pitchFamily="34" charset="0"/>
                <a:sym typeface="Helvetica Neue Black Condensed"/>
              </a:rPr>
              <a:t>ПРОФЕССИОНАЛЬНО-ОБЩЕСТВЕННАЯ АККРЕДИТАЦИЯ </a:t>
            </a:r>
            <a:r>
              <a:rPr lang="ru-RU" sz="1400" dirty="0">
                <a:solidFill>
                  <a:srgbClr val="929292"/>
                </a:solidFill>
                <a:latin typeface="Arial Narrow" panose="020B0604020202020204" pitchFamily="34" charset="0"/>
                <a:ea typeface="Helvetica Neue Black Condensed"/>
                <a:cs typeface="Arial Narrow" panose="020B0604020202020204" pitchFamily="34" charset="0"/>
                <a:sym typeface="Helvetica Neue Black Condensed"/>
              </a:rPr>
              <a:t>(С ПРИВЛЕЧЕНИЕМ АССОЦИАЦИИ ОРГАНИЗАЦИЙ ДОПОЛНИТЕЛЬНОГО ПРОФЕССИОНАЛЬНОГО ОБРАЗОВАНИЯ РЕСПУБЛИКИ БАШКОРТОСТАН, СОЗДАННОЙ ПО ИНИЦИАТИВЕ ОБРНАДЗОРА РЕСПУБЛИКИ БАШКОРТОСТАН)</a:t>
            </a:r>
          </a:p>
          <a:p>
            <a:pPr marL="0" indent="0" algn="just">
              <a:buNone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endParaRPr lang="ru-RU" sz="1400" b="1" dirty="0">
              <a:latin typeface="Arial Narrow" panose="020B0604020202020204" pitchFamily="34" charset="0"/>
              <a:ea typeface="Helvetica Neue Black Condensed"/>
              <a:cs typeface="Arial Narrow" panose="020B0604020202020204" pitchFamily="34" charset="0"/>
              <a:sym typeface="Helvetica Neue Black Condensed"/>
            </a:endParaRPr>
          </a:p>
          <a:p>
            <a:pPr marL="0" indent="0" algn="just">
              <a:buNone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endParaRPr lang="ru-RU" sz="1400" b="1" dirty="0">
              <a:latin typeface="Arial Narrow" panose="020B0604020202020204" pitchFamily="34" charset="0"/>
              <a:ea typeface="Helvetica Neue Black Condensed"/>
              <a:cs typeface="Arial Narrow" panose="020B0604020202020204" pitchFamily="34" charset="0"/>
              <a:sym typeface="Helvetica Neue Black Condensed"/>
            </a:endParaRPr>
          </a:p>
          <a:p>
            <a:pPr marL="0" indent="0" algn="just">
              <a:buNone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r>
              <a:rPr lang="ru-RU" sz="1400" b="1" dirty="0">
                <a:latin typeface="Arial Narrow" panose="020B0604020202020204" pitchFamily="34" charset="0"/>
                <a:ea typeface="Helvetica Neue Black Condensed"/>
                <a:cs typeface="Arial Narrow" panose="020B0604020202020204" pitchFamily="34" charset="0"/>
                <a:sym typeface="Helvetica Neue Black Condensed"/>
              </a:rPr>
              <a:t>НЕЗАВИСИМАЯ ОЦЕНКА КВАЛИФИКАЦИЙ </a:t>
            </a:r>
            <a:r>
              <a:rPr lang="ru-RU" sz="1400" dirty="0">
                <a:solidFill>
                  <a:srgbClr val="929292"/>
                </a:solidFill>
                <a:latin typeface="Arial Narrow" panose="020B0604020202020204" pitchFamily="34" charset="0"/>
                <a:ea typeface="Helvetica Neue Black Condensed"/>
                <a:cs typeface="Arial Narrow" panose="020B0604020202020204" pitchFamily="34" charset="0"/>
                <a:sym typeface="Helvetica Neue Black Condensed"/>
              </a:rPr>
              <a:t>(НА БАЗЕ ООО НПИКЦ «АГЕНТСТВО МЕЖДУНАРОДНЫХ КВАЛИФИКАЦИЙ» ГДЕ УЖЕ ИМЕЕТСЯ ОПЫТ СОЗДАНИЯ ЦЕНТРА ОЦЕНКИ КВАЛИФИКАЦИЙ С ЭКЗАМЕНАЦИОННЫМ ЦЕНТРОМ НА БАЗЕ ГУПС СОВХОЗ «РОЩИНСКИЙ», БАШКИРСКОГО АГРОПРОПРОМЫШЛЕННОГО КОЛЛЕДЖА)</a:t>
            </a:r>
          </a:p>
          <a:p>
            <a:pPr marL="0" indent="0" algn="just">
              <a:buNone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endParaRPr lang="ru-RU" sz="1400" b="1" dirty="0">
              <a:latin typeface="Arial Narrow" panose="020B0604020202020204" pitchFamily="34" charset="0"/>
              <a:ea typeface="Helvetica Neue Black Condensed"/>
              <a:cs typeface="Arial Narrow" panose="020B0604020202020204" pitchFamily="34" charset="0"/>
              <a:sym typeface="Helvetica Neue Black Condensed"/>
            </a:endParaRPr>
          </a:p>
          <a:p>
            <a:pPr marL="0" indent="0" algn="just">
              <a:buNone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endParaRPr lang="ru-RU" sz="1400" b="1" dirty="0">
              <a:latin typeface="Arial Narrow" panose="020B0604020202020204" pitchFamily="34" charset="0"/>
              <a:ea typeface="Helvetica Neue Black Condensed"/>
              <a:cs typeface="Arial Narrow" panose="020B0604020202020204" pitchFamily="34" charset="0"/>
              <a:sym typeface="Helvetica Neue Black Condensed"/>
            </a:endParaRPr>
          </a:p>
          <a:p>
            <a:pPr marL="0" indent="0" algn="just">
              <a:buNone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r>
              <a:rPr lang="ru-RU" sz="1400" b="1" dirty="0">
                <a:latin typeface="Arial Narrow" panose="020B0604020202020204" pitchFamily="34" charset="0"/>
                <a:ea typeface="Helvetica Neue Black Condensed"/>
                <a:cs typeface="Arial Narrow" panose="020B0604020202020204" pitchFamily="34" charset="0"/>
                <a:sym typeface="Helvetica Neue Black Condensed"/>
              </a:rPr>
              <a:t>МОНИТОРИНГ РЫНКА ТРУДА </a:t>
            </a:r>
            <a:r>
              <a:rPr lang="ru-RU" sz="1400" dirty="0">
                <a:solidFill>
                  <a:srgbClr val="929292"/>
                </a:solidFill>
                <a:latin typeface="Arial Narrow" panose="020B0604020202020204" pitchFamily="34" charset="0"/>
                <a:ea typeface="Helvetica Neue Black Condensed"/>
                <a:cs typeface="Arial Narrow" panose="020B0604020202020204" pitchFamily="34" charset="0"/>
                <a:sym typeface="Helvetica Neue Black Condensed"/>
              </a:rPr>
              <a:t>(С ПРИВЛЕЧЕНИЕМ АНО ДПО ЦЕНТР ПРОФЕССИОНАЛЬНОЙ ПОДГОТОВКИ КАДРОВ, ИМЕЮЩЕГО СОГЛАШЕНИЯ О СОТРУДНИЧЕСТВЕ С МИНИСТЕРСТВОМ СЕЛЬСКОГО ХОЗЯЙСТВА, МИНИСТЕРСТВОМ ПРОМЫШЛЕННОСТИ И ИННОВАЦИОННОЙ ПОЛИТИКИ РБ, А ТАКЖЕ ОПЫТ ПРОВЕДЕНИЯ МЕРОПРИЯТИЙ ПО МОНИТОРИНГУ)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9B42B33-1BAF-B24D-918A-B8DD6F1482B5}"/>
              </a:ext>
            </a:extLst>
          </p:cNvPr>
          <p:cNvSpPr txBox="1"/>
          <p:nvPr/>
        </p:nvSpPr>
        <p:spPr>
          <a:xfrm>
            <a:off x="1007662" y="1283208"/>
            <a:ext cx="782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5CAB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ПОА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73D6603-01F8-244C-B547-B7B1EB5774BE}"/>
              </a:ext>
            </a:extLst>
          </p:cNvPr>
          <p:cNvSpPr txBox="1"/>
          <p:nvPr/>
        </p:nvSpPr>
        <p:spPr>
          <a:xfrm>
            <a:off x="1003187" y="2635300"/>
            <a:ext cx="7777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5CAB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НОК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3408283-57D4-294A-A234-87139357FC7A}"/>
              </a:ext>
            </a:extLst>
          </p:cNvPr>
          <p:cNvSpPr txBox="1"/>
          <p:nvPr/>
        </p:nvSpPr>
        <p:spPr>
          <a:xfrm>
            <a:off x="1003187" y="4182218"/>
            <a:ext cx="809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5CAB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МРТ</a:t>
            </a:r>
          </a:p>
        </p:txBody>
      </p:sp>
    </p:spTree>
    <p:extLst>
      <p:ext uri="{BB962C8B-B14F-4D97-AF65-F5344CB8AC3E}">
        <p14:creationId xmlns:p14="http://schemas.microsoft.com/office/powerpoint/2010/main" val="1322530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61885D1-9140-1E4C-B9C1-E2A8EC3EE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6294" y="5768975"/>
            <a:ext cx="1776155" cy="539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01C7D57-A817-5640-AC1F-8981D56AA557}"/>
              </a:ext>
            </a:extLst>
          </p:cNvPr>
          <p:cNvSpPr txBox="1"/>
          <p:nvPr/>
        </p:nvSpPr>
        <p:spPr>
          <a:xfrm>
            <a:off x="971549" y="5768975"/>
            <a:ext cx="4797880" cy="553998"/>
          </a:xfrm>
          <a:prstGeom prst="rect">
            <a:avLst/>
          </a:prstGeom>
          <a:solidFill>
            <a:srgbClr val="90979C"/>
          </a:solidFill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РЕГИОНАЛЬНЫЙ ЦЕНТР КОМПЕТЕНЦИЙ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АГРОПРОМЫШЛЕННОГО КОМПЛЕКСА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РЕСПУБЛИКИ БАШКОРТОСТАН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AD6A58D-044C-E24E-9D66-F5F4F551CEE9}"/>
              </a:ext>
            </a:extLst>
          </p:cNvPr>
          <p:cNvSpPr txBox="1"/>
          <p:nvPr/>
        </p:nvSpPr>
        <p:spPr>
          <a:xfrm>
            <a:off x="971549" y="549275"/>
            <a:ext cx="7200899" cy="539750"/>
          </a:xfrm>
          <a:prstGeom prst="rect">
            <a:avLst/>
          </a:prstGeom>
          <a:solidFill>
            <a:srgbClr val="005CAB"/>
          </a:solidFill>
          <a:ln>
            <a:solidFill>
              <a:srgbClr val="005CAB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ЧТО СДЕЛАНО СЕГОДНЯ</a:t>
            </a:r>
          </a:p>
        </p:txBody>
      </p:sp>
      <p:pic>
        <p:nvPicPr>
          <p:cNvPr id="3" name="Рисунок 2" descr="Изображение выглядит как карта, текст&#10;&#10;&#10;&#10;Описание создано автоматически">
            <a:extLst>
              <a:ext uri="{FF2B5EF4-FFF2-40B4-BE49-F238E27FC236}">
                <a16:creationId xmlns="" xmlns:a16="http://schemas.microsoft.com/office/drawing/2014/main" id="{E54D5977-23DB-8440-BAEA-54DCB0D93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54" y="1395811"/>
            <a:ext cx="7219894" cy="406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816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61885D1-9140-1E4C-B9C1-E2A8EC3EE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6294" y="5768975"/>
            <a:ext cx="1776155" cy="539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01C7D57-A817-5640-AC1F-8981D56AA557}"/>
              </a:ext>
            </a:extLst>
          </p:cNvPr>
          <p:cNvSpPr txBox="1"/>
          <p:nvPr/>
        </p:nvSpPr>
        <p:spPr>
          <a:xfrm>
            <a:off x="971549" y="5768975"/>
            <a:ext cx="4797880" cy="553998"/>
          </a:xfrm>
          <a:prstGeom prst="rect">
            <a:avLst/>
          </a:prstGeom>
          <a:solidFill>
            <a:srgbClr val="90979C"/>
          </a:solidFill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РЕГИОНАЛЬНЫЙ ЦЕНТР КОМПЕТЕНЦИЙ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АГРОПРОМЫШЛЕННОГО КОМПЛЕКСА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РЕСПУБЛИКИ БАШКОРТОСТАН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AD6A58D-044C-E24E-9D66-F5F4F551CEE9}"/>
              </a:ext>
            </a:extLst>
          </p:cNvPr>
          <p:cNvSpPr txBox="1"/>
          <p:nvPr/>
        </p:nvSpPr>
        <p:spPr>
          <a:xfrm>
            <a:off x="971549" y="549275"/>
            <a:ext cx="7200899" cy="539750"/>
          </a:xfrm>
          <a:prstGeom prst="rect">
            <a:avLst/>
          </a:prstGeom>
          <a:solidFill>
            <a:srgbClr val="005CAB"/>
          </a:solidFill>
          <a:ln>
            <a:solidFill>
              <a:srgbClr val="005CAB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КАК СТАТЬ ЭКЗАМЕНАЦИОННЫМ ЦЕНТРОМ</a:t>
            </a:r>
          </a:p>
        </p:txBody>
      </p:sp>
      <p:sp>
        <p:nvSpPr>
          <p:cNvPr id="7" name="ПРОФЕССИОНАЛЬНО-ОБЩЕСТВЕННАЯ АККРЕДИТАЦИЯ (С ПРИВЛЕЧЕНИЕМ АССОЦИАЦИИ ОРГАНИЗАЦИЙ ДОПОЛНИТЕЛЬНОГО ПРОФЕССИОНАЛЬНОГО ОБРАЗОВАНИЯ РЕСПУБЛИКИ БАШКОРТОСТАН, СОЗДАННОЙ ПО ИНИЦИАТИВЕ ОБРНАДЗОРА РЕСПУБЛИКИ БАШКОРТОСТАН)…">
            <a:extLst>
              <a:ext uri="{FF2B5EF4-FFF2-40B4-BE49-F238E27FC236}">
                <a16:creationId xmlns="" xmlns:a16="http://schemas.microsoft.com/office/drawing/2014/main" id="{40B82CFE-182A-5A4F-B527-B760FF7197D3}"/>
              </a:ext>
            </a:extLst>
          </p:cNvPr>
          <p:cNvSpPr txBox="1">
            <a:spLocks/>
          </p:cNvSpPr>
          <p:nvPr/>
        </p:nvSpPr>
        <p:spPr>
          <a:xfrm>
            <a:off x="1015677" y="1059924"/>
            <a:ext cx="7112646" cy="47090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endParaRPr lang="ru-RU" sz="1600" b="1" dirty="0">
              <a:latin typeface="Arial Narrow" panose="020B0604020202020204" pitchFamily="34" charset="0"/>
              <a:ea typeface="Helvetica Neue Black Condensed"/>
              <a:cs typeface="Arial Narrow" panose="020B0604020202020204" pitchFamily="34" charset="0"/>
              <a:sym typeface="Helvetica Neue Black Condensed"/>
            </a:endParaRPr>
          </a:p>
          <a:p>
            <a:pPr marL="0" indent="0" algn="just">
              <a:buNone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endParaRPr lang="ru-RU" sz="1600" b="1" dirty="0">
              <a:latin typeface="Arial Narrow" panose="020B0604020202020204" pitchFamily="34" charset="0"/>
              <a:ea typeface="Helvetica Neue Black Condensed"/>
              <a:cs typeface="Arial Narrow" panose="020B0604020202020204" pitchFamily="34" charset="0"/>
              <a:sym typeface="Helvetica Neue Black Condensed"/>
            </a:endParaRPr>
          </a:p>
          <a:p>
            <a:pPr marL="0" indent="0" algn="just">
              <a:buNone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endParaRPr lang="ru-RU" sz="1600" b="1" dirty="0">
              <a:latin typeface="Arial Narrow" panose="020B0604020202020204" pitchFamily="34" charset="0"/>
              <a:ea typeface="Helvetica Neue Black Condensed"/>
              <a:cs typeface="Arial Narrow" panose="020B0604020202020204" pitchFamily="34" charset="0"/>
              <a:sym typeface="Helvetica Neue Black Condensed"/>
            </a:endParaRPr>
          </a:p>
          <a:p>
            <a:pPr marL="342900" indent="-342900" algn="just">
              <a:buAutoNum type="arabicPeriod"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r>
              <a:rPr lang="ru-RU" sz="1600" b="1" dirty="0">
                <a:latin typeface="Arial Narrow" panose="020B0604020202020204" pitchFamily="34" charset="0"/>
                <a:ea typeface="Helvetica Neue Black Condensed"/>
                <a:cs typeface="Arial Narrow" panose="020B0604020202020204" pitchFamily="34" charset="0"/>
                <a:sym typeface="Helvetica Neue Black Condensed"/>
              </a:rPr>
              <a:t>ОПРЕДЕЛИТЬ ПЕРЕЧЕНЬ КВАЛИФИКАЦИЙ ДЛЯ ПРОВЕДЕНИЯ НОК</a:t>
            </a:r>
          </a:p>
          <a:p>
            <a:pPr marL="342900" indent="-342900" algn="just">
              <a:buAutoNum type="arabicPeriod"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r>
              <a:rPr lang="ru-RU" sz="1600" b="1" dirty="0">
                <a:latin typeface="Arial Narrow" panose="020B0604020202020204" pitchFamily="34" charset="0"/>
                <a:ea typeface="Helvetica Neue Black Condensed"/>
                <a:cs typeface="Arial Narrow" panose="020B0604020202020204" pitchFamily="34" charset="0"/>
                <a:sym typeface="Helvetica Neue Black Condensed"/>
              </a:rPr>
              <a:t>ПРИСЛАТЬ ЗАЯВКУ НА СОЗДАНИЕ ЭКЗАМЕНАЦИОННОГО ЦЕНТРА В ЦЕНТР ОЦЕНКИ КВАЛИФИКАЦИИ (ООО НПИКЦ «АМК», +7 (347) 287-12-05)</a:t>
            </a:r>
          </a:p>
          <a:p>
            <a:pPr marL="342900" indent="-342900" algn="just">
              <a:buAutoNum type="arabicPeriod"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r>
              <a:rPr lang="ru-RU" sz="1600" b="1" dirty="0">
                <a:latin typeface="Arial Narrow" panose="020B0604020202020204" pitchFamily="34" charset="0"/>
                <a:ea typeface="Helvetica Neue Black Condensed"/>
                <a:cs typeface="Arial Narrow" panose="020B0604020202020204" pitchFamily="34" charset="0"/>
                <a:sym typeface="Helvetica Neue Black Condensed"/>
              </a:rPr>
              <a:t>ПОДГОТОВИТЬ ПАКЕТ ДОКУМЕНТОВ И ПЕРЕДАТЬ В ЦОК</a:t>
            </a:r>
          </a:p>
          <a:p>
            <a:pPr marL="342900" indent="-342900" algn="just">
              <a:buAutoNum type="arabicPeriod"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r>
              <a:rPr lang="ru-RU" sz="1600" b="1" dirty="0">
                <a:latin typeface="Arial Narrow" panose="020B0604020202020204" pitchFamily="34" charset="0"/>
                <a:ea typeface="Helvetica Neue Black Condensed"/>
                <a:cs typeface="Arial Narrow" panose="020B0604020202020204" pitchFamily="34" charset="0"/>
                <a:sym typeface="Helvetica Neue Black Condensed"/>
              </a:rPr>
              <a:t>ПРОЙТИ ПРОВЕРКУ ДОКУМЕНТОВ НА СООТВЕТСТВИЕ ТРЕБОВАНИЯМ СПК</a:t>
            </a:r>
          </a:p>
          <a:p>
            <a:pPr marL="342900" indent="-342900" algn="just">
              <a:buAutoNum type="arabicPeriod"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r>
              <a:rPr lang="ru-RU" sz="1600" b="1" dirty="0">
                <a:latin typeface="Arial Narrow" panose="020B0604020202020204" pitchFamily="34" charset="0"/>
                <a:ea typeface="Helvetica Neue Black Condensed"/>
                <a:cs typeface="Arial Narrow" panose="020B0604020202020204" pitchFamily="34" charset="0"/>
                <a:sym typeface="Helvetica Neue Black Condensed"/>
              </a:rPr>
              <a:t>ПРОЙТИ ВЫЕЗДНУЮ ПРОВЕРКУ НА СООТВЕТСТВИЕ МАТЕРИАЛЬНО-ТЕХНИЧЕСКОЙ БАЗЫ ТРЕБОВАНИЯМ СПК</a:t>
            </a:r>
          </a:p>
          <a:p>
            <a:pPr marL="342900" indent="-342900" algn="just">
              <a:buAutoNum type="arabicPeriod"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r>
              <a:rPr lang="ru-RU" sz="1600" b="1" dirty="0">
                <a:latin typeface="Arial Narrow" panose="020B0604020202020204" pitchFamily="34" charset="0"/>
                <a:ea typeface="Helvetica Neue Black Condensed"/>
                <a:cs typeface="Arial Narrow" panose="020B0604020202020204" pitchFamily="34" charset="0"/>
                <a:sym typeface="Helvetica Neue Black Condensed"/>
              </a:rPr>
              <a:t>ОБУЧИТЬ ЭКСПЕРТОВ НОК (АНО ДПО «ЦППК», +7 (347) 251-11-52)</a:t>
            </a:r>
          </a:p>
          <a:p>
            <a:pPr marL="342900" indent="-342900" algn="just">
              <a:buAutoNum type="arabicPeriod"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r>
              <a:rPr lang="ru-RU" sz="1600" b="1" dirty="0">
                <a:latin typeface="Arial Narrow" panose="020B0604020202020204" pitchFamily="34" charset="0"/>
                <a:ea typeface="Helvetica Neue Black Condensed"/>
                <a:cs typeface="Arial Narrow" panose="020B0604020202020204" pitchFamily="34" charset="0"/>
                <a:sym typeface="Helvetica Neue Black Condensed"/>
              </a:rPr>
              <a:t>ПЕРЕСЛАТЬ ОРИГИНАЛЫ ДОКУМЕНТОВ В ЦОК</a:t>
            </a:r>
          </a:p>
          <a:p>
            <a:pPr marL="342900" indent="-342900" algn="just">
              <a:buAutoNum type="arabicPeriod"/>
              <a:defRPr sz="2300">
                <a:latin typeface="Helvetica Neue Black Condensed"/>
                <a:ea typeface="Helvetica Neue Black Condensed"/>
                <a:cs typeface="Helvetica Neue Black Condensed"/>
                <a:sym typeface="Helvetica Neue Black Condensed"/>
              </a:defRPr>
            </a:pPr>
            <a:r>
              <a:rPr lang="ru-RU" sz="1600" b="1" dirty="0">
                <a:latin typeface="Arial Narrow" panose="020B0604020202020204" pitchFamily="34" charset="0"/>
                <a:ea typeface="Helvetica Neue Black Condensed"/>
                <a:cs typeface="Arial Narrow" panose="020B0604020202020204" pitchFamily="34" charset="0"/>
                <a:sym typeface="Helvetica Neue Black Condensed"/>
              </a:rPr>
              <a:t>ПОЛУЧИТЬ СТАТУС ЭКЗАМЕНАЦИОННОГО ЦЕНТРА</a:t>
            </a:r>
            <a:endParaRPr lang="ru-RU" sz="1600" dirty="0">
              <a:latin typeface="Arial Narrow" panose="020B0604020202020204" pitchFamily="34" charset="0"/>
              <a:ea typeface="Helvetica Neue Black Condensed"/>
              <a:cs typeface="Arial Narrow" panose="020B0604020202020204" pitchFamily="34" charset="0"/>
              <a:sym typeface="Helvetica Neue Black Condensed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D32ADB5-3D68-4040-B7C1-648918D938E4}"/>
              </a:ext>
            </a:extLst>
          </p:cNvPr>
          <p:cNvSpPr txBox="1"/>
          <p:nvPr/>
        </p:nvSpPr>
        <p:spPr>
          <a:xfrm>
            <a:off x="1007662" y="1283208"/>
            <a:ext cx="17776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5CAB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АЛГОРИТМ</a:t>
            </a:r>
          </a:p>
        </p:txBody>
      </p:sp>
    </p:spTree>
    <p:extLst>
      <p:ext uri="{BB962C8B-B14F-4D97-AF65-F5344CB8AC3E}">
        <p14:creationId xmlns:p14="http://schemas.microsoft.com/office/powerpoint/2010/main" val="580519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61885D1-9140-1E4C-B9C1-E2A8EC3EE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6294" y="5768975"/>
            <a:ext cx="1776155" cy="539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01C7D57-A817-5640-AC1F-8981D56AA557}"/>
              </a:ext>
            </a:extLst>
          </p:cNvPr>
          <p:cNvSpPr txBox="1"/>
          <p:nvPr/>
        </p:nvSpPr>
        <p:spPr>
          <a:xfrm>
            <a:off x="971549" y="5768975"/>
            <a:ext cx="4797880" cy="553998"/>
          </a:xfrm>
          <a:prstGeom prst="rect">
            <a:avLst/>
          </a:prstGeom>
          <a:solidFill>
            <a:srgbClr val="90979C"/>
          </a:solidFill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РЕГИОНАЛЬНЫЙ ЦЕНТР КОМПЕТЕНЦИЙ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АГРОПРОМЫШЛЕННОГО КОМПЛЕКСА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РЕСПУБЛИКИ БАШКОРТОСТАН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AD6A58D-044C-E24E-9D66-F5F4F551CEE9}"/>
              </a:ext>
            </a:extLst>
          </p:cNvPr>
          <p:cNvSpPr txBox="1"/>
          <p:nvPr/>
        </p:nvSpPr>
        <p:spPr>
          <a:xfrm>
            <a:off x="971549" y="549275"/>
            <a:ext cx="7200899" cy="539750"/>
          </a:xfrm>
          <a:prstGeom prst="rect">
            <a:avLst/>
          </a:prstGeom>
          <a:solidFill>
            <a:srgbClr val="005CAB"/>
          </a:solidFill>
          <a:ln>
            <a:solidFill>
              <a:srgbClr val="005CAB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КАК СТАТЬ ЭКСПЕРТОМ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8843E80A-2EE0-B445-A5E2-4569081F570E}"/>
              </a:ext>
            </a:extLst>
          </p:cNvPr>
          <p:cNvSpPr txBox="1">
            <a:spLocks/>
          </p:cNvSpPr>
          <p:nvPr/>
        </p:nvSpPr>
        <p:spPr>
          <a:xfrm>
            <a:off x="971549" y="1859162"/>
            <a:ext cx="7200898" cy="34444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>
                <a:latin typeface="Helvetica Neue" charset="0"/>
                <a:ea typeface="Helvetica Neue" charset="0"/>
                <a:cs typeface="Helvetica Neue" charset="0"/>
              </a:rPr>
              <a:t>СДЕЛАТЬ ОНЛАЙН-ЗАЯВКУ НА ОБУЧЕНИЕ ПО ПРОГРАММЕ ПОВЫШЕНИЯ КВАЛИФИКАЦИИ </a:t>
            </a:r>
            <a:r>
              <a:rPr lang="ru-RU" sz="2400" b="1" dirty="0">
                <a:latin typeface="Helvetica Neue" charset="0"/>
                <a:ea typeface="Helvetica Neue" charset="0"/>
                <a:cs typeface="Helvetica Neue" charset="0"/>
              </a:rPr>
              <a:t>ЭКСПЕРТОВ ПО НЕЗАВИСИМОЙ ОЦЕНКЕ КВАЛИФИКАЦИИ</a:t>
            </a:r>
            <a:r>
              <a:rPr lang="ru-RU" sz="2400" dirty="0">
                <a:latin typeface="Helvetica Neue" charset="0"/>
                <a:ea typeface="Helvetica Neue" charset="0"/>
                <a:cs typeface="Helvetica Neue" charset="0"/>
              </a:rPr>
              <a:t> ВЫ МОЖЕТЕ ПО ССЫЛКЕ:</a:t>
            </a:r>
          </a:p>
          <a:p>
            <a:pPr algn="ctr"/>
            <a:endParaRPr lang="ru-RU" sz="3200" dirty="0">
              <a:latin typeface="Helvetica Neue" charset="0"/>
              <a:ea typeface="Helvetica Neue" charset="0"/>
              <a:cs typeface="Helvetica Neue" charset="0"/>
            </a:endParaRPr>
          </a:p>
          <a:p>
            <a:pPr algn="ctr"/>
            <a:r>
              <a:rPr lang="en-US" sz="3200" b="1" u="sng" dirty="0">
                <a:solidFill>
                  <a:srgbClr val="005CAB"/>
                </a:solidFill>
                <a:latin typeface="Helvetica Neue" charset="0"/>
                <a:ea typeface="Helvetica Neue" charset="0"/>
                <a:cs typeface="Helvetica Neue" charset="0"/>
              </a:rPr>
              <a:t>http://</a:t>
            </a:r>
            <a:r>
              <a:rPr lang="en-US" sz="3200" b="1" u="sng" dirty="0" err="1">
                <a:solidFill>
                  <a:srgbClr val="005CAB"/>
                </a:solidFill>
                <a:latin typeface="Helvetica Neue" charset="0"/>
                <a:ea typeface="Helvetica Neue" charset="0"/>
                <a:cs typeface="Helvetica Neue" charset="0"/>
              </a:rPr>
              <a:t>expert.cppk.lc</a:t>
            </a:r>
            <a:endParaRPr lang="ru-RU" sz="3200" b="1" u="sng" dirty="0">
              <a:solidFill>
                <a:srgbClr val="005CAB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352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61885D1-9140-1E4C-B9C1-E2A8EC3EE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6294" y="5768975"/>
            <a:ext cx="1776155" cy="539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01C7D57-A817-5640-AC1F-8981D56AA557}"/>
              </a:ext>
            </a:extLst>
          </p:cNvPr>
          <p:cNvSpPr txBox="1"/>
          <p:nvPr/>
        </p:nvSpPr>
        <p:spPr>
          <a:xfrm>
            <a:off x="971549" y="5768975"/>
            <a:ext cx="4797880" cy="553998"/>
          </a:xfrm>
          <a:prstGeom prst="rect">
            <a:avLst/>
          </a:prstGeom>
          <a:solidFill>
            <a:srgbClr val="90979C"/>
          </a:solidFill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РЕГИОНАЛЬНЫЙ ЦЕНТР КОМПЕТЕНЦИЙ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АГРОПРОМЫШЛЕННОГО КОМПЛЕКСА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РЕСПУБЛИКИ БАШКОРТОСТАН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AD6A58D-044C-E24E-9D66-F5F4F551CEE9}"/>
              </a:ext>
            </a:extLst>
          </p:cNvPr>
          <p:cNvSpPr txBox="1"/>
          <p:nvPr/>
        </p:nvSpPr>
        <p:spPr>
          <a:xfrm>
            <a:off x="971549" y="549275"/>
            <a:ext cx="7200899" cy="539750"/>
          </a:xfrm>
          <a:prstGeom prst="rect">
            <a:avLst/>
          </a:prstGeom>
          <a:solidFill>
            <a:srgbClr val="005CAB"/>
          </a:solidFill>
          <a:ln>
            <a:solidFill>
              <a:srgbClr val="005CAB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ПЕРСПЕКТИВЫ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7281B91-FCEC-9E4B-9856-897EB539E91A}"/>
              </a:ext>
            </a:extLst>
          </p:cNvPr>
          <p:cNvSpPr txBox="1"/>
          <p:nvPr/>
        </p:nvSpPr>
        <p:spPr>
          <a:xfrm>
            <a:off x="664029" y="1656770"/>
            <a:ext cx="758734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4020202020204" pitchFamily="34" charset="0"/>
                <a:cs typeface="Arial Narrow" panose="020B0604020202020204" pitchFamily="34" charset="0"/>
              </a:rPr>
              <a:t>СОЗДАНИЕ ЕДИНОЙ СИСТЕМЫ ПОДГОТОВКИ, ПЕРЕПОДГОТОВКИ И ПОВЫШЕНИЯ КВАЛИФИКАЦИИ КАДРОВ С ВОЗМОЖНОСТЬЮ ПОЛУЧЕНИЯ НЕОБХОДИМЫХ ЗНАНИЙ, НАВЫКОВ, КОМПЕТЕНЦИЙ И КВАЛИФИКАЦИЙ В ТЕЧЕНИЕ ВСЕГО ПЕРИОДА ТРУДОВОЙ ДЕЯТЕЛЬНОСТИ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4020202020204" pitchFamily="34" charset="0"/>
                <a:cs typeface="Arial Narrow" panose="020B0604020202020204" pitchFamily="34" charset="0"/>
              </a:rPr>
              <a:t>РАЗРАБОТКА И РЕАЛИЗАЦИЯ НОВЫХ ОБРАЗОВАТЕЛЬНЫХ ПРОГРАММ НА ОСНОВЕ МОДУЛЬНОГО ПРИНЦИПА 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4020202020204" pitchFamily="34" charset="0"/>
                <a:cs typeface="Arial Narrow" panose="020B0604020202020204" pitchFamily="34" charset="0"/>
              </a:rPr>
              <a:t>РАЗВИТИЕ ПРАКТИКООРИЕНТИРОВАННЫХ МЕТОДОВ ОБУЧЕНИЯ, В ТОМ ЧИСЛЕ, РАЗВИТИЕ СИСТЕМЫ НАСТАВНИЧЕСТВА, ОБУЧЕНИЯ НА РАБОЧЕМ МЕСТЕ 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4020202020204" pitchFamily="34" charset="0"/>
                <a:cs typeface="Arial Narrow" panose="020B0604020202020204" pitchFamily="34" charset="0"/>
              </a:rPr>
              <a:t>МОНИТОРИНГ И ПРОГНОЗИРОВАНИЕ ПОТРЕБНОСТИ РЫНКА ТРУДА АПК В КОЛИЧЕСТВЕ И КАЧЕСТВЕ РАБОЧЕЙ СИЛЫ 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4020202020204" pitchFamily="34" charset="0"/>
                <a:cs typeface="Arial Narrow" panose="020B0604020202020204" pitchFamily="34" charset="0"/>
              </a:rPr>
              <a:t>ЗАПРОСЫ НА ПРЕДПРИЯТИЯ И ОРГАНИЗАЦИИ АПК В ЦЕЛЯХ ПРОВЕДЕНИЯ АНАЛИЗА И ПРЕДВАРИТЕЛЬНОГО ПЛАНИРОВАНИЯ РАБОТЫ РЕГИОНАЛЬНОГО ЦЕНТРА КОМПЕТЕНЦИЙ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4020202020204" pitchFamily="34" charset="0"/>
                <a:cs typeface="Arial Narrow" panose="020B0604020202020204" pitchFamily="34" charset="0"/>
              </a:rPr>
              <a:t>СОТРУДНИЧЕСТВО С РАБОТОДАТЕЛЯМИ ПО ВНЕСЕНИЮ ИЗМЕНЕНИЙ В ОБРАЗОВАТЕЛЬНЫЕ ПРОГРАММЫ РАБОЧИХ И СПЕЦИАЛИСТОВ 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4020202020204" pitchFamily="34" charset="0"/>
                <a:cs typeface="Arial Narrow" panose="020B0604020202020204" pitchFamily="34" charset="0"/>
              </a:rPr>
              <a:t>ФОРМИРОВАНИЕ СОВРЕМЕННОЙ СИСТЕМЫ ПРОФЕССИОНАЛЬНОЙ ОРИЕНТАЦИИ И РАЗВИТИЯ КАРЬЕРЫ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3ADD0BE-9AB4-7042-9A67-507591F6FA07}"/>
              </a:ext>
            </a:extLst>
          </p:cNvPr>
          <p:cNvSpPr txBox="1"/>
          <p:nvPr/>
        </p:nvSpPr>
        <p:spPr>
          <a:xfrm>
            <a:off x="762000" y="4430839"/>
            <a:ext cx="7489372" cy="9387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itchFamily="2" charset="2"/>
              <a:buChar char="v"/>
            </a:pPr>
            <a:r>
              <a:rPr lang="ru-RU" sz="1100" dirty="0">
                <a:latin typeface="Arial Narrow" panose="020B0604020202020204" pitchFamily="34" charset="0"/>
                <a:cs typeface="Arial Narrow" panose="020B0604020202020204" pitchFamily="34" charset="0"/>
              </a:rPr>
              <a:t>ПРИВЛЕЧЕНИЕ РЕСУРСОВ БИЗНЕСА И ГОСУДАРСТВА К ОРГАНИЗАЦИИ СИСТЕМЫ ПРОФЕССИОНАЛЬНОГО ОБРАЗОВАНИЯ</a:t>
            </a:r>
          </a:p>
          <a:p>
            <a:pPr marL="171450" indent="-171450" algn="just">
              <a:buFont typeface="Wingdings" pitchFamily="2" charset="2"/>
              <a:buChar char="v"/>
            </a:pPr>
            <a:r>
              <a:rPr lang="ru-RU" sz="1100" dirty="0">
                <a:latin typeface="Arial Narrow" panose="020B0604020202020204" pitchFamily="34" charset="0"/>
                <a:cs typeface="Arial Narrow" panose="020B0604020202020204" pitchFamily="34" charset="0"/>
              </a:rPr>
              <a:t>ОБНОВЛЕНИЕ МАТЕРИАЛЬНОЙ БАЗЫ ОБРАЗОВАТЕЛЬНЫХ ОРГАНИЗАЦИЙ. РАЗВИТИЕ МЕХАНИЗМОВ ГЧП КОЛЛЕДЖЕЙ И ОРГАНИЗАЦИЙ РЕАЛЬНОГО СЕКТОРА ЭКОНОМИКИ </a:t>
            </a:r>
          </a:p>
          <a:p>
            <a:pPr marL="171450" indent="-171450" algn="just">
              <a:buFont typeface="Wingdings" pitchFamily="2" charset="2"/>
              <a:buChar char="v"/>
            </a:pPr>
            <a:r>
              <a:rPr lang="ru-RU" sz="1100" dirty="0">
                <a:latin typeface="Arial Narrow" panose="020B0604020202020204" pitchFamily="34" charset="0"/>
                <a:cs typeface="Arial Narrow" panose="020B0604020202020204" pitchFamily="34" charset="0"/>
              </a:rPr>
              <a:t>ОРГАНИЗАЦИЯ И ПРОВЕДЕНИЕ СЕМИНАРОВ И ПРЕЗЕНТАЦИЙ С ПРИВЛЕЧЕНИЕМ РАБОТНИКОВ ПРЕДПРИЯТИЙ АПК </a:t>
            </a:r>
          </a:p>
          <a:p>
            <a:pPr marL="171450" indent="-171450" algn="just">
              <a:buFont typeface="Wingdings" pitchFamily="2" charset="2"/>
              <a:buChar char="v"/>
            </a:pPr>
            <a:r>
              <a:rPr lang="ru-RU" sz="1100" dirty="0">
                <a:latin typeface="Arial Narrow" panose="020B0604020202020204" pitchFamily="34" charset="0"/>
                <a:cs typeface="Arial Narrow" panose="020B0604020202020204" pitchFamily="34" charset="0"/>
              </a:rPr>
              <a:t>МЕТОДИЧЕСКИЕ РАЗРАБОТКИ : КЕЙС - КУРСЫ, ЛАБОРАТОРНЫЕ ПРАКТИКУМЫ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DA5D988-B1FB-9840-9C84-50156ECE2824}"/>
              </a:ext>
            </a:extLst>
          </p:cNvPr>
          <p:cNvSpPr txBox="1"/>
          <p:nvPr/>
        </p:nvSpPr>
        <p:spPr>
          <a:xfrm>
            <a:off x="942348" y="1256236"/>
            <a:ext cx="2478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5CAB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РАБОТОДАТЕЛИ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9847F11-CFA4-1249-88E1-DE7D42CB7B51}"/>
              </a:ext>
            </a:extLst>
          </p:cNvPr>
          <p:cNvSpPr txBox="1"/>
          <p:nvPr/>
        </p:nvSpPr>
        <p:spPr>
          <a:xfrm>
            <a:off x="941378" y="3959882"/>
            <a:ext cx="2124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5CAB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РЕСПУБЛИКА</a:t>
            </a:r>
          </a:p>
        </p:txBody>
      </p:sp>
    </p:spTree>
    <p:extLst>
      <p:ext uri="{BB962C8B-B14F-4D97-AF65-F5344CB8AC3E}">
        <p14:creationId xmlns:p14="http://schemas.microsoft.com/office/powerpoint/2010/main" val="30397651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1FCAE6A-DAFB-3843-B62E-78E175FE4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991" y="1977023"/>
            <a:ext cx="3465542" cy="9838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776D91A-D4E0-6E42-8BD1-303FBCEE50DF}"/>
              </a:ext>
            </a:extLst>
          </p:cNvPr>
          <p:cNvSpPr txBox="1"/>
          <p:nvPr/>
        </p:nvSpPr>
        <p:spPr>
          <a:xfrm>
            <a:off x="971550" y="3003688"/>
            <a:ext cx="3465542" cy="954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t" anchorCtr="0">
            <a:spAutoFit/>
          </a:bodyPr>
          <a:lstStyle/>
          <a:p>
            <a:r>
              <a:rPr lang="ru-RU" sz="1400" b="1" dirty="0">
                <a:solidFill>
                  <a:srgbClr val="005CAB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ЦЕНТР ПРОФЕССИОНАЛЬНОЙ ПОДГОТОВКИ КАДРОВ — ОБРАЗОВАТЕЛЬНАЯ ОРГАНИЗАЦИЯ ДПО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61885D1-9140-1E4C-B9C1-E2A8EC3EE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6294" y="5768975"/>
            <a:ext cx="1776155" cy="539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01C7D57-A817-5640-AC1F-8981D56AA557}"/>
              </a:ext>
            </a:extLst>
          </p:cNvPr>
          <p:cNvSpPr txBox="1"/>
          <p:nvPr/>
        </p:nvSpPr>
        <p:spPr>
          <a:xfrm>
            <a:off x="971549" y="5768975"/>
            <a:ext cx="4797880" cy="553998"/>
          </a:xfrm>
          <a:prstGeom prst="rect">
            <a:avLst/>
          </a:prstGeom>
          <a:solidFill>
            <a:srgbClr val="90979C"/>
          </a:solidFill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РЕГИОНАЛЬНЫЙ ЦЕНТР КОМПЕТЕНЦИЙ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АГРОПРОМЫШЛЕННОГО КОМПЛЕКСА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РЕСПУБЛИКИ БАШКОРТОСТАН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AD6A58D-044C-E24E-9D66-F5F4F551CEE9}"/>
              </a:ext>
            </a:extLst>
          </p:cNvPr>
          <p:cNvSpPr txBox="1"/>
          <p:nvPr/>
        </p:nvSpPr>
        <p:spPr>
          <a:xfrm>
            <a:off x="971549" y="549275"/>
            <a:ext cx="7200899" cy="539750"/>
          </a:xfrm>
          <a:prstGeom prst="rect">
            <a:avLst/>
          </a:prstGeom>
          <a:solidFill>
            <a:srgbClr val="005CAB"/>
          </a:solidFill>
          <a:ln>
            <a:solidFill>
              <a:srgbClr val="005CAB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БАЗОВАЯ ОРГАНИЗАЦИЯ РЦК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470D55E-1EBE-0C4B-9B60-42837B3D3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0" y="1497233"/>
            <a:ext cx="1776155" cy="5397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F57D062-35F4-9B4B-B95C-DE4D1130D43E}"/>
              </a:ext>
            </a:extLst>
          </p:cNvPr>
          <p:cNvSpPr txBox="1"/>
          <p:nvPr/>
        </p:nvSpPr>
        <p:spPr>
          <a:xfrm>
            <a:off x="806658" y="3927536"/>
            <a:ext cx="3628875" cy="1569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t" anchorCtr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90979C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ПОВЫШЕНИЕ КВАЛИФИКАЦИИ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90979C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ПРОФЕССИОНАЛЬНАЯ ПЕРЕПОДГОТОВКА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90979C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АТТЕСТАЦИЯ В НАДЗОРНЫХ ОРГАНАХ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90979C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КРАТКОСРОЧНОЕ ОБУЧЕНИЕ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90979C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РАБОЧИЕ СПЕЦИАЛЬНОСТИ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90979C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КУРСЫ И СЕМИНАРЫ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200" dirty="0">
              <a:solidFill>
                <a:srgbClr val="90979C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ctr"/>
            <a:r>
              <a:rPr lang="en-US" sz="1200" b="1" u="sng" dirty="0">
                <a:solidFill>
                  <a:srgbClr val="005CAB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4"/>
              </a:rPr>
              <a:t>WWW.CPPK.LC</a:t>
            </a:r>
            <a:endParaRPr lang="ru-RU" sz="1200" b="1" u="sng" dirty="0">
              <a:solidFill>
                <a:srgbClr val="005CAB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" name="Прямоугольник с одним вырезанным углом 2">
            <a:extLst>
              <a:ext uri="{FF2B5EF4-FFF2-40B4-BE49-F238E27FC236}">
                <a16:creationId xmlns="" xmlns:a16="http://schemas.microsoft.com/office/drawing/2014/main" id="{80D88F0D-00AC-BA4C-A0DC-7B4FEF601B9B}"/>
              </a:ext>
            </a:extLst>
          </p:cNvPr>
          <p:cNvSpPr/>
          <p:nvPr/>
        </p:nvSpPr>
        <p:spPr>
          <a:xfrm>
            <a:off x="5361972" y="1974954"/>
            <a:ext cx="2068643" cy="2908092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>
            <a:extLst>
              <a:ext uri="{FF2B5EF4-FFF2-40B4-BE49-F238E27FC236}">
                <a16:creationId xmlns="" xmlns:a16="http://schemas.microsoft.com/office/drawing/2014/main" id="{F41EEDFE-6A5C-254A-ACE8-DE6F23A53689}"/>
              </a:ext>
            </a:extLst>
          </p:cNvPr>
          <p:cNvSpPr/>
          <p:nvPr/>
        </p:nvSpPr>
        <p:spPr>
          <a:xfrm>
            <a:off x="7081219" y="1974954"/>
            <a:ext cx="349396" cy="349396"/>
          </a:xfrm>
          <a:prstGeom prst="rtTriangle">
            <a:avLst/>
          </a:prstGeom>
          <a:solidFill>
            <a:srgbClr val="005C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4F298CE-080B-F641-96B9-1002D2EFF99C}"/>
              </a:ext>
            </a:extLst>
          </p:cNvPr>
          <p:cNvSpPr txBox="1"/>
          <p:nvPr/>
        </p:nvSpPr>
        <p:spPr>
          <a:xfrm>
            <a:off x="4985499" y="3957795"/>
            <a:ext cx="1845997" cy="7386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t" anchorCtr="0">
            <a:spAutoFit/>
          </a:bodyPr>
          <a:lstStyle/>
          <a:p>
            <a:r>
              <a:rPr lang="ru-RU" sz="1400" b="1" dirty="0">
                <a:solidFill>
                  <a:srgbClr val="005CAB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ОПРОСНЫЙ ЛИСТ</a:t>
            </a:r>
          </a:p>
          <a:p>
            <a:r>
              <a:rPr lang="ru-RU" sz="1400" b="1" dirty="0">
                <a:solidFill>
                  <a:srgbClr val="005CAB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В РАЗДАТОЧНЫХ</a:t>
            </a:r>
          </a:p>
          <a:p>
            <a:r>
              <a:rPr lang="ru-RU" sz="1400" b="1" dirty="0">
                <a:solidFill>
                  <a:srgbClr val="005CAB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МАТЕРИАЛАХ</a:t>
            </a:r>
          </a:p>
        </p:txBody>
      </p:sp>
      <p:sp>
        <p:nvSpPr>
          <p:cNvPr id="13" name="Фигура, имеющая форму буквы L 12">
            <a:extLst>
              <a:ext uri="{FF2B5EF4-FFF2-40B4-BE49-F238E27FC236}">
                <a16:creationId xmlns="" xmlns:a16="http://schemas.microsoft.com/office/drawing/2014/main" id="{99EC045A-DF07-BF4B-85A8-59BE2FFD0754}"/>
              </a:ext>
            </a:extLst>
          </p:cNvPr>
          <p:cNvSpPr/>
          <p:nvPr/>
        </p:nvSpPr>
        <p:spPr>
          <a:xfrm rot="7975905" flipH="1" flipV="1">
            <a:off x="5258578" y="1898155"/>
            <a:ext cx="581803" cy="393649"/>
          </a:xfrm>
          <a:prstGeom prst="corner">
            <a:avLst>
              <a:gd name="adj1" fmla="val 20482"/>
              <a:gd name="adj2" fmla="val 19370"/>
            </a:avLst>
          </a:prstGeom>
          <a:solidFill>
            <a:srgbClr val="005C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Фигура, имеющая форму буквы L 13">
            <a:extLst>
              <a:ext uri="{FF2B5EF4-FFF2-40B4-BE49-F238E27FC236}">
                <a16:creationId xmlns="" xmlns:a16="http://schemas.microsoft.com/office/drawing/2014/main" id="{5971E3CE-4DAA-8F45-9786-BD8370050281}"/>
              </a:ext>
            </a:extLst>
          </p:cNvPr>
          <p:cNvSpPr/>
          <p:nvPr/>
        </p:nvSpPr>
        <p:spPr>
          <a:xfrm rot="7975905" flipH="1" flipV="1">
            <a:off x="5258578" y="2407965"/>
            <a:ext cx="581803" cy="393649"/>
          </a:xfrm>
          <a:prstGeom prst="corner">
            <a:avLst>
              <a:gd name="adj1" fmla="val 20482"/>
              <a:gd name="adj2" fmla="val 19370"/>
            </a:avLst>
          </a:prstGeom>
          <a:solidFill>
            <a:srgbClr val="005C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Фигура, имеющая форму буквы L 14">
            <a:extLst>
              <a:ext uri="{FF2B5EF4-FFF2-40B4-BE49-F238E27FC236}">
                <a16:creationId xmlns="" xmlns:a16="http://schemas.microsoft.com/office/drawing/2014/main" id="{A2C60AD9-B1BE-4F40-AC81-7CDFAA019017}"/>
              </a:ext>
            </a:extLst>
          </p:cNvPr>
          <p:cNvSpPr/>
          <p:nvPr/>
        </p:nvSpPr>
        <p:spPr>
          <a:xfrm rot="7975905" flipH="1" flipV="1">
            <a:off x="5258579" y="2942610"/>
            <a:ext cx="581803" cy="393649"/>
          </a:xfrm>
          <a:prstGeom prst="corner">
            <a:avLst>
              <a:gd name="adj1" fmla="val 20482"/>
              <a:gd name="adj2" fmla="val 19370"/>
            </a:avLst>
          </a:prstGeom>
          <a:solidFill>
            <a:srgbClr val="005C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9921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61885D1-9140-1E4C-B9C1-E2A8EC3EE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6294" y="5768975"/>
            <a:ext cx="1776155" cy="539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01C7D57-A817-5640-AC1F-8981D56AA557}"/>
              </a:ext>
            </a:extLst>
          </p:cNvPr>
          <p:cNvSpPr txBox="1"/>
          <p:nvPr/>
        </p:nvSpPr>
        <p:spPr>
          <a:xfrm>
            <a:off x="971549" y="5768975"/>
            <a:ext cx="4797880" cy="553998"/>
          </a:xfrm>
          <a:prstGeom prst="rect">
            <a:avLst/>
          </a:prstGeom>
          <a:solidFill>
            <a:srgbClr val="90979C"/>
          </a:solidFill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РЕГИОНАЛЬНЫЙ ЦЕНТР КОМПЕТЕНЦИЙ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АГРОПРОМЫШЛЕННОГО КОМПЛЕКСА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РЕСПУБЛИКИ БАШКОРТОСТАН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AD6A58D-044C-E24E-9D66-F5F4F551CEE9}"/>
              </a:ext>
            </a:extLst>
          </p:cNvPr>
          <p:cNvSpPr txBox="1"/>
          <p:nvPr/>
        </p:nvSpPr>
        <p:spPr>
          <a:xfrm>
            <a:off x="971549" y="549275"/>
            <a:ext cx="7200899" cy="539750"/>
          </a:xfrm>
          <a:prstGeom prst="rect">
            <a:avLst/>
          </a:prstGeom>
          <a:solidFill>
            <a:srgbClr val="005CAB"/>
          </a:solidFill>
          <a:ln>
            <a:solidFill>
              <a:srgbClr val="005CAB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КОНТАКТЫ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C4F3DFB-422B-3349-B413-A53F00FBE549}"/>
              </a:ext>
            </a:extLst>
          </p:cNvPr>
          <p:cNvSpPr txBox="1"/>
          <p:nvPr/>
        </p:nvSpPr>
        <p:spPr>
          <a:xfrm>
            <a:off x="4869178" y="1937997"/>
            <a:ext cx="7200899" cy="53975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lang="ru-RU" sz="2000" b="1" dirty="0">
                <a:solidFill>
                  <a:srgbClr val="005CAB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+7 (347) 251-11-52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AA4191E-4144-944A-9FF6-446C290FBC0E}"/>
              </a:ext>
            </a:extLst>
          </p:cNvPr>
          <p:cNvSpPr txBox="1"/>
          <p:nvPr/>
        </p:nvSpPr>
        <p:spPr>
          <a:xfrm>
            <a:off x="4869175" y="3431564"/>
            <a:ext cx="7200899" cy="53975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lang="ru-RU" sz="1100" b="1" dirty="0">
                <a:solidFill>
                  <a:srgbClr val="90979C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ПО ОТКРЫТИЮ ЭКЗАМЕНАЦИОННОГО </a:t>
            </a:r>
          </a:p>
          <a:p>
            <a:r>
              <a:rPr lang="ru-RU" sz="1100" b="1" dirty="0">
                <a:solidFill>
                  <a:srgbClr val="90979C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ЦЕНТРА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5494C51-9C8B-C74B-8863-2747966479B8}"/>
              </a:ext>
            </a:extLst>
          </p:cNvPr>
          <p:cNvSpPr txBox="1"/>
          <p:nvPr/>
        </p:nvSpPr>
        <p:spPr>
          <a:xfrm>
            <a:off x="4869175" y="3994672"/>
            <a:ext cx="7200899" cy="53975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lang="ru-RU" sz="2000" b="1" dirty="0">
                <a:solidFill>
                  <a:srgbClr val="005CAB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+7 (347) 287-12-05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D3AD93B-2380-7D49-8F43-6C4FB209B245}"/>
              </a:ext>
            </a:extLst>
          </p:cNvPr>
          <p:cNvSpPr txBox="1"/>
          <p:nvPr/>
        </p:nvSpPr>
        <p:spPr>
          <a:xfrm>
            <a:off x="4869176" y="1398247"/>
            <a:ext cx="7200899" cy="53975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lang="ru-RU" sz="1100" b="1" dirty="0">
                <a:solidFill>
                  <a:srgbClr val="90979C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ПО ОБУЧЕНИЮ И ПЕРЕПОДГОТОВКЕ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8568A5B-8555-7E4B-857B-682CEC8CDB16}"/>
              </a:ext>
            </a:extLst>
          </p:cNvPr>
          <p:cNvSpPr txBox="1"/>
          <p:nvPr/>
        </p:nvSpPr>
        <p:spPr>
          <a:xfrm>
            <a:off x="4869181" y="2477747"/>
            <a:ext cx="7200899" cy="53975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lang="en-US" sz="2000" b="1" dirty="0">
                <a:solidFill>
                  <a:srgbClr val="005CAB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2511152@mail.ru</a:t>
            </a:r>
            <a:endParaRPr lang="ru-RU" sz="2000" b="1" dirty="0">
              <a:solidFill>
                <a:srgbClr val="005CAB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8818861-22C4-2F4F-BEF8-EEB5C820DFC3}"/>
              </a:ext>
            </a:extLst>
          </p:cNvPr>
          <p:cNvSpPr txBox="1"/>
          <p:nvPr/>
        </p:nvSpPr>
        <p:spPr>
          <a:xfrm>
            <a:off x="4869181" y="4534422"/>
            <a:ext cx="7200899" cy="53975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lang="en-US" sz="2000" b="1" dirty="0" err="1">
                <a:solidFill>
                  <a:srgbClr val="005CAB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info@amk.ag</a:t>
            </a:r>
            <a:endParaRPr lang="ru-RU" sz="2000" b="1" dirty="0">
              <a:solidFill>
                <a:srgbClr val="005CAB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3" name="Рисунок 2" descr="Изображение выглядит как снимок экрана&#10;&#10;&#10;&#10;Описание создано автоматически">
            <a:extLst>
              <a:ext uri="{FF2B5EF4-FFF2-40B4-BE49-F238E27FC236}">
                <a16:creationId xmlns="" xmlns:a16="http://schemas.microsoft.com/office/drawing/2014/main" id="{E9E2EADC-CA57-E842-878B-941C47943B6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71549" y="1156834"/>
            <a:ext cx="3656976" cy="4544331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1AD9FE94-866B-024C-B685-665A1527B3FB}"/>
              </a:ext>
            </a:extLst>
          </p:cNvPr>
          <p:cNvSpPr/>
          <p:nvPr/>
        </p:nvSpPr>
        <p:spPr>
          <a:xfrm>
            <a:off x="3749040" y="5486400"/>
            <a:ext cx="1348740" cy="2482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79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429000"/>
            <a:ext cx="5756822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3923928" y="4797152"/>
            <a:ext cx="4500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</a:t>
            </a:r>
            <a:b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МИНИСТРА СЕЛЬСКОГО ХОЗЯЙСТВА РЕСПУБЛИКИ БАШКОРТОСТАН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3131840" y="3489771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Модератор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Давлетбаева </a:t>
            </a:r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>Ляля Рифмировна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51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СЕЛЬСКОГО ХОЗЯЙСТВА</a:t>
            </a:r>
            <a:b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07950" y="1700808"/>
            <a:ext cx="89281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Круглый стол </a:t>
            </a:r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  <a:p>
            <a:pPr algn="ctr" eaLnBrk="1" hangingPunct="1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«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Вопросы развития аграрного образования и кадрового обеспечения АПК» </a:t>
            </a:r>
          </a:p>
        </p:txBody>
      </p:sp>
    </p:spTree>
    <p:extLst>
      <p:ext uri="{BB962C8B-B14F-4D97-AF65-F5344CB8AC3E}">
        <p14:creationId xmlns:p14="http://schemas.microsoft.com/office/powerpoint/2010/main" val="173521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7878402C-7741-6C41-B3CC-9CD6FC0D38B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53189" y="1880792"/>
            <a:ext cx="2432078" cy="344073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253569AF-9508-A042-919B-E379A314F37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0" y="1740610"/>
            <a:ext cx="9144000" cy="5148863"/>
          </a:xfrm>
          <a:prstGeom prst="rect">
            <a:avLst/>
          </a:prstGeom>
        </p:spPr>
      </p:pic>
      <p:grpSp>
        <p:nvGrpSpPr>
          <p:cNvPr id="44" name="Группа 43">
            <a:extLst>
              <a:ext uri="{FF2B5EF4-FFF2-40B4-BE49-F238E27FC236}">
                <a16:creationId xmlns="" xmlns:a16="http://schemas.microsoft.com/office/drawing/2014/main" id="{09A138D2-FA37-AE4D-A4BA-8BEA160C3F6F}"/>
              </a:ext>
            </a:extLst>
          </p:cNvPr>
          <p:cNvGrpSpPr/>
          <p:nvPr/>
        </p:nvGrpSpPr>
        <p:grpSpPr>
          <a:xfrm>
            <a:off x="5981487" y="568895"/>
            <a:ext cx="2997279" cy="1785220"/>
            <a:chOff x="5981487" y="568895"/>
            <a:chExt cx="2997279" cy="1785220"/>
          </a:xfrm>
        </p:grpSpPr>
        <p:sp>
          <p:nvSpPr>
            <p:cNvPr id="42" name="Овал 41">
              <a:extLst>
                <a:ext uri="{FF2B5EF4-FFF2-40B4-BE49-F238E27FC236}">
                  <a16:creationId xmlns="" xmlns:a16="http://schemas.microsoft.com/office/drawing/2014/main" id="{E428FF56-05DC-7E4C-97ED-2628A4982174}"/>
                </a:ext>
              </a:extLst>
            </p:cNvPr>
            <p:cNvSpPr/>
            <p:nvPr/>
          </p:nvSpPr>
          <p:spPr>
            <a:xfrm>
              <a:off x="5981487" y="626556"/>
              <a:ext cx="2945815" cy="1727559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42">
              <a:extLst>
                <a:ext uri="{FF2B5EF4-FFF2-40B4-BE49-F238E27FC236}">
                  <a16:creationId xmlns="" xmlns:a16="http://schemas.microsoft.com/office/drawing/2014/main" id="{83A2D8AC-D867-4B48-B96B-0671A7174FBE}"/>
                </a:ext>
              </a:extLst>
            </p:cNvPr>
            <p:cNvSpPr/>
            <p:nvPr/>
          </p:nvSpPr>
          <p:spPr>
            <a:xfrm>
              <a:off x="6032951" y="568895"/>
              <a:ext cx="2945815" cy="172755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" name="Скругленный прямоугольник 21">
            <a:extLst>
              <a:ext uri="{FF2B5EF4-FFF2-40B4-BE49-F238E27FC236}">
                <a16:creationId xmlns="" xmlns:a16="http://schemas.microsoft.com/office/drawing/2014/main" id="{1AA92968-E145-DD41-A775-FDD4E57AC8A7}"/>
              </a:ext>
            </a:extLst>
          </p:cNvPr>
          <p:cNvSpPr/>
          <p:nvPr/>
        </p:nvSpPr>
        <p:spPr>
          <a:xfrm>
            <a:off x="3730668" y="893379"/>
            <a:ext cx="1896168" cy="26161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86BDB8A8-8F65-3B40-8A6C-2AC09B07305E}"/>
              </a:ext>
            </a:extLst>
          </p:cNvPr>
          <p:cNvSpPr txBox="1"/>
          <p:nvPr/>
        </p:nvSpPr>
        <p:spPr>
          <a:xfrm>
            <a:off x="4579754" y="893378"/>
            <a:ext cx="10358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latin typeface="Arial Narrow" panose="020B0604020202020204" pitchFamily="34" charset="0"/>
                <a:cs typeface="Arial Narrow" panose="020B0604020202020204" pitchFamily="34" charset="0"/>
              </a:rPr>
              <a:t>СИТИ-ФЕРМЕР</a:t>
            </a: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="" xmlns:a16="http://schemas.microsoft.com/office/drawing/2014/main" id="{175D74CA-8C73-0941-AC14-D4784F34E9C3}"/>
              </a:ext>
            </a:extLst>
          </p:cNvPr>
          <p:cNvSpPr/>
          <p:nvPr/>
        </p:nvSpPr>
        <p:spPr>
          <a:xfrm>
            <a:off x="3730668" y="1479684"/>
            <a:ext cx="1896168" cy="26161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8E4CE30A-F28B-514E-B2EE-CBF5445C975B}"/>
              </a:ext>
            </a:extLst>
          </p:cNvPr>
          <p:cNvSpPr txBox="1"/>
          <p:nvPr/>
        </p:nvSpPr>
        <p:spPr>
          <a:xfrm>
            <a:off x="4579754" y="1479683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latin typeface="Arial Narrow" panose="020B0604020202020204" pitchFamily="34" charset="0"/>
                <a:cs typeface="Arial Narrow" panose="020B0604020202020204" pitchFamily="34" charset="0"/>
              </a:rPr>
              <a:t>ГМО-АГРОНОМ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36DD7F26-5E51-944E-9815-B69F569A5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6910" y="610157"/>
            <a:ext cx="712844" cy="82805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4B3C17F1-6086-4A42-88BF-8570C1B195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6910" y="1197519"/>
            <a:ext cx="712844" cy="828052"/>
          </a:xfrm>
          <a:prstGeom prst="rect">
            <a:avLst/>
          </a:prstGeom>
        </p:spPr>
      </p:pic>
      <p:sp>
        <p:nvSpPr>
          <p:cNvPr id="27" name="Скругленный прямоугольник 26">
            <a:extLst>
              <a:ext uri="{FF2B5EF4-FFF2-40B4-BE49-F238E27FC236}">
                <a16:creationId xmlns="" xmlns:a16="http://schemas.microsoft.com/office/drawing/2014/main" id="{3CFFCEAA-A2E0-D14C-A939-3A312CA5A844}"/>
              </a:ext>
            </a:extLst>
          </p:cNvPr>
          <p:cNvSpPr/>
          <p:nvPr/>
        </p:nvSpPr>
        <p:spPr>
          <a:xfrm>
            <a:off x="3730668" y="3263342"/>
            <a:ext cx="3319634" cy="26161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DB10AFF1-9C33-134C-870B-48CC743D2EA5}"/>
              </a:ext>
            </a:extLst>
          </p:cNvPr>
          <p:cNvSpPr txBox="1"/>
          <p:nvPr/>
        </p:nvSpPr>
        <p:spPr>
          <a:xfrm>
            <a:off x="4579754" y="3263341"/>
            <a:ext cx="24705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Arial Narrow" panose="020B0604020202020204" pitchFamily="34" charset="0"/>
                <a:cs typeface="Arial Narrow" panose="020B0604020202020204" pitchFamily="34" charset="0"/>
              </a:rPr>
              <a:t>АГРОИНФОРМАТИК / АГРОКИБЕРНЕТИК</a:t>
            </a: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="" xmlns:a16="http://schemas.microsoft.com/office/drawing/2014/main" id="{5C7A21E1-D995-B345-B030-C1D02519E310}"/>
              </a:ext>
            </a:extLst>
          </p:cNvPr>
          <p:cNvSpPr/>
          <p:nvPr/>
        </p:nvSpPr>
        <p:spPr>
          <a:xfrm>
            <a:off x="3730668" y="2657012"/>
            <a:ext cx="3154525" cy="26161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A6A769A-0828-054B-9621-653B8896CD66}"/>
              </a:ext>
            </a:extLst>
          </p:cNvPr>
          <p:cNvSpPr txBox="1"/>
          <p:nvPr/>
        </p:nvSpPr>
        <p:spPr>
          <a:xfrm>
            <a:off x="4579754" y="2657011"/>
            <a:ext cx="23054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latin typeface="Arial Narrow" panose="020B0604020202020204" pitchFamily="34" charset="0"/>
                <a:cs typeface="Arial Narrow" panose="020B0604020202020204" pitchFamily="34" charset="0"/>
              </a:rPr>
              <a:t>СЕЛЬСКОХОЗЯЙСТВЕННЫЙ ЭКОЛОГ</a:t>
            </a: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="" xmlns:a16="http://schemas.microsoft.com/office/drawing/2014/main" id="{17A563CC-DA58-804F-B70F-F66976EFDF83}"/>
              </a:ext>
            </a:extLst>
          </p:cNvPr>
          <p:cNvSpPr/>
          <p:nvPr/>
        </p:nvSpPr>
        <p:spPr>
          <a:xfrm>
            <a:off x="3730668" y="2076107"/>
            <a:ext cx="2471057" cy="26161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3CA9359-8A30-A84A-B3E5-FDFBCE72D2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6910" y="1792886"/>
            <a:ext cx="712844" cy="82805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7F1F8D1-5626-0E41-9E6C-270D0B9E8495}"/>
              </a:ext>
            </a:extLst>
          </p:cNvPr>
          <p:cNvSpPr txBox="1"/>
          <p:nvPr/>
        </p:nvSpPr>
        <p:spPr>
          <a:xfrm>
            <a:off x="4579754" y="2076106"/>
            <a:ext cx="15456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latin typeface="Arial Narrow" panose="020B0604020202020204" pitchFamily="34" charset="0"/>
                <a:cs typeface="Arial Narrow" panose="020B0604020202020204" pitchFamily="34" charset="0"/>
              </a:rPr>
              <a:t>АГРОНОМ-ЭКОНОМИСТ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0FF6A7DD-102B-7747-A599-22B14F99B2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6910" y="2373791"/>
            <a:ext cx="712844" cy="82805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DA9CF52D-47F6-5E4C-A43A-05980560A3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66910" y="2987675"/>
            <a:ext cx="712844" cy="828052"/>
          </a:xfrm>
          <a:prstGeom prst="rect">
            <a:avLst/>
          </a:prstGeom>
        </p:spPr>
      </p:pic>
      <p:sp>
        <p:nvSpPr>
          <p:cNvPr id="18" name="Скругленный прямоугольник 17">
            <a:extLst>
              <a:ext uri="{FF2B5EF4-FFF2-40B4-BE49-F238E27FC236}">
                <a16:creationId xmlns="" xmlns:a16="http://schemas.microsoft.com/office/drawing/2014/main" id="{44091E57-0E4B-0E40-9944-BBE783347291}"/>
              </a:ext>
            </a:extLst>
          </p:cNvPr>
          <p:cNvSpPr/>
          <p:nvPr/>
        </p:nvSpPr>
        <p:spPr>
          <a:xfrm>
            <a:off x="3730668" y="3906620"/>
            <a:ext cx="4284642" cy="26161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E2B2A26F-DC29-274F-9FC8-4EE7EE0F3B97}"/>
              </a:ext>
            </a:extLst>
          </p:cNvPr>
          <p:cNvSpPr txBox="1"/>
          <p:nvPr/>
        </p:nvSpPr>
        <p:spPr>
          <a:xfrm>
            <a:off x="4579754" y="3906619"/>
            <a:ext cx="343555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latin typeface="Arial Narrow" panose="020B0604020202020204" pitchFamily="34" charset="0"/>
                <a:cs typeface="Arial Narrow" panose="020B0604020202020204" pitchFamily="34" charset="0"/>
              </a:rPr>
              <a:t>ОПЕРАТОР АВТОМАТИЗИРОВАННОЙ СЕЛЬХОЗТЕХНИКИ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3C604D2C-0602-7549-926E-3DD8A0EA0B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6910" y="3623399"/>
            <a:ext cx="712844" cy="8280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B78A7483-358B-4E4F-BAAD-92313A19D4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76050" y="4255778"/>
            <a:ext cx="703704" cy="812728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5148D4F7-B05F-8A4F-9525-C628EC44F9AB}"/>
              </a:ext>
            </a:extLst>
          </p:cNvPr>
          <p:cNvSpPr txBox="1"/>
          <p:nvPr/>
        </p:nvSpPr>
        <p:spPr>
          <a:xfrm>
            <a:off x="838129" y="889893"/>
            <a:ext cx="28136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ТЕХНОЛОГИЧЕСКИЕ НОВОВВЕДЕНИЯ ПОЗВОЛЯТ ЭФФЕКТИВНО ОБРАБАТЫВАТЬ ПЛОЩАДИ, ИСПОЛЬЗУЯ МЕНЬШЕ РАБОЧИХ РУК, А УСЛОЖНЕНИЕ ОТРАСЛИ ИЗМЕНИТ ТРЕБОВАНИЯ К КАЧЕСТВУ ЧЕЛОВЕЧЕСКОГО КАПИТАЛА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58BAE2DD-E31C-974D-8B66-8565EEDEA785}"/>
              </a:ext>
            </a:extLst>
          </p:cNvPr>
          <p:cNvSpPr txBox="1"/>
          <p:nvPr/>
        </p:nvSpPr>
        <p:spPr>
          <a:xfrm>
            <a:off x="354177" y="3086227"/>
            <a:ext cx="329757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АГРОСПЕЦИАЛИСТАМ БУДУЩЕГО ПОНАДОБИТСЯ СИСТЕМНОЕ МЫШЛЕНИЕ, РАЗВИТЫЕ ОРГАНИЗАТОРСКИЕ СПОСОБНОСТИ И ЗНАНИЯ В СФЕРЕ ИТ И БИОТЕХНОЛОГИЙ</a:t>
            </a:r>
          </a:p>
        </p:txBody>
      </p:sp>
      <p:grpSp>
        <p:nvGrpSpPr>
          <p:cNvPr id="39" name="Группа 38">
            <a:extLst>
              <a:ext uri="{FF2B5EF4-FFF2-40B4-BE49-F238E27FC236}">
                <a16:creationId xmlns="" xmlns:a16="http://schemas.microsoft.com/office/drawing/2014/main" id="{7843AD3B-3377-1C4C-8667-8818D5DD6137}"/>
              </a:ext>
            </a:extLst>
          </p:cNvPr>
          <p:cNvGrpSpPr/>
          <p:nvPr/>
        </p:nvGrpSpPr>
        <p:grpSpPr>
          <a:xfrm>
            <a:off x="6198185" y="844387"/>
            <a:ext cx="2374465" cy="1176152"/>
            <a:chOff x="6201725" y="574083"/>
            <a:chExt cx="2374465" cy="1176152"/>
          </a:xfrm>
        </p:grpSpPr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2D295CD0-E4BB-B245-970E-284FDB9EEE92}"/>
                </a:ext>
              </a:extLst>
            </p:cNvPr>
            <p:cNvSpPr txBox="1"/>
            <p:nvPr/>
          </p:nvSpPr>
          <p:spPr>
            <a:xfrm>
              <a:off x="6339680" y="734572"/>
              <a:ext cx="223651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b="1" dirty="0">
                  <a:solidFill>
                    <a:srgbClr val="005CAB"/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2020</a:t>
              </a:r>
              <a:endParaRPr lang="ru-RU" sz="6000" b="1" dirty="0">
                <a:solidFill>
                  <a:srgbClr val="005CAB"/>
                </a:solidFill>
                <a:latin typeface="Arial Black" panose="020B0604020202020204" pitchFamily="34" charset="0"/>
                <a:cs typeface="Arial Black" panose="020B0604020202020204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31847C85-F468-8243-BDC1-CD3116F12821}"/>
                </a:ext>
              </a:extLst>
            </p:cNvPr>
            <p:cNvSpPr txBox="1"/>
            <p:nvPr/>
          </p:nvSpPr>
          <p:spPr>
            <a:xfrm>
              <a:off x="6201725" y="574083"/>
              <a:ext cx="22663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9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СПЕЦИАЛИСТЫ ПРОГНОЗИРУЮТ</a:t>
              </a:r>
            </a:p>
            <a:p>
              <a:pPr algn="r"/>
              <a:r>
                <a:rPr lang="ru-RU" sz="9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ПОЯВЛЕНИЕ ЭТИХ ПРОФЕССИЙ ПОСЛЕ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A3BC647E-F131-5145-8C43-164414461A69}"/>
                </a:ext>
              </a:extLst>
            </p:cNvPr>
            <p:cNvSpPr txBox="1"/>
            <p:nvPr/>
          </p:nvSpPr>
          <p:spPr>
            <a:xfrm>
              <a:off x="6550701" y="1495072"/>
              <a:ext cx="191739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900" b="1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ГОДА</a:t>
              </a:r>
            </a:p>
          </p:txBody>
        </p:sp>
      </p:grpSp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AABB6326-8754-C446-8AD2-AF7B1353C89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38223" y="5160700"/>
            <a:ext cx="584200" cy="660400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="" xmlns:a16="http://schemas.microsoft.com/office/drawing/2014/main" id="{89C4FBE3-4A11-5042-AF9E-ABFB4E84F2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80358" y="5160700"/>
            <a:ext cx="584200" cy="66040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79FE0707-A27A-5C4B-AC78-90461B858636}"/>
              </a:ext>
            </a:extLst>
          </p:cNvPr>
          <p:cNvSpPr txBox="1"/>
          <p:nvPr/>
        </p:nvSpPr>
        <p:spPr>
          <a:xfrm>
            <a:off x="1006692" y="305898"/>
            <a:ext cx="1824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5CAB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ПРОГНОЗЫ</a:t>
            </a:r>
          </a:p>
        </p:txBody>
      </p:sp>
      <p:pic>
        <p:nvPicPr>
          <p:cNvPr id="47" name="Рисунок 46">
            <a:extLst>
              <a:ext uri="{FF2B5EF4-FFF2-40B4-BE49-F238E27FC236}">
                <a16:creationId xmlns="" xmlns:a16="http://schemas.microsoft.com/office/drawing/2014/main" id="{80D4E694-346B-B847-9E0A-E386ACC4F9B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1550" y="5768975"/>
            <a:ext cx="1776155" cy="53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46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429000"/>
            <a:ext cx="5756822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3923928" y="4797152"/>
            <a:ext cx="4500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</a:t>
            </a:r>
            <a:b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ДИРЕКТОРА ПО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НАУЧНО-МЕТОДИЧЕСКОЙ И ИННОВАЦИОННОЙ ДЕТАЛЬНОСТИ 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РЕГИОНАЛЬНОГО ИНСТИТУТА КАДРОВОЙ ПОЛИТИКИ</a:t>
            </a:r>
            <a:b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ИРКУТСКОЙ ОБЛАСТИ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3131840" y="3489771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Кондратьева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Ольга Геннадьевна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51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СЕЛЬСКОГО ХОЗЯЙСТВА</a:t>
            </a:r>
            <a:b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07950" y="1700808"/>
            <a:ext cx="89281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совмещения государственной итоговой аттестации и профессионального экзамена в </a:t>
            </a:r>
            <a:r>
              <a:rPr lang="ru-RU" sz="24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учреждениях СПО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28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429000"/>
            <a:ext cx="5756822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3923928" y="4797152"/>
            <a:ext cx="4500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</a:t>
            </a:r>
            <a:b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ДИРЕКТОРА ПО РАЗВИТИЮ </a:t>
            </a:r>
          </a:p>
          <a:p>
            <a:pPr eaLnBrk="1" hangingPunct="1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ГУСП МТС «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ЦЕНТРАЛЬНАЯ»</a:t>
            </a:r>
            <a:b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3131840" y="3489771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>Калягина</a:t>
            </a:r>
          </a:p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>Анастасия Васильевна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51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СЕЛЬСКОГО ХОЗЯЙСТВА</a:t>
            </a:r>
            <a:b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07950" y="1700808"/>
            <a:ext cx="89281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работодателей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практико-ориентированной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учебного процесса</a:t>
            </a:r>
          </a:p>
        </p:txBody>
      </p:sp>
    </p:spTree>
    <p:extLst>
      <p:ext uri="{BB962C8B-B14F-4D97-AF65-F5344CB8AC3E}">
        <p14:creationId xmlns:p14="http://schemas.microsoft.com/office/powerpoint/2010/main" val="324073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041769"/>
            <a:ext cx="8752909" cy="5615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68313" y="200834"/>
            <a:ext cx="8382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-382588" algn="ctr">
              <a:defRPr/>
            </a:pPr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 ПРОИЗВОДСТВЕННЫХ АКТИВОВ </a:t>
            </a:r>
          </a:p>
          <a:p>
            <a:pPr indent="-382588" algn="ctr">
              <a:defRPr/>
            </a:pPr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ГУСП МТС «ЦЕНТРАЛЬНАЯ» РБ</a:t>
            </a:r>
            <a:endParaRPr lang="ru-RU" b="1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2ACBC1-5768-47D7-9B8F-C2F871967E92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6170" y="90445"/>
            <a:ext cx="902286" cy="841321"/>
          </a:xfrm>
          <a:prstGeom prst="rect">
            <a:avLst/>
          </a:prstGeom>
        </p:spPr>
      </p:pic>
      <p:pic>
        <p:nvPicPr>
          <p:cNvPr id="8397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541" y="1124744"/>
            <a:ext cx="393377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900" y="4653135"/>
            <a:ext cx="3847413" cy="1947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7" name="Picture 3" descr="C:\Users\AliaCom.MTS-DOMAIN\Desktop\карта копия 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44" y="1095661"/>
            <a:ext cx="4699312" cy="556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19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56600"/>
            <a:ext cx="9144001" cy="5612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Прямоугольник 4"/>
          <p:cNvSpPr>
            <a:spLocks noChangeArrowheads="1"/>
          </p:cNvSpPr>
          <p:nvPr/>
        </p:nvSpPr>
        <p:spPr bwMode="auto">
          <a:xfrm>
            <a:off x="0" y="188914"/>
            <a:ext cx="8172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ПРОИЗВОДСТВЕННАЯ СТРУКТУРА 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ГУСП МТС «ЦЕНТРАЛЬНАЯ» РБ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 производственный в пик сезонных полевых работ 1929 чел</a:t>
            </a:r>
            <a:endParaRPr lang="ru-RU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4E19CC-CC4E-4CB2-8A62-B46375181B4A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00" y="44625"/>
            <a:ext cx="901597" cy="840586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79112" y="1700808"/>
            <a:ext cx="3052728" cy="2245124"/>
          </a:xfrm>
          <a:prstGeom prst="roundRect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РАСТЕНИЕВОДСТВО</a:t>
            </a:r>
          </a:p>
          <a:p>
            <a:r>
              <a:rPr lang="ru-RU" sz="1400" b="1" dirty="0" smtClean="0">
                <a:solidFill>
                  <a:srgbClr val="008000"/>
                </a:solidFill>
              </a:rPr>
              <a:t>Площадь земель </a:t>
            </a:r>
          </a:p>
          <a:p>
            <a:r>
              <a:rPr lang="ru-RU" sz="1400" dirty="0" smtClean="0">
                <a:solidFill>
                  <a:srgbClr val="008000"/>
                </a:solidFill>
              </a:rPr>
              <a:t>в обработке                     </a:t>
            </a:r>
            <a:r>
              <a:rPr lang="ru-RU" sz="1400" b="1" dirty="0" smtClean="0">
                <a:solidFill>
                  <a:srgbClr val="008000"/>
                </a:solidFill>
              </a:rPr>
              <a:t>115 тыс. га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Валовый сбор </a:t>
            </a:r>
          </a:p>
          <a:p>
            <a:r>
              <a:rPr lang="ru-RU" sz="1400" dirty="0" smtClean="0">
                <a:solidFill>
                  <a:srgbClr val="C00000"/>
                </a:solidFill>
              </a:rPr>
              <a:t>Зерновых и </a:t>
            </a:r>
          </a:p>
          <a:p>
            <a:r>
              <a:rPr lang="ru-RU" sz="1400" dirty="0" smtClean="0">
                <a:solidFill>
                  <a:srgbClr val="C00000"/>
                </a:solidFill>
              </a:rPr>
              <a:t>Зернобобовых                </a:t>
            </a:r>
            <a:r>
              <a:rPr lang="ru-RU" sz="1400" b="1" dirty="0" smtClean="0">
                <a:solidFill>
                  <a:srgbClr val="C00000"/>
                </a:solidFill>
              </a:rPr>
              <a:t>106 тыс. </a:t>
            </a:r>
            <a:r>
              <a:rPr lang="ru-RU" sz="1400" b="1" dirty="0" err="1" smtClean="0">
                <a:solidFill>
                  <a:srgbClr val="C00000"/>
                </a:solidFill>
              </a:rPr>
              <a:t>тн</a:t>
            </a:r>
            <a:endParaRPr lang="ru-RU" sz="1400" b="1" dirty="0" smtClean="0">
              <a:solidFill>
                <a:srgbClr val="C00000"/>
              </a:solidFill>
            </a:endParaRPr>
          </a:p>
          <a:p>
            <a:r>
              <a:rPr lang="ru-RU" sz="1400" dirty="0" smtClean="0">
                <a:solidFill>
                  <a:srgbClr val="C00000"/>
                </a:solidFill>
              </a:rPr>
              <a:t>Подсолнечник                  </a:t>
            </a:r>
            <a:r>
              <a:rPr lang="ru-RU" sz="1400" b="1" dirty="0" smtClean="0">
                <a:solidFill>
                  <a:srgbClr val="C00000"/>
                </a:solidFill>
              </a:rPr>
              <a:t>10 тыс. </a:t>
            </a:r>
            <a:r>
              <a:rPr lang="ru-RU" sz="1400" b="1" dirty="0" err="1" smtClean="0">
                <a:solidFill>
                  <a:srgbClr val="C00000"/>
                </a:solidFill>
              </a:rPr>
              <a:t>тн</a:t>
            </a:r>
            <a:endParaRPr lang="ru-RU" sz="1400" b="1" dirty="0" smtClean="0">
              <a:solidFill>
                <a:srgbClr val="C00000"/>
              </a:solidFill>
            </a:endParaRPr>
          </a:p>
          <a:p>
            <a:r>
              <a:rPr lang="ru-RU" sz="1400" dirty="0" smtClean="0">
                <a:solidFill>
                  <a:srgbClr val="C00000"/>
                </a:solidFill>
              </a:rPr>
              <a:t>Сахарная свекла            </a:t>
            </a:r>
            <a:r>
              <a:rPr lang="ru-RU" sz="1400" b="1" dirty="0" smtClean="0">
                <a:solidFill>
                  <a:srgbClr val="C00000"/>
                </a:solidFill>
              </a:rPr>
              <a:t>103 тыс. </a:t>
            </a:r>
            <a:r>
              <a:rPr lang="ru-RU" sz="1400" b="1" dirty="0" err="1" smtClean="0">
                <a:solidFill>
                  <a:srgbClr val="C00000"/>
                </a:solidFill>
              </a:rPr>
              <a:t>тн</a:t>
            </a:r>
            <a:r>
              <a:rPr lang="ru-RU" sz="14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Персонал                            843 чел.  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131840" y="1700808"/>
            <a:ext cx="3024336" cy="2245124"/>
          </a:xfrm>
          <a:prstGeom prst="roundRect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      ЖИВОТНОВОДСТВО</a:t>
            </a:r>
          </a:p>
          <a:p>
            <a:pPr algn="ctr"/>
            <a:endParaRPr lang="ru-RU" sz="1600" b="1" dirty="0" smtClean="0">
              <a:solidFill>
                <a:srgbClr val="C00000"/>
              </a:solidFill>
            </a:endParaRPr>
          </a:p>
          <a:p>
            <a:r>
              <a:rPr lang="ru-RU" sz="1400" b="1" dirty="0" smtClean="0">
                <a:solidFill>
                  <a:srgbClr val="008000"/>
                </a:solidFill>
              </a:rPr>
              <a:t>Поголовье КРС </a:t>
            </a:r>
            <a:r>
              <a:rPr lang="ru-RU" sz="1400" b="1" dirty="0">
                <a:solidFill>
                  <a:srgbClr val="008000"/>
                </a:solidFill>
              </a:rPr>
              <a:t> </a:t>
            </a:r>
            <a:r>
              <a:rPr lang="ru-RU" sz="1400" b="1" dirty="0" smtClean="0">
                <a:solidFill>
                  <a:srgbClr val="008000"/>
                </a:solidFill>
              </a:rPr>
              <a:t>          12 тыс. гол.</a:t>
            </a:r>
          </a:p>
          <a:p>
            <a:r>
              <a:rPr lang="ru-RU" sz="1400" dirty="0">
                <a:solidFill>
                  <a:srgbClr val="008000"/>
                </a:solidFill>
              </a:rPr>
              <a:t>в</a:t>
            </a:r>
            <a:r>
              <a:rPr lang="ru-RU" sz="1400" dirty="0" smtClean="0">
                <a:solidFill>
                  <a:srgbClr val="008000"/>
                </a:solidFill>
              </a:rPr>
              <a:t> </a:t>
            </a:r>
            <a:r>
              <a:rPr lang="ru-RU" sz="1400" dirty="0" err="1" smtClean="0">
                <a:solidFill>
                  <a:srgbClr val="008000"/>
                </a:solidFill>
              </a:rPr>
              <a:t>т.ч</a:t>
            </a:r>
            <a:r>
              <a:rPr lang="ru-RU" sz="1400" dirty="0" smtClean="0">
                <a:solidFill>
                  <a:srgbClr val="008000"/>
                </a:solidFill>
              </a:rPr>
              <a:t>. коров                     </a:t>
            </a:r>
            <a:r>
              <a:rPr lang="ru-RU" sz="1400" b="1" dirty="0" smtClean="0">
                <a:solidFill>
                  <a:srgbClr val="008000"/>
                </a:solidFill>
              </a:rPr>
              <a:t>4 тыс. гол.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Производство в год</a:t>
            </a:r>
          </a:p>
          <a:p>
            <a:r>
              <a:rPr lang="ru-RU" sz="1400" dirty="0" smtClean="0">
                <a:solidFill>
                  <a:srgbClr val="C00000"/>
                </a:solidFill>
              </a:rPr>
              <a:t>Молоко                        </a:t>
            </a:r>
            <a:r>
              <a:rPr lang="ru-RU" sz="1400" b="1" dirty="0" smtClean="0">
                <a:solidFill>
                  <a:srgbClr val="C00000"/>
                </a:solidFill>
              </a:rPr>
              <a:t>17  тыс.  </a:t>
            </a:r>
            <a:r>
              <a:rPr lang="ru-RU" sz="1400" b="1" dirty="0" err="1" smtClean="0">
                <a:solidFill>
                  <a:srgbClr val="C00000"/>
                </a:solidFill>
              </a:rPr>
              <a:t>тн</a:t>
            </a:r>
            <a:endParaRPr lang="ru-RU" sz="1400" b="1" dirty="0">
              <a:solidFill>
                <a:srgbClr val="C00000"/>
              </a:solidFill>
            </a:endParaRPr>
          </a:p>
          <a:p>
            <a:r>
              <a:rPr lang="ru-RU" sz="1400" dirty="0" smtClean="0">
                <a:solidFill>
                  <a:srgbClr val="C00000"/>
                </a:solidFill>
              </a:rPr>
              <a:t>Мясо                              </a:t>
            </a:r>
            <a:r>
              <a:rPr lang="ru-RU" sz="1400" b="1" dirty="0" smtClean="0">
                <a:solidFill>
                  <a:srgbClr val="C00000"/>
                </a:solidFill>
              </a:rPr>
              <a:t> 2  тыс. </a:t>
            </a:r>
            <a:r>
              <a:rPr lang="ru-RU" sz="1400" b="1" dirty="0" err="1" smtClean="0">
                <a:solidFill>
                  <a:srgbClr val="C00000"/>
                </a:solidFill>
              </a:rPr>
              <a:t>тн</a:t>
            </a:r>
            <a:endParaRPr lang="ru-RU" sz="1400" b="1" dirty="0" smtClean="0">
              <a:solidFill>
                <a:srgbClr val="C00000"/>
              </a:solidFill>
            </a:endParaRPr>
          </a:p>
          <a:p>
            <a:endParaRPr lang="ru-RU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Персонал                          525 чел.  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156176" y="1700808"/>
            <a:ext cx="2987824" cy="2245124"/>
          </a:xfrm>
          <a:prstGeom prst="roundRect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1800" b="1" dirty="0" smtClean="0">
                <a:solidFill>
                  <a:srgbClr val="C00000"/>
                </a:solidFill>
              </a:rPr>
              <a:t>    </a:t>
            </a:r>
            <a:r>
              <a:rPr lang="ru-RU" sz="1600" b="1" dirty="0" smtClean="0">
                <a:solidFill>
                  <a:srgbClr val="C00000"/>
                </a:solidFill>
              </a:rPr>
              <a:t>ОКАЗАНИЕ УСЛУГ </a:t>
            </a:r>
          </a:p>
          <a:p>
            <a:r>
              <a:rPr lang="ru-RU" sz="1400" b="1" dirty="0" smtClean="0">
                <a:solidFill>
                  <a:srgbClr val="008000"/>
                </a:solidFill>
              </a:rPr>
              <a:t>Объем </a:t>
            </a:r>
          </a:p>
          <a:p>
            <a:r>
              <a:rPr lang="ru-RU" sz="1400" b="1" dirty="0" smtClean="0">
                <a:solidFill>
                  <a:srgbClr val="008000"/>
                </a:solidFill>
              </a:rPr>
              <a:t>работ  по </a:t>
            </a:r>
            <a:r>
              <a:rPr lang="ru-RU" sz="1400" b="1" dirty="0" err="1" smtClean="0">
                <a:solidFill>
                  <a:srgbClr val="008000"/>
                </a:solidFill>
              </a:rPr>
              <a:t>кормоуборке</a:t>
            </a:r>
            <a:r>
              <a:rPr lang="ru-RU" sz="1400" b="1" dirty="0" smtClean="0">
                <a:solidFill>
                  <a:srgbClr val="008000"/>
                </a:solidFill>
              </a:rPr>
              <a:t> и </a:t>
            </a:r>
            <a:r>
              <a:rPr lang="ru-RU" sz="1400" b="1" dirty="0" err="1" smtClean="0">
                <a:solidFill>
                  <a:srgbClr val="008000"/>
                </a:solidFill>
              </a:rPr>
              <a:t>зерноуборке</a:t>
            </a:r>
            <a:r>
              <a:rPr lang="ru-RU" sz="1400" b="1" dirty="0" smtClean="0">
                <a:solidFill>
                  <a:srgbClr val="008000"/>
                </a:solidFill>
              </a:rPr>
              <a:t>                   85 тыс. га</a:t>
            </a:r>
          </a:p>
          <a:p>
            <a:r>
              <a:rPr lang="ru-RU" sz="1400" b="1" dirty="0">
                <a:solidFill>
                  <a:srgbClr val="C00000"/>
                </a:solidFill>
              </a:rPr>
              <a:t>Количество техники</a:t>
            </a:r>
            <a:r>
              <a:rPr lang="ru-RU" sz="1400" dirty="0">
                <a:solidFill>
                  <a:srgbClr val="C00000"/>
                </a:solidFill>
              </a:rPr>
              <a:t>                </a:t>
            </a:r>
            <a:r>
              <a:rPr lang="ru-RU" sz="1350" dirty="0" err="1" smtClean="0">
                <a:solidFill>
                  <a:srgbClr val="C00000"/>
                </a:solidFill>
              </a:rPr>
              <a:t>Зерноуборочн</a:t>
            </a:r>
            <a:r>
              <a:rPr lang="ru-RU" sz="1350" dirty="0" smtClean="0">
                <a:solidFill>
                  <a:srgbClr val="C00000"/>
                </a:solidFill>
              </a:rPr>
              <a:t>.  комбайны </a:t>
            </a:r>
            <a:r>
              <a:rPr lang="ru-RU" sz="1350" b="1" dirty="0" smtClean="0">
                <a:solidFill>
                  <a:srgbClr val="C00000"/>
                </a:solidFill>
              </a:rPr>
              <a:t>278</a:t>
            </a:r>
            <a:r>
              <a:rPr lang="ru-RU" sz="1400" b="1" dirty="0" smtClean="0">
                <a:solidFill>
                  <a:srgbClr val="C00000"/>
                </a:solidFill>
              </a:rPr>
              <a:t> ед</a:t>
            </a:r>
            <a:r>
              <a:rPr lang="ru-RU" sz="1400" dirty="0" smtClean="0">
                <a:solidFill>
                  <a:srgbClr val="C00000"/>
                </a:solidFill>
              </a:rPr>
              <a:t>. Самоходные косилки           </a:t>
            </a:r>
            <a:r>
              <a:rPr lang="ru-RU" sz="1400" b="1" dirty="0" smtClean="0">
                <a:solidFill>
                  <a:srgbClr val="C00000"/>
                </a:solidFill>
              </a:rPr>
              <a:t>89  ед.</a:t>
            </a:r>
          </a:p>
          <a:p>
            <a:r>
              <a:rPr lang="ru-RU" sz="1400" dirty="0" smtClean="0">
                <a:solidFill>
                  <a:srgbClr val="C00000"/>
                </a:solidFill>
              </a:rPr>
              <a:t>Свеклоуборочные </a:t>
            </a:r>
          </a:p>
          <a:p>
            <a:r>
              <a:rPr lang="ru-RU" sz="1400" dirty="0" smtClean="0">
                <a:solidFill>
                  <a:srgbClr val="C00000"/>
                </a:solidFill>
              </a:rPr>
              <a:t> комбайны  		       </a:t>
            </a:r>
            <a:r>
              <a:rPr lang="ru-RU" sz="1400" b="1" dirty="0" smtClean="0">
                <a:solidFill>
                  <a:srgbClr val="C00000"/>
                </a:solidFill>
              </a:rPr>
              <a:t>7 ед.</a:t>
            </a:r>
            <a:endParaRPr lang="ru-RU" sz="1400" b="1" dirty="0">
              <a:solidFill>
                <a:srgbClr val="C00000"/>
              </a:solidFill>
            </a:endParaRP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 Персонал                             372 чел.  </a:t>
            </a:r>
          </a:p>
          <a:p>
            <a:endParaRPr lang="ru-RU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3944" y="1073821"/>
            <a:ext cx="1136232" cy="927536"/>
          </a:xfrm>
          <a:prstGeom prst="rect">
            <a:avLst/>
          </a:prstGeom>
        </p:spPr>
      </p:pic>
      <p:sp>
        <p:nvSpPr>
          <p:cNvPr id="28" name="Скругленный прямоугольник 27"/>
          <p:cNvSpPr/>
          <p:nvPr/>
        </p:nvSpPr>
        <p:spPr>
          <a:xfrm>
            <a:off x="79112" y="4603177"/>
            <a:ext cx="3063404" cy="2245124"/>
          </a:xfrm>
          <a:prstGeom prst="roundRect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ЭЛЕВАТОР</a:t>
            </a:r>
          </a:p>
          <a:p>
            <a:r>
              <a:rPr lang="ru-RU" sz="1400" b="1" dirty="0" smtClean="0">
                <a:solidFill>
                  <a:srgbClr val="008000"/>
                </a:solidFill>
              </a:rPr>
              <a:t>Мощность хранения      153 </a:t>
            </a:r>
            <a:r>
              <a:rPr lang="ru-RU" sz="1400" b="1" dirty="0" err="1" smtClean="0">
                <a:solidFill>
                  <a:srgbClr val="008000"/>
                </a:solidFill>
              </a:rPr>
              <a:t>тыс.тн</a:t>
            </a:r>
            <a:endParaRPr lang="ru-RU" sz="1400" b="1" dirty="0" smtClean="0">
              <a:solidFill>
                <a:srgbClr val="008000"/>
              </a:solidFill>
            </a:endParaRPr>
          </a:p>
          <a:p>
            <a:r>
              <a:rPr lang="ru-RU" sz="1350" b="1" dirty="0" smtClean="0">
                <a:solidFill>
                  <a:srgbClr val="C00000"/>
                </a:solidFill>
              </a:rPr>
              <a:t>Объем единовременного хранения </a:t>
            </a:r>
          </a:p>
          <a:p>
            <a:r>
              <a:rPr lang="ru-RU" sz="1400" dirty="0" smtClean="0">
                <a:solidFill>
                  <a:srgbClr val="C00000"/>
                </a:solidFill>
              </a:rPr>
              <a:t>Зерновых и </a:t>
            </a:r>
          </a:p>
          <a:p>
            <a:r>
              <a:rPr lang="ru-RU" sz="1400" dirty="0" smtClean="0">
                <a:solidFill>
                  <a:srgbClr val="C00000"/>
                </a:solidFill>
              </a:rPr>
              <a:t>Зернобобовых                  </a:t>
            </a:r>
            <a:r>
              <a:rPr lang="ru-RU" sz="1400" b="1" dirty="0" smtClean="0">
                <a:solidFill>
                  <a:srgbClr val="C00000"/>
                </a:solidFill>
              </a:rPr>
              <a:t>100 </a:t>
            </a:r>
            <a:r>
              <a:rPr lang="ru-RU" sz="1400" b="1" dirty="0" err="1" smtClean="0">
                <a:solidFill>
                  <a:srgbClr val="C00000"/>
                </a:solidFill>
              </a:rPr>
              <a:t>тыс.тн</a:t>
            </a:r>
            <a:endParaRPr lang="ru-RU" sz="1400" b="1" dirty="0" smtClean="0">
              <a:solidFill>
                <a:srgbClr val="C00000"/>
              </a:solidFill>
            </a:endParaRPr>
          </a:p>
          <a:p>
            <a:r>
              <a:rPr lang="ru-RU" sz="1400" dirty="0" smtClean="0">
                <a:solidFill>
                  <a:srgbClr val="C00000"/>
                </a:solidFill>
              </a:rPr>
              <a:t>Подсолнечник                   </a:t>
            </a:r>
            <a:r>
              <a:rPr lang="ru-RU" sz="1400" b="1" dirty="0" smtClean="0">
                <a:solidFill>
                  <a:srgbClr val="C00000"/>
                </a:solidFill>
              </a:rPr>
              <a:t>20 тыс. </a:t>
            </a:r>
            <a:r>
              <a:rPr lang="ru-RU" sz="1400" b="1" dirty="0" err="1" smtClean="0">
                <a:solidFill>
                  <a:srgbClr val="C00000"/>
                </a:solidFill>
              </a:rPr>
              <a:t>тн</a:t>
            </a:r>
            <a:endParaRPr lang="ru-RU" sz="1400" b="1" dirty="0" smtClean="0">
              <a:solidFill>
                <a:srgbClr val="C00000"/>
              </a:solidFill>
            </a:endParaRPr>
          </a:p>
          <a:p>
            <a:r>
              <a:rPr lang="ru-RU" sz="1400" dirty="0" smtClean="0">
                <a:solidFill>
                  <a:srgbClr val="C00000"/>
                </a:solidFill>
              </a:rPr>
              <a:t>Рапс                          </a:t>
            </a:r>
            <a:r>
              <a:rPr lang="ru-RU" sz="1400" b="1" dirty="0">
                <a:solidFill>
                  <a:srgbClr val="C00000"/>
                </a:solidFill>
              </a:rPr>
              <a:t> </a:t>
            </a:r>
            <a:r>
              <a:rPr lang="ru-RU" sz="1400" b="1" dirty="0" smtClean="0">
                <a:solidFill>
                  <a:srgbClr val="C00000"/>
                </a:solidFill>
              </a:rPr>
              <a:t>           20 тыс. </a:t>
            </a:r>
            <a:r>
              <a:rPr lang="ru-RU" sz="1400" b="1" dirty="0" err="1" smtClean="0">
                <a:solidFill>
                  <a:srgbClr val="C00000"/>
                </a:solidFill>
              </a:rPr>
              <a:t>тн</a:t>
            </a:r>
            <a:r>
              <a:rPr lang="ru-RU" sz="14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Персонал                            112  чел.  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142516" y="4618323"/>
            <a:ext cx="3052728" cy="2245124"/>
          </a:xfrm>
          <a:prstGeom prst="roundRect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1600" b="1" dirty="0" smtClean="0">
                <a:solidFill>
                  <a:srgbClr val="C00000"/>
                </a:solidFill>
              </a:rPr>
              <a:t>КОМБИКОРМОВЫЙ ЦЕХ</a:t>
            </a:r>
          </a:p>
          <a:p>
            <a:r>
              <a:rPr lang="ru-RU" sz="1400" b="1" dirty="0" smtClean="0">
                <a:solidFill>
                  <a:srgbClr val="008000"/>
                </a:solidFill>
              </a:rPr>
              <a:t>Объем </a:t>
            </a:r>
          </a:p>
          <a:p>
            <a:r>
              <a:rPr lang="ru-RU" sz="1400" b="1" dirty="0" smtClean="0">
                <a:solidFill>
                  <a:srgbClr val="008000"/>
                </a:solidFill>
              </a:rPr>
              <a:t>производства в год           14 </a:t>
            </a:r>
            <a:r>
              <a:rPr lang="ru-RU" sz="1400" b="1" dirty="0" err="1" smtClean="0">
                <a:solidFill>
                  <a:srgbClr val="008000"/>
                </a:solidFill>
              </a:rPr>
              <a:t>тыс.тн</a:t>
            </a:r>
            <a:endParaRPr lang="ru-RU" sz="1400" b="1" dirty="0" smtClean="0">
              <a:solidFill>
                <a:srgbClr val="008000"/>
              </a:solidFill>
            </a:endParaRPr>
          </a:p>
          <a:p>
            <a:r>
              <a:rPr lang="ru-RU" sz="1400" dirty="0" smtClean="0">
                <a:solidFill>
                  <a:srgbClr val="C00000"/>
                </a:solidFill>
              </a:rPr>
              <a:t>Производство </a:t>
            </a:r>
          </a:p>
          <a:p>
            <a:r>
              <a:rPr lang="ru-RU" sz="1400" dirty="0" smtClean="0">
                <a:solidFill>
                  <a:srgbClr val="C00000"/>
                </a:solidFill>
              </a:rPr>
              <a:t>комбикорма в сутки </a:t>
            </a:r>
            <a:r>
              <a:rPr lang="ru-RU" sz="1400" b="1" dirty="0" smtClean="0">
                <a:solidFill>
                  <a:srgbClr val="C00000"/>
                </a:solidFill>
              </a:rPr>
              <a:t>             58 </a:t>
            </a:r>
            <a:r>
              <a:rPr lang="ru-RU" sz="1400" b="1" dirty="0" err="1" smtClean="0">
                <a:solidFill>
                  <a:srgbClr val="C00000"/>
                </a:solidFill>
              </a:rPr>
              <a:t>тн</a:t>
            </a:r>
            <a:r>
              <a:rPr lang="ru-RU" sz="1400" b="1" dirty="0" smtClean="0">
                <a:solidFill>
                  <a:srgbClr val="C00000"/>
                </a:solidFill>
              </a:rPr>
              <a:t>. </a:t>
            </a:r>
          </a:p>
          <a:p>
            <a:r>
              <a:rPr lang="ru-RU" sz="1400" dirty="0" smtClean="0">
                <a:solidFill>
                  <a:srgbClr val="C00000"/>
                </a:solidFill>
              </a:rPr>
              <a:t>Количество рецептов            </a:t>
            </a:r>
            <a:r>
              <a:rPr lang="ru-RU" sz="1400" b="1" dirty="0" smtClean="0">
                <a:solidFill>
                  <a:srgbClr val="C00000"/>
                </a:solidFill>
              </a:rPr>
              <a:t>2</a:t>
            </a:r>
            <a:r>
              <a:rPr lang="ru-RU" sz="1400" dirty="0" smtClean="0">
                <a:solidFill>
                  <a:srgbClr val="C00000"/>
                </a:solidFill>
              </a:rPr>
              <a:t> </a:t>
            </a:r>
          </a:p>
          <a:p>
            <a:endParaRPr lang="ru-RU" sz="1400" b="1" dirty="0" smtClean="0">
              <a:solidFill>
                <a:srgbClr val="C00000"/>
              </a:solidFill>
            </a:endParaRP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Персонал                                  5 чел.  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195245" y="4603177"/>
            <a:ext cx="2948756" cy="2245124"/>
          </a:xfrm>
          <a:prstGeom prst="roundRect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r"/>
            <a:r>
              <a:rPr lang="ru-RU" sz="1400" b="1" dirty="0" smtClean="0">
                <a:solidFill>
                  <a:srgbClr val="C00000"/>
                </a:solidFill>
              </a:rPr>
              <a:t>РЕМОНТНО-ТЕХНИЧЕСКАЯ  МАСТЕРСКАЯ </a:t>
            </a:r>
          </a:p>
          <a:p>
            <a:r>
              <a:rPr lang="ru-RU" sz="1400" b="1" dirty="0" smtClean="0">
                <a:solidFill>
                  <a:srgbClr val="008000"/>
                </a:solidFill>
              </a:rPr>
              <a:t>Модернизация и ремонт </a:t>
            </a:r>
          </a:p>
          <a:p>
            <a:r>
              <a:rPr lang="ru-RU" sz="1400" dirty="0" smtClean="0">
                <a:solidFill>
                  <a:srgbClr val="008000"/>
                </a:solidFill>
              </a:rPr>
              <a:t>Зерноуборочных комбайнов в год   </a:t>
            </a:r>
            <a:r>
              <a:rPr lang="ru-RU" sz="1400" b="1" dirty="0" smtClean="0">
                <a:solidFill>
                  <a:srgbClr val="008000"/>
                </a:solidFill>
              </a:rPr>
              <a:t>		      20 ед.  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Производство и ремонт </a:t>
            </a:r>
            <a:r>
              <a:rPr lang="ru-RU" sz="1400" dirty="0" smtClean="0">
                <a:solidFill>
                  <a:srgbClr val="C00000"/>
                </a:solidFill>
              </a:rPr>
              <a:t>запчастей для сельхозтехники  в год </a:t>
            </a:r>
            <a:r>
              <a:rPr lang="ru-RU" sz="1400" b="1" dirty="0" smtClean="0">
                <a:solidFill>
                  <a:srgbClr val="C00000"/>
                </a:solidFill>
              </a:rPr>
              <a:t>	      400 номенклатур</a:t>
            </a: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Персонал                               72 чел. 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388" y="1091368"/>
            <a:ext cx="733194" cy="7457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2709" y="1194702"/>
            <a:ext cx="809437" cy="68577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388" y="4021376"/>
            <a:ext cx="858539" cy="87223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42517" y="4166521"/>
            <a:ext cx="697660" cy="65011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52709" y="4021376"/>
            <a:ext cx="783151" cy="79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05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1052736"/>
            <a:ext cx="8831055" cy="5314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68313" y="157163"/>
            <a:ext cx="8382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-382588" algn="ctr">
              <a:defRPr/>
            </a:pPr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ПЕРСОНАЛА</a:t>
            </a:r>
          </a:p>
          <a:p>
            <a:pPr indent="-382588" algn="ctr">
              <a:defRPr/>
            </a:pPr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ГУСП МТС «ЦЕНТРАЛЬНАЯ» РБ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2ACBC1-5768-47D7-9B8F-C2F871967E92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00" y="73042"/>
            <a:ext cx="883997" cy="8291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423" y="3710026"/>
            <a:ext cx="3874350" cy="2524510"/>
          </a:xfrm>
          <a:prstGeom prst="rect">
            <a:avLst/>
          </a:prstGeom>
        </p:spPr>
      </p:pic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7882833"/>
              </p:ext>
            </p:extLst>
          </p:nvPr>
        </p:nvGraphicFramePr>
        <p:xfrm>
          <a:off x="755576" y="1097483"/>
          <a:ext cx="3240359" cy="242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4" name="Лист" r:id="rId6" imgW="3482338" imgH="2606040" progId="Excel.Sheet.12">
                  <p:embed/>
                </p:oleObj>
              </mc:Choice>
              <mc:Fallback>
                <p:oleObj name="Лист" r:id="rId6" imgW="3482338" imgH="260604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5576" y="1097483"/>
                        <a:ext cx="3240359" cy="242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0807142"/>
              </p:ext>
            </p:extLst>
          </p:nvPr>
        </p:nvGraphicFramePr>
        <p:xfrm>
          <a:off x="5436096" y="1016969"/>
          <a:ext cx="3112560" cy="2505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5" name="Лист" r:id="rId8" imgW="3482338" imgH="2804112" progId="Excel.Sheet.12">
                  <p:embed/>
                </p:oleObj>
              </mc:Choice>
              <mc:Fallback>
                <p:oleObj name="Лист" r:id="rId8" imgW="3482338" imgH="280411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36096" y="1016969"/>
                        <a:ext cx="3112560" cy="25053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29304" y="3710026"/>
            <a:ext cx="3562724" cy="247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4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052736"/>
            <a:ext cx="8831055" cy="5314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68313" y="157163"/>
            <a:ext cx="8382000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-382588" algn="ctr">
              <a:defRPr/>
            </a:pPr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 В ПЕРСОНАЛЕ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2ACBC1-5768-47D7-9B8F-C2F871967E92}" type="slidenum">
              <a:rPr lang="ru-RU" smtClean="0"/>
              <a:pPr>
                <a:defRPr/>
              </a:pPr>
              <a:t>26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2400" y="73042"/>
            <a:ext cx="883997" cy="82912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3619" y="1052736"/>
            <a:ext cx="453650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Высококвалифицированных профильных специалистов: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гроном;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етеринарный врач;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оотехник;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лавный инженер элеватора;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лаборатории элеватора;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инженер-конструктор РТМ;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инженер-технолог  РТМ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1960" y="3573016"/>
            <a:ext cx="47986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Высокопрофессиональных работников основного производства: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комбайнер;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тракторист-машинист сельскохозяйственного производства;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водитель грузового транспорта;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ппаратчик  обработки зерна на элеватор;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лесарь.</a:t>
            </a:r>
            <a:endParaRPr lang="ru-RU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0320" y="1593630"/>
            <a:ext cx="2813892" cy="186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37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1041770"/>
            <a:ext cx="8831055" cy="5314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4E19CC-CC4E-4CB2-8A62-B46375181B4A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  <p:sp>
        <p:nvSpPr>
          <p:cNvPr id="8" name="Номер слайда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972ACBC1-5768-47D7-9B8F-C2F871967E92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68313" y="157163"/>
            <a:ext cx="8382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-382588" algn="ctr">
              <a:defRPr/>
            </a:pPr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ДОПОЛНИТЕЛЬНЫЕ ТРЕБОВАНИЯ К СОТРУДНИКАМ </a:t>
            </a:r>
          </a:p>
          <a:p>
            <a:pPr indent="-382588" algn="ctr">
              <a:defRPr/>
            </a:pPr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 СОВРЕМЕННЫХ УСЛОВИЯХ</a:t>
            </a:r>
            <a:endParaRPr lang="ru-RU" sz="1800" b="1" dirty="0">
              <a:solidFill>
                <a:srgbClr val="0066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084209"/>
            <a:ext cx="8687040" cy="527214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250000"/>
              </a:lnSpc>
              <a:buFont typeface="Wingdings" pitchFamily="2" charset="2"/>
              <a:buChar char="ü"/>
            </a:pPr>
            <a:endParaRPr lang="ru-RU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lnSpc>
                <a:spcPct val="250000"/>
              </a:lnSpc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Знание и умение применять на практике инновационные технологии в </a:t>
            </a:r>
            <a:r>
              <a:rPr lang="ru-RU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животноводстве и 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растениеводстве;</a:t>
            </a:r>
            <a:endParaRPr lang="ru-RU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lnSpc>
                <a:spcPct val="250000"/>
              </a:lnSpc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Опыт, позволяющий эксплуатировать в производстве и обслуживать сельскохозяйственную технику </a:t>
            </a:r>
            <a:r>
              <a:rPr lang="ru-RU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нового 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поколения;</a:t>
            </a:r>
            <a:endParaRPr lang="ru-RU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lnSpc>
                <a:spcPct val="250000"/>
              </a:lnSpc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Навыки применения цифровых технологий, </a:t>
            </a:r>
            <a:r>
              <a:rPr lang="ru-RU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как инструмента 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для управления и контроля за производственной деятельностью. </a:t>
            </a:r>
            <a:endParaRPr lang="ru-RU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sz="1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85750" indent="-285750" algn="ctr">
              <a:buFont typeface="Wingdings" pitchFamily="2" charset="2"/>
              <a:buChar char="v"/>
            </a:pPr>
            <a:endParaRPr lang="ru-RU" sz="1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ctr">
              <a:buFont typeface="Wingdings" pitchFamily="2" charset="2"/>
              <a:buChar char="v"/>
            </a:pPr>
            <a:endParaRPr lang="ru-RU" sz="1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9067" y="92392"/>
            <a:ext cx="883997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96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1041770"/>
            <a:ext cx="8831055" cy="5314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4E19CC-CC4E-4CB2-8A62-B46375181B4A}" type="slidenum">
              <a:rPr lang="ru-RU" smtClean="0"/>
              <a:pPr>
                <a:defRPr/>
              </a:pPr>
              <a:t>28</a:t>
            </a:fld>
            <a:endParaRPr lang="ru-RU" dirty="0"/>
          </a:p>
        </p:txBody>
      </p:sp>
      <p:sp>
        <p:nvSpPr>
          <p:cNvPr id="8" name="Номер слайда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972ACBC1-5768-47D7-9B8F-C2F871967E92}" type="slidenum">
              <a:rPr lang="ru-RU" smtClean="0"/>
              <a:pPr>
                <a:defRPr/>
              </a:pPr>
              <a:t>28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68313" y="157163"/>
            <a:ext cx="8382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-382588" algn="ctr">
              <a:defRPr/>
            </a:pPr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СОТРУДНИЧЕСТВО С УЧЕБНЫМИ ЗАВЕДЕНИЯМИ</a:t>
            </a:r>
            <a:endParaRPr lang="ru-RU" b="1" dirty="0">
              <a:solidFill>
                <a:srgbClr val="0066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indent="-382588" algn="ctr">
              <a:defRPr/>
            </a:pPr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66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3036" y="1115920"/>
            <a:ext cx="8670800" cy="526484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БАШКИРСКИЙ ГОСУДАРСТВЕННЫЙ АГРАРНЫЙ УНИВЕРСИТЕТ</a:t>
            </a:r>
          </a:p>
          <a:p>
            <a:r>
              <a:rPr lang="ru-RU" sz="1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	Ежегодно от 30 до 100 студентов в составе студенческих отрядов БГАУ проходят производственную практику. Студенты работают трактористами-машинистами, комбайнерами, помощниками инженеров, слесарями, приобретают практические навыки, набираются опыта, зарабатывают деньги. </a:t>
            </a:r>
          </a:p>
          <a:p>
            <a:r>
              <a:rPr lang="ru-RU" sz="1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	В 2018 году – 35 студентов Механического факультета БГАУ.</a:t>
            </a:r>
          </a:p>
          <a:p>
            <a:endParaRPr lang="ru-RU" sz="1800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ГБПОУ ДУВАНСКИЙ МНОГОПРОФИЛЬНЫЙ КОЛЛЕДЖ</a:t>
            </a:r>
          </a:p>
          <a:p>
            <a:r>
              <a:rPr lang="ru-RU" sz="1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	В 2018 году – 8 студентов проходили практику и работали на ремонте сельскохозяйственной техники, а также на посеве и уборке сельскохозяйственных культур в </a:t>
            </a:r>
            <a:r>
              <a:rPr lang="ru-RU" sz="18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Дуванском</a:t>
            </a:r>
            <a:r>
              <a:rPr lang="ru-RU" sz="1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филиале предприятия</a:t>
            </a:r>
          </a:p>
          <a:p>
            <a:endParaRPr lang="ru-RU" sz="1800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ГБПОУ </a:t>
            </a:r>
            <a:r>
              <a:rPr lang="ru-RU" sz="1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БЕЛЕБЕЕВСКИЙ КОЛЛЕДЖ МЕХАНИЗАЦИИ И ЭЛЕКТРОФИКАЦИИ</a:t>
            </a:r>
          </a:p>
          <a:p>
            <a:r>
              <a:rPr lang="ru-RU" sz="18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 2018 году </a:t>
            </a:r>
            <a:r>
              <a:rPr lang="ru-RU" sz="1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– 6 </a:t>
            </a:r>
            <a:r>
              <a:rPr lang="ru-RU" sz="1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студентов проходили практику и </a:t>
            </a:r>
            <a:r>
              <a:rPr lang="ru-RU" sz="18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работали на ремонте сельскохозяйственной техники, а также на посеве и уборке сельскохозяйственных культур в </a:t>
            </a:r>
            <a:r>
              <a:rPr lang="ru-RU" sz="18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Миякинском</a:t>
            </a:r>
            <a:r>
              <a:rPr lang="ru-RU" sz="1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филиале </a:t>
            </a:r>
            <a:r>
              <a:rPr lang="ru-RU" sz="1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предприятия.</a:t>
            </a:r>
            <a:endParaRPr lang="ru-RU" sz="1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9067" y="92392"/>
            <a:ext cx="883997" cy="82912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713" y="-37237"/>
            <a:ext cx="831297" cy="110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70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1041770"/>
            <a:ext cx="8831055" cy="5314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4E19CC-CC4E-4CB2-8A62-B46375181B4A}" type="slidenum">
              <a:rPr lang="ru-RU" smtClean="0"/>
              <a:pPr>
                <a:defRPr/>
              </a:pPr>
              <a:t>29</a:t>
            </a:fld>
            <a:endParaRPr lang="ru-RU" dirty="0"/>
          </a:p>
        </p:txBody>
      </p:sp>
      <p:sp>
        <p:nvSpPr>
          <p:cNvPr id="8" name="Номер слайда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972ACBC1-5768-47D7-9B8F-C2F871967E92}" type="slidenum">
              <a:rPr lang="ru-RU" smtClean="0"/>
              <a:pPr>
                <a:defRPr/>
              </a:pPr>
              <a:t>29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68313" y="157163"/>
            <a:ext cx="8382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-382588" algn="ctr">
              <a:defRPr/>
            </a:pPr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СОТРУДНИЧЕСТВО С УЧЕБНЫМИ ЗАВЕДЕНИЯМИ</a:t>
            </a:r>
            <a:endParaRPr lang="ru-RU" b="1" dirty="0">
              <a:solidFill>
                <a:srgbClr val="0066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indent="-382588" algn="ctr">
              <a:defRPr/>
            </a:pPr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66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3" y="1054935"/>
            <a:ext cx="8670800" cy="530141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 РАМКАХ СОТРУДНИЧЕСТВА 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И ПОДГОТОВКИ ПРОФИЛЬНЫХ СПЕЦИАЛИСТОВ 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МЕЖДУ 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ГУСП МТС «Центральная» РБ 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ФГБОУВО «БГАУ»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был заключен Договор о целевом приеме по направлению </a:t>
            </a:r>
            <a:r>
              <a:rPr lang="ru-RU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Агроинженерия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(Механический факультет)</a:t>
            </a:r>
          </a:p>
          <a:p>
            <a:pPr algn="ctr">
              <a:lnSpc>
                <a:spcPct val="150000"/>
              </a:lnSpc>
            </a:pPr>
            <a:r>
              <a:rPr lang="ru-RU" sz="1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 2017 году – было зачислено 5 человек</a:t>
            </a:r>
          </a:p>
          <a:p>
            <a:pPr algn="ctr">
              <a:lnSpc>
                <a:spcPct val="150000"/>
              </a:lnSpc>
            </a:pPr>
            <a:r>
              <a:rPr lang="ru-RU" sz="1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 2018 году – был зачислен 1 человек</a:t>
            </a:r>
          </a:p>
          <a:p>
            <a:r>
              <a:rPr lang="ru-RU" sz="1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9067" y="92392"/>
            <a:ext cx="883997" cy="82912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713" y="-37237"/>
            <a:ext cx="1359526" cy="180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7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nv.ua/img/forall/u/583/42/2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928991" cy="6624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700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052736"/>
            <a:ext cx="8831055" cy="5314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68313" y="157163"/>
            <a:ext cx="838200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-382588" algn="ctr">
              <a:defRPr/>
            </a:pPr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МОЛОДЫЕ СПЕЦИАЛИСТЫ</a:t>
            </a:r>
          </a:p>
          <a:p>
            <a:pPr indent="-382588" algn="ctr">
              <a:defRPr/>
            </a:pPr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ГОСПОДДЕРЖКИ</a:t>
            </a:r>
          </a:p>
          <a:p>
            <a:pPr indent="-382588" algn="ctr">
              <a:defRPr/>
            </a:pPr>
            <a:endParaRPr lang="ru-RU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2ACBC1-5768-47D7-9B8F-C2F871967E92}" type="slidenum">
              <a:rPr lang="ru-RU" smtClean="0"/>
              <a:pPr>
                <a:defRPr/>
              </a:pPr>
              <a:t>30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2400" y="73042"/>
            <a:ext cx="883997" cy="8291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4039" y="1572167"/>
            <a:ext cx="838199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2017 году на предприятие были приняты выпускники ВУЗов по таким  специальностям, как инженер по механизации трудоемких процессов, казначей, бухгалтер, экономист, ветеринарный врач (10 человек).	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рамках исполнения Указа Главы РБ «О мерах государственной поддержки кадрового потенциала АПК РБ» 6 молодых специалистов нашего предприятия, выпускники 2017 года, получили субсидию в размере 500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</a:t>
            </a:r>
          </a:p>
          <a:p>
            <a:pPr algn="just"/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на предприятие были приняты выпускники ВУЗов по таким 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специальностям,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инженер по механизации трудоемких процессов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бухгалтер,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экономист (9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человек).	</a:t>
            </a:r>
          </a:p>
          <a:p>
            <a:pPr algn="just"/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01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052736"/>
            <a:ext cx="8831055" cy="5314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68313" y="157163"/>
            <a:ext cx="8382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-382588" algn="ctr">
              <a:defRPr/>
            </a:pPr>
            <a:r>
              <a:rPr lang="ru-RU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ПЕРСОНАЛА</a:t>
            </a:r>
          </a:p>
          <a:p>
            <a:pPr indent="-382588" algn="ctr">
              <a:defRPr/>
            </a:pPr>
            <a:endParaRPr lang="ru-RU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2ACBC1-5768-47D7-9B8F-C2F871967E92}" type="slidenum">
              <a:rPr lang="ru-RU" smtClean="0"/>
              <a:pPr>
                <a:defRPr/>
              </a:pPr>
              <a:t>31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2400" y="73042"/>
            <a:ext cx="883997" cy="8291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7" y="1052736"/>
            <a:ext cx="839050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 предприятии действует система НАСТАВНИЧЕСТВА и АДАПТАЦИИ ПЕРСОНАЛА.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Сотрудники получают дополнительную выплату к заработной плате за ВЫСЛУГУ ЛЕТ.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Разработана система начисления преми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основании КЛЮЧЕВЫХ ПОКАЗАТЕЛЕЙ ЭФФЕКТИВНОСТИ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(KPI)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Ежегодно проводится конкурс профессионального мастерства «ЛУЧШИЙ ПО ПРОФЕССИИ» среди основного производственного персонала с выплатой денежного вознаграждения.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 предприятии действует Коллективный договор, регулирующий вопросы выплат пособий, материальной помощи, компенсаций, льгот и других социально-трудовых отношений.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71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429000"/>
            <a:ext cx="5756822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3923928" y="4797152"/>
            <a:ext cx="4500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 по персоналу ООО «Управляющая компания ТАВРОС». Читать подробнее</a:t>
            </a: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3131840" y="3489771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err="1">
                <a:solidFill>
                  <a:schemeClr val="tx2"/>
                </a:solidFill>
                <a:latin typeface="Arial" charset="0"/>
              </a:rPr>
              <a:t>Синюшин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>Игорь Геннадьевич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51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СЕЛЬСКОГО ХОЗЯЙСТВА</a:t>
            </a:r>
            <a:b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07950" y="1700808"/>
            <a:ext cx="89281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Учёт потребности отраслевого бизнеса в системе и качестве подготовки выпускников учебных заведений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агропроизводственной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отрасли, потенциал взаимовыгодного сотрудничества</a:t>
            </a:r>
          </a:p>
        </p:txBody>
      </p:sp>
    </p:spTree>
    <p:extLst>
      <p:ext uri="{BB962C8B-B14F-4D97-AF65-F5344CB8AC3E}">
        <p14:creationId xmlns:p14="http://schemas.microsoft.com/office/powerpoint/2010/main" val="57309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Прямоугольник 107"/>
          <p:cNvSpPr/>
          <p:nvPr/>
        </p:nvSpPr>
        <p:spPr>
          <a:xfrm>
            <a:off x="6063849" y="4386088"/>
            <a:ext cx="1561846" cy="18720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2">
                <a:lumMod val="50000"/>
              </a:schemeClr>
            </a:solidFill>
            <a:prstDash val="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ru-RU" sz="9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Расширение </a:t>
            </a:r>
          </a:p>
          <a:p>
            <a:pPr algn="r"/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переработки мяса</a:t>
            </a:r>
            <a:endParaRPr lang="en" sz="900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48" y="1099680"/>
            <a:ext cx="1561846" cy="463357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Сельскохозяйствен-</a:t>
            </a:r>
          </a:p>
          <a:p>
            <a:pPr algn="r"/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ное производство</a:t>
            </a:r>
            <a:endParaRPr lang="en" sz="900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089457" y="2097064"/>
            <a:ext cx="1362462" cy="190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Выращивание </a:t>
            </a:r>
          </a:p>
          <a:p>
            <a:pPr algn="r"/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свиней</a:t>
            </a:r>
            <a:endParaRPr lang="en" sz="900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tci.com.mx/tci%20ingles/img/portfolio/tracto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20" y="1268760"/>
            <a:ext cx="301263" cy="32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070134" y="2204864"/>
            <a:ext cx="1561846" cy="1872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Переработка</a:t>
            </a:r>
          </a:p>
          <a:p>
            <a:pPr algn="r"/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мяса</a:t>
            </a:r>
            <a:endParaRPr lang="en" sz="900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89457" y="4257304"/>
            <a:ext cx="1362462" cy="19080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2">
                <a:lumMod val="50000"/>
              </a:schemeClr>
            </a:solidFill>
            <a:prstDash val="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Расширение выращивания </a:t>
            </a:r>
          </a:p>
          <a:p>
            <a:pPr algn="r"/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свиней</a:t>
            </a:r>
            <a:endParaRPr lang="en" sz="900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8505" y="5517812"/>
            <a:ext cx="156184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620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800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ru-RU" sz="800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Башкир-агроинвест</a:t>
            </a:r>
            <a:r>
              <a:rPr lang="en" sz="800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”</a:t>
            </a:r>
            <a:endParaRPr lang="en" sz="800" i="1" kern="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061998" y="761404"/>
            <a:ext cx="1561846" cy="100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Производство </a:t>
            </a:r>
          </a:p>
          <a:p>
            <a:pPr algn="r"/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сахара</a:t>
            </a:r>
            <a:endParaRPr lang="en" sz="900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063367" y="1557372"/>
            <a:ext cx="1561846" cy="215444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algn="ctr" defTabSz="7620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800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«Чишминский</a:t>
            </a:r>
            <a:r>
              <a:rPr lang="en-US" sz="800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800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сахарный завод»</a:t>
            </a:r>
            <a:endParaRPr lang="en" sz="800" i="1" kern="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129226" y="2599178"/>
            <a:ext cx="1428923" cy="183793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Производство </a:t>
            </a:r>
          </a:p>
          <a:p>
            <a:pPr algn="r"/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комбикормов </a:t>
            </a:r>
          </a:p>
          <a:p>
            <a:pPr algn="r"/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для животных</a:t>
            </a:r>
            <a:endParaRPr lang="en" sz="900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131124" y="4098559"/>
            <a:ext cx="14270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620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800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ru-RU" sz="800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Давлекановский комбинат хлебопродуктов №1</a:t>
            </a:r>
            <a:r>
              <a:rPr lang="en-US" sz="800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”</a:t>
            </a:r>
            <a:endParaRPr lang="en" sz="800" i="1" kern="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089456" y="3660392"/>
            <a:ext cx="1395692" cy="338554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ctr" defTabSz="7620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800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«Башкирская мясная компания»</a:t>
            </a:r>
            <a:endParaRPr lang="en-US" sz="800" i="1" kern="0" dirty="0" smtClean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071854" y="3861048"/>
            <a:ext cx="156184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620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" sz="800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ru-RU" sz="800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Альшей-мясо</a:t>
            </a:r>
            <a:r>
              <a:rPr lang="en" sz="800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”</a:t>
            </a:r>
            <a:endParaRPr lang="en" sz="800" i="1" kern="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8" name="Picture 3"/>
          <p:cNvPicPr>
            <a:picLocks noChangeAspect="1" noChangeArrowheads="1"/>
          </p:cNvPicPr>
          <p:nvPr/>
        </p:nvPicPr>
        <p:blipFill>
          <a:blip r:embed="rId4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087" y="2124708"/>
            <a:ext cx="420152" cy="2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200" y="2625100"/>
            <a:ext cx="235965" cy="32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527" y="2223820"/>
            <a:ext cx="299273" cy="367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6" name="Прямая со стрелкой 35"/>
          <p:cNvCxnSpPr>
            <a:stCxn id="62" idx="3"/>
          </p:cNvCxnSpPr>
          <p:nvPr/>
        </p:nvCxnSpPr>
        <p:spPr>
          <a:xfrm>
            <a:off x="1580496" y="2896580"/>
            <a:ext cx="548308" cy="0"/>
          </a:xfrm>
          <a:prstGeom prst="straightConnector1">
            <a:avLst/>
          </a:prstGeom>
          <a:ln w="44450" cmpd="dbl">
            <a:solidFill>
              <a:schemeClr val="bg2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1654559" y="2654503"/>
            <a:ext cx="498462" cy="200055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ctr" defTabSz="7620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700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Зерно</a:t>
            </a:r>
            <a:endParaRPr lang="en" sz="700" kern="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2" name="Прямая со стрелкой 41"/>
          <p:cNvCxnSpPr>
            <a:stCxn id="67" idx="3"/>
          </p:cNvCxnSpPr>
          <p:nvPr/>
        </p:nvCxnSpPr>
        <p:spPr>
          <a:xfrm>
            <a:off x="3476238" y="3338661"/>
            <a:ext cx="613218" cy="0"/>
          </a:xfrm>
          <a:prstGeom prst="straightConnector1">
            <a:avLst/>
          </a:prstGeom>
          <a:ln w="44450" cmpd="dbl">
            <a:solidFill>
              <a:schemeClr val="bg2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3503898" y="3094478"/>
            <a:ext cx="636923" cy="200055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ctr" defTabSz="7620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700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Комбикорм</a:t>
            </a:r>
            <a:endParaRPr lang="en" sz="700" kern="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3" name="Прямая со стрелкой 42"/>
          <p:cNvCxnSpPr>
            <a:stCxn id="74" idx="3"/>
          </p:cNvCxnSpPr>
          <p:nvPr/>
        </p:nvCxnSpPr>
        <p:spPr>
          <a:xfrm flipV="1">
            <a:off x="5369499" y="3342486"/>
            <a:ext cx="685407" cy="3370"/>
          </a:xfrm>
          <a:prstGeom prst="straightConnector1">
            <a:avLst/>
          </a:prstGeom>
          <a:ln w="44450" cmpd="dbl">
            <a:solidFill>
              <a:schemeClr val="bg2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оединительная линия уступом 19"/>
          <p:cNvCxnSpPr>
            <a:stCxn id="73" idx="3"/>
          </p:cNvCxnSpPr>
          <p:nvPr/>
        </p:nvCxnSpPr>
        <p:spPr>
          <a:xfrm flipV="1">
            <a:off x="5362464" y="2060851"/>
            <a:ext cx="3721846" cy="790843"/>
          </a:xfrm>
          <a:prstGeom prst="bentConnector3">
            <a:avLst>
              <a:gd name="adj1" fmla="val 10532"/>
            </a:avLst>
          </a:prstGeom>
          <a:ln w="44450" cmpd="dbl">
            <a:solidFill>
              <a:schemeClr val="bg2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Скругленный прямоугольник 60"/>
          <p:cNvSpPr/>
          <p:nvPr/>
        </p:nvSpPr>
        <p:spPr>
          <a:xfrm>
            <a:off x="218034" y="3201291"/>
            <a:ext cx="1362462" cy="360000"/>
          </a:xfrm>
          <a:prstGeom prst="roundRect">
            <a:avLst/>
          </a:prstGeom>
          <a:noFill/>
          <a:ln w="9525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8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Кормовых культур: кукуруза, зеленый корм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218034" y="2716580"/>
            <a:ext cx="1362462" cy="360000"/>
          </a:xfrm>
          <a:prstGeom prst="roundRect">
            <a:avLst/>
          </a:prstGeom>
          <a:noFill/>
          <a:ln w="9525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8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Зерновые культуры: ячмень, пшеница, овес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218034" y="2111190"/>
            <a:ext cx="1362462" cy="496687"/>
          </a:xfrm>
          <a:prstGeom prst="roundRect">
            <a:avLst/>
          </a:prstGeom>
          <a:noFill/>
          <a:ln w="9525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800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Высокорентабельные культуры: подсолнечник, горох </a:t>
            </a:r>
            <a:r>
              <a:rPr lang="ru-RU" sz="8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и.т.д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218034" y="1615388"/>
            <a:ext cx="1362462" cy="360000"/>
          </a:xfrm>
          <a:prstGeom prst="roundRect">
            <a:avLst/>
          </a:prstGeom>
          <a:noFill/>
          <a:ln w="9525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Сахарная свекла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2213468" y="3158661"/>
            <a:ext cx="1262769" cy="360000"/>
          </a:xfrm>
          <a:prstGeom prst="roundRect">
            <a:avLst/>
          </a:prstGeom>
          <a:noFill/>
          <a:ln w="9525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Корм для свиней и КРС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4199388" y="2671691"/>
            <a:ext cx="1163077" cy="360000"/>
          </a:xfrm>
          <a:prstGeom prst="roundRect">
            <a:avLst/>
          </a:prstGeom>
          <a:noFill/>
          <a:ln w="9525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8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Генетическое </a:t>
            </a:r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поголовье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4206422" y="3165856"/>
            <a:ext cx="1163077" cy="360000"/>
          </a:xfrm>
          <a:prstGeom prst="roundRect">
            <a:avLst/>
          </a:prstGeom>
          <a:noFill/>
          <a:ln w="9525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Товарное поголовье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6174459" y="2605377"/>
            <a:ext cx="1362462" cy="360000"/>
          </a:xfrm>
          <a:prstGeom prst="roundRect">
            <a:avLst/>
          </a:prstGeom>
          <a:noFill/>
          <a:ln w="9525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Целая туша, полутуша, субпродукты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6176951" y="3031857"/>
            <a:ext cx="1362462" cy="360000"/>
          </a:xfrm>
          <a:prstGeom prst="roundRect">
            <a:avLst/>
          </a:prstGeom>
          <a:noFill/>
          <a:ln w="9525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Большой кусок, </a:t>
            </a:r>
          </a:p>
          <a:p>
            <a:pPr algn="ctr"/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малый кусок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Скругленный прямоугольник 80"/>
          <p:cNvSpPr/>
          <p:nvPr/>
        </p:nvSpPr>
        <p:spPr>
          <a:xfrm>
            <a:off x="6174459" y="3467420"/>
            <a:ext cx="1362462" cy="360000"/>
          </a:xfrm>
          <a:prstGeom prst="roundRect">
            <a:avLst/>
          </a:prstGeom>
          <a:noFill/>
          <a:ln w="9525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Колбасы, деликатесы и полуфабрикаты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0" name="Прямая со стрелкой 89"/>
          <p:cNvCxnSpPr>
            <a:stCxn id="79" idx="3"/>
          </p:cNvCxnSpPr>
          <p:nvPr/>
        </p:nvCxnSpPr>
        <p:spPr>
          <a:xfrm>
            <a:off x="7536921" y="2785377"/>
            <a:ext cx="1528615" cy="0"/>
          </a:xfrm>
          <a:prstGeom prst="straightConnector1">
            <a:avLst/>
          </a:prstGeom>
          <a:ln w="44450" cmpd="dbl">
            <a:solidFill>
              <a:schemeClr val="bg2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/>
          <p:cNvCxnSpPr>
            <a:stCxn id="80" idx="3"/>
          </p:cNvCxnSpPr>
          <p:nvPr/>
        </p:nvCxnSpPr>
        <p:spPr>
          <a:xfrm>
            <a:off x="7539413" y="3211857"/>
            <a:ext cx="1528615" cy="0"/>
          </a:xfrm>
          <a:prstGeom prst="straightConnector1">
            <a:avLst/>
          </a:prstGeom>
          <a:ln w="44450" cmpd="dbl">
            <a:solidFill>
              <a:schemeClr val="bg2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>
            <a:stCxn id="81" idx="3"/>
          </p:cNvCxnSpPr>
          <p:nvPr/>
        </p:nvCxnSpPr>
        <p:spPr>
          <a:xfrm>
            <a:off x="7536921" y="3647420"/>
            <a:ext cx="1528615" cy="0"/>
          </a:xfrm>
          <a:prstGeom prst="straightConnector1">
            <a:avLst/>
          </a:prstGeom>
          <a:ln w="44450" cmpd="dbl">
            <a:solidFill>
              <a:schemeClr val="bg2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9" name="Соединительная линия уступом 4098"/>
          <p:cNvCxnSpPr>
            <a:stCxn id="65" idx="3"/>
            <a:endCxn id="17" idx="1"/>
          </p:cNvCxnSpPr>
          <p:nvPr/>
        </p:nvCxnSpPr>
        <p:spPr>
          <a:xfrm flipV="1">
            <a:off x="1580497" y="1265404"/>
            <a:ext cx="4481502" cy="529984"/>
          </a:xfrm>
          <a:prstGeom prst="bentConnector3">
            <a:avLst>
              <a:gd name="adj1" fmla="val 49529"/>
            </a:avLst>
          </a:prstGeom>
          <a:ln w="44450" cmpd="dbl">
            <a:solidFill>
              <a:schemeClr val="bg2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ик 101"/>
          <p:cNvSpPr/>
          <p:nvPr/>
        </p:nvSpPr>
        <p:spPr>
          <a:xfrm>
            <a:off x="1613882" y="1584307"/>
            <a:ext cx="1017416" cy="215444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ctr"/>
            <a:r>
              <a:rPr lang="ru-RU" sz="8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Сахарная свекла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Скругленный прямоугольник 105"/>
          <p:cNvSpPr/>
          <p:nvPr/>
        </p:nvSpPr>
        <p:spPr>
          <a:xfrm>
            <a:off x="6166635" y="1162884"/>
            <a:ext cx="1362462" cy="360000"/>
          </a:xfrm>
          <a:prstGeom prst="roundRect">
            <a:avLst/>
          </a:prstGeom>
          <a:noFill/>
          <a:ln w="9525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Сахар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9" name="Прямая со стрелкой 108"/>
          <p:cNvCxnSpPr>
            <a:stCxn id="106" idx="3"/>
          </p:cNvCxnSpPr>
          <p:nvPr/>
        </p:nvCxnSpPr>
        <p:spPr>
          <a:xfrm>
            <a:off x="7529097" y="1342884"/>
            <a:ext cx="1561846" cy="0"/>
          </a:xfrm>
          <a:prstGeom prst="straightConnector1">
            <a:avLst/>
          </a:prstGeom>
          <a:ln w="44450" cmpd="dbl">
            <a:solidFill>
              <a:schemeClr val="bg2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Прямоугольник 147"/>
          <p:cNvSpPr/>
          <p:nvPr/>
        </p:nvSpPr>
        <p:spPr>
          <a:xfrm>
            <a:off x="7688948" y="1853088"/>
            <a:ext cx="1262769" cy="215444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r"/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Племенные </a:t>
            </a:r>
            <a:r>
              <a:rPr lang="ru-RU" sz="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свиньи</a:t>
            </a:r>
            <a:endParaRPr lang="en" sz="7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8" name="Соединительная линия уступом 117"/>
          <p:cNvCxnSpPr>
            <a:stCxn id="63" idx="3"/>
          </p:cNvCxnSpPr>
          <p:nvPr/>
        </p:nvCxnSpPr>
        <p:spPr>
          <a:xfrm flipV="1">
            <a:off x="1580497" y="1853091"/>
            <a:ext cx="7492021" cy="506443"/>
          </a:xfrm>
          <a:prstGeom prst="bentConnector3">
            <a:avLst>
              <a:gd name="adj1" fmla="val 31504"/>
            </a:avLst>
          </a:prstGeom>
          <a:ln w="44450" cmpd="dbl">
            <a:solidFill>
              <a:schemeClr val="bg2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Прямоугольник 158"/>
          <p:cNvSpPr/>
          <p:nvPr/>
        </p:nvSpPr>
        <p:spPr>
          <a:xfrm>
            <a:off x="7684257" y="1652240"/>
            <a:ext cx="1262769" cy="215444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r" defTabSz="7620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Бобовые, </a:t>
            </a:r>
            <a:r>
              <a:rPr lang="ru-RU" sz="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масличные</a:t>
            </a:r>
            <a:endParaRPr lang="en" sz="7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8" name="Прямоугольник 167"/>
          <p:cNvSpPr/>
          <p:nvPr/>
        </p:nvSpPr>
        <p:spPr>
          <a:xfrm>
            <a:off x="4103856" y="5812948"/>
            <a:ext cx="13812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620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800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«Уральская мясная компания» </a:t>
            </a:r>
            <a:endParaRPr lang="en" sz="800" i="1" kern="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8" name="Прямая со стрелкой 57"/>
          <p:cNvCxnSpPr/>
          <p:nvPr/>
        </p:nvCxnSpPr>
        <p:spPr>
          <a:xfrm>
            <a:off x="643621" y="3561291"/>
            <a:ext cx="162" cy="882000"/>
          </a:xfrm>
          <a:prstGeom prst="straightConnector1">
            <a:avLst/>
          </a:prstGeom>
          <a:ln w="44450" cmpd="dbl">
            <a:solidFill>
              <a:schemeClr val="bg2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384459" y="3857915"/>
            <a:ext cx="519131" cy="329321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ctr" defTabSz="7620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700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Кукуруза</a:t>
            </a:r>
          </a:p>
          <a:p>
            <a:pPr algn="ctr" defTabSz="7620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700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корм</a:t>
            </a:r>
            <a:endParaRPr lang="en" sz="700" kern="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2214288" y="3645024"/>
            <a:ext cx="1262769" cy="360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9525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Расширение производства кормов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7" name="Соединительная линия уступом 126"/>
          <p:cNvCxnSpPr>
            <a:stCxn id="66" idx="3"/>
            <a:endCxn id="12" idx="1"/>
          </p:cNvCxnSpPr>
          <p:nvPr/>
        </p:nvCxnSpPr>
        <p:spPr>
          <a:xfrm>
            <a:off x="3477057" y="3825024"/>
            <a:ext cx="612399" cy="1548000"/>
          </a:xfrm>
          <a:prstGeom prst="bentConnector3">
            <a:avLst>
              <a:gd name="adj1" fmla="val 50000"/>
            </a:avLst>
          </a:prstGeom>
          <a:ln w="44450" cmpd="dbl">
            <a:solidFill>
              <a:schemeClr val="bg2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Прямоугольник 95"/>
          <p:cNvSpPr/>
          <p:nvPr/>
        </p:nvSpPr>
        <p:spPr>
          <a:xfrm>
            <a:off x="3463131" y="4941751"/>
            <a:ext cx="636923" cy="200055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ctr" defTabSz="7620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700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Комбикорм</a:t>
            </a:r>
            <a:endParaRPr lang="en" sz="700" kern="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6072253" y="6044148"/>
            <a:ext cx="156184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620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800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Новый МПЗ</a:t>
            </a:r>
            <a:endParaRPr lang="en" sz="800" i="1" kern="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480752" y="3140968"/>
            <a:ext cx="564923" cy="363176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ctr" defTabSz="7620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700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Хряки</a:t>
            </a:r>
            <a:r>
              <a:rPr lang="en" sz="800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 defTabSz="7620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800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Свиньи</a:t>
            </a:r>
            <a:endParaRPr lang="en" sz="800" kern="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7" name="Прямоугольник 186"/>
          <p:cNvSpPr/>
          <p:nvPr/>
        </p:nvSpPr>
        <p:spPr>
          <a:xfrm>
            <a:off x="1613882" y="2132856"/>
            <a:ext cx="1462316" cy="215444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ctr" defTabSz="7620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Бобовые, масличные, горох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0" name="Прямоугольник 209"/>
          <p:cNvSpPr/>
          <p:nvPr/>
        </p:nvSpPr>
        <p:spPr>
          <a:xfrm>
            <a:off x="7843163" y="3750939"/>
            <a:ext cx="1167450" cy="1136192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bg2">
                <a:lumMod val="50000"/>
              </a:schemeClr>
            </a:solidFill>
            <a:prstDash val="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t" anchorCtr="0"/>
          <a:lstStyle/>
          <a:p>
            <a:pPr algn="r"/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Утилизация отходов</a:t>
            </a:r>
            <a:endParaRPr lang="en" sz="900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4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561" y="3773992"/>
            <a:ext cx="299273" cy="367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" name="Прямоугольник 214"/>
          <p:cNvSpPr/>
          <p:nvPr/>
        </p:nvSpPr>
        <p:spPr>
          <a:xfrm>
            <a:off x="7848199" y="4674924"/>
            <a:ext cx="1162414" cy="215444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algn="ctr" defTabSz="7620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800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Проект</a:t>
            </a:r>
            <a:endParaRPr lang="en" sz="800" i="1" kern="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6" name="Скругленный прямоугольник 215"/>
          <p:cNvSpPr/>
          <p:nvPr/>
        </p:nvSpPr>
        <p:spPr>
          <a:xfrm>
            <a:off x="7923535" y="4255036"/>
            <a:ext cx="999949" cy="360000"/>
          </a:xfrm>
          <a:prstGeom prst="roundRect">
            <a:avLst/>
          </a:prstGeom>
          <a:noFill/>
          <a:ln w="9525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Мясокостная мука, технический жир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7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986" y="4421676"/>
            <a:ext cx="299273" cy="367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Прямоугольник 77"/>
          <p:cNvSpPr/>
          <p:nvPr/>
        </p:nvSpPr>
        <p:spPr>
          <a:xfrm>
            <a:off x="146735" y="6246832"/>
            <a:ext cx="332308" cy="72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146735" y="6418871"/>
            <a:ext cx="332308" cy="72000"/>
          </a:xfrm>
          <a:prstGeom prst="rect">
            <a:avLst/>
          </a:prstGeom>
          <a:solidFill>
            <a:srgbClr val="948A54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3" name="Text Box 115"/>
          <p:cNvSpPr txBox="1">
            <a:spLocks noChangeArrowheads="1"/>
          </p:cNvSpPr>
          <p:nvPr/>
        </p:nvSpPr>
        <p:spPr bwMode="auto">
          <a:xfrm>
            <a:off x="568767" y="6218440"/>
            <a:ext cx="1192724" cy="20043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ts val="0"/>
              </a:spcBef>
              <a:spcAft>
                <a:spcPts val="200"/>
              </a:spcAft>
            </a:pPr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Действующий бизнес</a:t>
            </a:r>
            <a:endParaRPr lang="ru-RU" sz="8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eaLnBrk="1" hangingPunct="1">
              <a:spcBef>
                <a:spcPts val="0"/>
              </a:spcBef>
              <a:spcAft>
                <a:spcPts val="200"/>
              </a:spcAft>
            </a:pPr>
            <a:endParaRPr lang="ru-RU" sz="8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4" name="Text Box 115"/>
          <p:cNvSpPr txBox="1">
            <a:spLocks noChangeArrowheads="1"/>
          </p:cNvSpPr>
          <p:nvPr/>
        </p:nvSpPr>
        <p:spPr bwMode="auto">
          <a:xfrm>
            <a:off x="568767" y="6396920"/>
            <a:ext cx="1192724" cy="20043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ts val="0"/>
              </a:spcBef>
              <a:spcAft>
                <a:spcPts val="200"/>
              </a:spcAft>
            </a:pPr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Перспективные проекты</a:t>
            </a:r>
            <a:endParaRPr lang="ru-RU" sz="8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eaLnBrk="1" hangingPunct="1">
              <a:spcBef>
                <a:spcPts val="0"/>
              </a:spcBef>
              <a:spcAft>
                <a:spcPts val="200"/>
              </a:spcAft>
            </a:pPr>
            <a:endParaRPr lang="ru-RU" sz="8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6" name="Скругленный прямоугольник 85"/>
          <p:cNvSpPr/>
          <p:nvPr/>
        </p:nvSpPr>
        <p:spPr>
          <a:xfrm>
            <a:off x="4206550" y="5422212"/>
            <a:ext cx="1163077" cy="360000"/>
          </a:xfrm>
          <a:prstGeom prst="roundRect">
            <a:avLst/>
          </a:prstGeom>
          <a:noFill/>
          <a:ln w="9525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Генетическое поголовье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4206550" y="4967356"/>
            <a:ext cx="1163077" cy="360000"/>
          </a:xfrm>
          <a:prstGeom prst="roundRect">
            <a:avLst/>
          </a:prstGeom>
          <a:noFill/>
          <a:ln w="9525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Товарное поголовье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8" name="Picture 3"/>
          <p:cNvPicPr>
            <a:picLocks noChangeAspect="1" noChangeArrowheads="1"/>
          </p:cNvPicPr>
          <p:nvPr/>
        </p:nvPicPr>
        <p:blipFill>
          <a:blip r:embed="rId4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870" y="4300524"/>
            <a:ext cx="420152" cy="2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7" name="Прямая со стрелкой 96"/>
          <p:cNvCxnSpPr/>
          <p:nvPr/>
        </p:nvCxnSpPr>
        <p:spPr>
          <a:xfrm flipV="1">
            <a:off x="5369628" y="5165738"/>
            <a:ext cx="685407" cy="3370"/>
          </a:xfrm>
          <a:prstGeom prst="straightConnector1">
            <a:avLst/>
          </a:prstGeom>
          <a:ln w="44450" cmpd="dbl">
            <a:solidFill>
              <a:schemeClr val="bg2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Прямоугольник 97"/>
          <p:cNvSpPr/>
          <p:nvPr/>
        </p:nvSpPr>
        <p:spPr>
          <a:xfrm>
            <a:off x="5480881" y="4964220"/>
            <a:ext cx="564923" cy="344710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ctr" defTabSz="7620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800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Хряки</a:t>
            </a:r>
            <a:r>
              <a:rPr lang="en" sz="800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 defTabSz="7620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700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Свиньи</a:t>
            </a:r>
            <a:endParaRPr lang="en" sz="700" kern="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Скругленный прямоугольник 98"/>
          <p:cNvSpPr/>
          <p:nvPr/>
        </p:nvSpPr>
        <p:spPr>
          <a:xfrm>
            <a:off x="6181441" y="4804772"/>
            <a:ext cx="1362462" cy="360000"/>
          </a:xfrm>
          <a:prstGeom prst="roundRect">
            <a:avLst/>
          </a:prstGeom>
          <a:noFill/>
          <a:ln w="9525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Целая туша, полутуша, субпродукты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Скругленный прямоугольник 99"/>
          <p:cNvSpPr/>
          <p:nvPr/>
        </p:nvSpPr>
        <p:spPr>
          <a:xfrm>
            <a:off x="6183932" y="5236820"/>
            <a:ext cx="1362462" cy="360000"/>
          </a:xfrm>
          <a:prstGeom prst="roundRect">
            <a:avLst/>
          </a:prstGeom>
          <a:noFill/>
          <a:ln w="9525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Большой кусок, </a:t>
            </a:r>
          </a:p>
          <a:p>
            <a:pPr algn="ctr"/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малый кусок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Скругленный прямоугольник 100"/>
          <p:cNvSpPr/>
          <p:nvPr/>
        </p:nvSpPr>
        <p:spPr>
          <a:xfrm>
            <a:off x="6181441" y="5668868"/>
            <a:ext cx="1362462" cy="360000"/>
          </a:xfrm>
          <a:prstGeom prst="roundRect">
            <a:avLst/>
          </a:prstGeom>
          <a:noFill/>
          <a:ln w="9525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Колбасы, деликатесы и полуфабрикаты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3" name="Прямая со стрелкой 102"/>
          <p:cNvCxnSpPr>
            <a:stCxn id="99" idx="3"/>
          </p:cNvCxnSpPr>
          <p:nvPr/>
        </p:nvCxnSpPr>
        <p:spPr>
          <a:xfrm>
            <a:off x="7543903" y="4984772"/>
            <a:ext cx="1528615" cy="0"/>
          </a:xfrm>
          <a:prstGeom prst="straightConnector1">
            <a:avLst/>
          </a:prstGeom>
          <a:ln w="44450" cmpd="dbl">
            <a:solidFill>
              <a:schemeClr val="bg2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>
            <a:stCxn id="100" idx="3"/>
          </p:cNvCxnSpPr>
          <p:nvPr/>
        </p:nvCxnSpPr>
        <p:spPr>
          <a:xfrm>
            <a:off x="7546395" y="5416820"/>
            <a:ext cx="1528615" cy="0"/>
          </a:xfrm>
          <a:prstGeom prst="straightConnector1">
            <a:avLst/>
          </a:prstGeom>
          <a:ln w="44450" cmpd="dbl">
            <a:solidFill>
              <a:schemeClr val="bg2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 стрелкой 104"/>
          <p:cNvCxnSpPr>
            <a:stCxn id="101" idx="3"/>
          </p:cNvCxnSpPr>
          <p:nvPr/>
        </p:nvCxnSpPr>
        <p:spPr>
          <a:xfrm>
            <a:off x="7543903" y="5848868"/>
            <a:ext cx="1528615" cy="0"/>
          </a:xfrm>
          <a:prstGeom prst="straightConnector1">
            <a:avLst/>
          </a:prstGeom>
          <a:ln w="44450" cmpd="dbl">
            <a:solidFill>
              <a:schemeClr val="bg2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Соединительная линия уступом 110"/>
          <p:cNvCxnSpPr>
            <a:stCxn id="86" idx="3"/>
          </p:cNvCxnSpPr>
          <p:nvPr/>
        </p:nvCxnSpPr>
        <p:spPr>
          <a:xfrm>
            <a:off x="5369627" y="5602212"/>
            <a:ext cx="3721846" cy="792000"/>
          </a:xfrm>
          <a:prstGeom prst="bentConnector3">
            <a:avLst>
              <a:gd name="adj1" fmla="val 11176"/>
            </a:avLst>
          </a:prstGeom>
          <a:ln w="44450" cmpd="dbl">
            <a:solidFill>
              <a:schemeClr val="bg2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Прямоугольник 115"/>
          <p:cNvSpPr/>
          <p:nvPr/>
        </p:nvSpPr>
        <p:spPr>
          <a:xfrm>
            <a:off x="7689094" y="6165304"/>
            <a:ext cx="1262769" cy="215444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r"/>
            <a:r>
              <a:rPr lang="ru-RU" sz="8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Племенные </a:t>
            </a:r>
            <a:r>
              <a:rPr lang="ru-RU" sz="7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свиньи</a:t>
            </a:r>
            <a:endParaRPr lang="en" sz="7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7696040" y="1137139"/>
            <a:ext cx="1262769" cy="200055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r"/>
            <a:r>
              <a:rPr lang="ru-RU" sz="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Сахар</a:t>
            </a:r>
            <a:endParaRPr lang="en" sz="7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1" name="Соединительная линия уступом 120"/>
          <p:cNvCxnSpPr/>
          <p:nvPr/>
        </p:nvCxnSpPr>
        <p:spPr>
          <a:xfrm>
            <a:off x="5457370" y="3811020"/>
            <a:ext cx="2385795" cy="446400"/>
          </a:xfrm>
          <a:prstGeom prst="bentConnector3">
            <a:avLst>
              <a:gd name="adj1" fmla="val 12718"/>
            </a:avLst>
          </a:prstGeom>
          <a:ln w="44450" cmpd="dbl">
            <a:solidFill>
              <a:schemeClr val="bg2">
                <a:lumMod val="50000"/>
              </a:schemeClr>
            </a:solidFill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Соединительная линия уступом 122"/>
          <p:cNvCxnSpPr/>
          <p:nvPr/>
        </p:nvCxnSpPr>
        <p:spPr>
          <a:xfrm flipV="1">
            <a:off x="5451917" y="4257304"/>
            <a:ext cx="619937" cy="324000"/>
          </a:xfrm>
          <a:prstGeom prst="bentConnector3">
            <a:avLst>
              <a:gd name="adj1" fmla="val 50000"/>
            </a:avLst>
          </a:prstGeom>
          <a:ln w="44450" cmpd="dbl">
            <a:solidFill>
              <a:schemeClr val="bg2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7731205" y="3874027"/>
            <a:ext cx="0" cy="776731"/>
          </a:xfrm>
          <a:prstGeom prst="line">
            <a:avLst/>
          </a:prstGeom>
          <a:ln w="44450" cmpd="dbl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>
            <a:off x="7629705" y="4638853"/>
            <a:ext cx="118891" cy="2381"/>
          </a:xfrm>
          <a:prstGeom prst="line">
            <a:avLst/>
          </a:prstGeom>
          <a:ln w="44450" cmpd="dbl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/>
          <p:cNvCxnSpPr/>
          <p:nvPr/>
        </p:nvCxnSpPr>
        <p:spPr>
          <a:xfrm>
            <a:off x="7629572" y="3887242"/>
            <a:ext cx="118891" cy="2381"/>
          </a:xfrm>
          <a:prstGeom prst="line">
            <a:avLst/>
          </a:prstGeom>
          <a:ln w="44450" cmpd="dbl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Прямоугольник 159"/>
          <p:cNvSpPr/>
          <p:nvPr/>
        </p:nvSpPr>
        <p:spPr>
          <a:xfrm>
            <a:off x="6632538" y="4077075"/>
            <a:ext cx="564923" cy="200055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ctr" defTabSz="7620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700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Отходы</a:t>
            </a:r>
            <a:endParaRPr lang="en" sz="700" kern="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1" name="Title 1"/>
          <p:cNvSpPr txBox="1">
            <a:spLocks/>
          </p:cNvSpPr>
          <p:nvPr/>
        </p:nvSpPr>
        <p:spPr bwMode="auto">
          <a:xfrm>
            <a:off x="140678" y="109800"/>
            <a:ext cx="8167688" cy="576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>
                <a:solidFill>
                  <a:srgbClr val="EEECE1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КАРТА </a:t>
            </a:r>
            <a:r>
              <a:rPr lang="ru-RU" sz="2800" b="1" dirty="0" smtClean="0">
                <a:solidFill>
                  <a:srgbClr val="EEECE1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>РАЗВИТИЯ</a:t>
            </a:r>
            <a:endParaRPr lang="en-US" sz="2800" b="1" dirty="0">
              <a:solidFill>
                <a:srgbClr val="EEECE1">
                  <a:lumMod val="2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218198" y="4437152"/>
            <a:ext cx="1362462" cy="360000"/>
          </a:xfrm>
          <a:prstGeom prst="roundRect">
            <a:avLst/>
          </a:prstGeom>
          <a:noFill/>
          <a:ln w="9525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8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Выращивание </a:t>
            </a:r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крупного                         рогатого </a:t>
            </a:r>
            <a:r>
              <a:rPr lang="ru-RU" sz="8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скота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Соединительная линия уступом 22"/>
          <p:cNvCxnSpPr/>
          <p:nvPr/>
        </p:nvCxnSpPr>
        <p:spPr>
          <a:xfrm rot="5400000">
            <a:off x="940115" y="3525947"/>
            <a:ext cx="1098000" cy="731077"/>
          </a:xfrm>
          <a:prstGeom prst="bentConnector3">
            <a:avLst>
              <a:gd name="adj1" fmla="val 50000"/>
            </a:avLst>
          </a:prstGeom>
          <a:ln w="44450" cmpd="dbl">
            <a:solidFill>
              <a:schemeClr val="bg2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>
            <a:off x="1837981" y="3348237"/>
            <a:ext cx="365538" cy="0"/>
          </a:xfrm>
          <a:prstGeom prst="line">
            <a:avLst/>
          </a:prstGeom>
          <a:ln w="44450" cmpd="dbl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Прямоугольник 114"/>
          <p:cNvSpPr/>
          <p:nvPr/>
        </p:nvSpPr>
        <p:spPr>
          <a:xfrm>
            <a:off x="807893" y="4005647"/>
            <a:ext cx="636923" cy="200055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ctr" defTabSz="7620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700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Комбикорм</a:t>
            </a:r>
            <a:endParaRPr lang="en" sz="700" kern="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2" name="Соединительная линия уступом 121"/>
          <p:cNvCxnSpPr/>
          <p:nvPr/>
        </p:nvCxnSpPr>
        <p:spPr>
          <a:xfrm>
            <a:off x="1580898" y="4615040"/>
            <a:ext cx="7510348" cy="1982613"/>
          </a:xfrm>
          <a:prstGeom prst="bentConnector3">
            <a:avLst>
              <a:gd name="adj1" fmla="val 4390"/>
            </a:avLst>
          </a:prstGeom>
          <a:ln w="44450" cmpd="dbl">
            <a:solidFill>
              <a:schemeClr val="bg2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Прямоугольник 123"/>
          <p:cNvSpPr/>
          <p:nvPr/>
        </p:nvSpPr>
        <p:spPr>
          <a:xfrm>
            <a:off x="7696040" y="6404955"/>
            <a:ext cx="1262769" cy="200055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r"/>
            <a:r>
              <a:rPr lang="ru-RU" sz="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Молоко</a:t>
            </a:r>
            <a:endParaRPr lang="en" sz="7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5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343" y="784520"/>
            <a:ext cx="299273" cy="367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3501903" y="6597355"/>
            <a:ext cx="2133600" cy="246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ru-RU" dirty="0" smtClean="0">
                <a:solidFill>
                  <a:prstClr val="black"/>
                </a:solidFill>
              </a:rPr>
              <a:t>- </a:t>
            </a:r>
            <a:fld id="{43302040-111B-46EB-8EC3-D741CA68F721}" type="slidenum">
              <a:rPr lang="ru-RU" smtClean="0">
                <a:solidFill>
                  <a:prstClr val="black"/>
                </a:solidFill>
              </a:rPr>
              <a:pPr/>
              <a:t>33</a:t>
            </a:fld>
            <a:r>
              <a:rPr lang="ru-RU" dirty="0" smtClean="0">
                <a:solidFill>
                  <a:prstClr val="black"/>
                </a:solidFill>
              </a:rPr>
              <a:t> -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2" name="Скругленный прямоугольник 91"/>
          <p:cNvSpPr/>
          <p:nvPr/>
        </p:nvSpPr>
        <p:spPr>
          <a:xfrm>
            <a:off x="218438" y="4941168"/>
            <a:ext cx="1362462" cy="576644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9525" cmpd="sng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Расширение </a:t>
            </a:r>
            <a:r>
              <a:rPr lang="ru-RU" sz="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агропроизводства</a:t>
            </a:r>
            <a:endParaRPr lang="en" sz="8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4" name="Рисунок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222" y="249150"/>
            <a:ext cx="912380" cy="26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45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низ 4"/>
          <p:cNvSpPr/>
          <p:nvPr/>
        </p:nvSpPr>
        <p:spPr>
          <a:xfrm>
            <a:off x="52114" y="1066802"/>
            <a:ext cx="3855198" cy="892667"/>
          </a:xfrm>
          <a:prstGeom prst="downArrow">
            <a:avLst>
              <a:gd name="adj1" fmla="val 100000"/>
              <a:gd name="adj2" fmla="val 25182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536575" indent="-228600">
              <a:buFont typeface="+mj-lt"/>
              <a:buAutoNum type="arabicPeriod"/>
            </a:pPr>
            <a:r>
              <a:rPr lang="ru-RU" sz="9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Агропроизводство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 (выращивание сельхозпродукции)</a:t>
            </a:r>
          </a:p>
          <a:p>
            <a:pPr marL="536575" indent="-228600">
              <a:buFont typeface="+mj-lt"/>
              <a:buAutoNum type="arabicPeriod"/>
            </a:pP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Производство комбикормов</a:t>
            </a:r>
          </a:p>
          <a:p>
            <a:pPr marL="536575" indent="-228600">
              <a:buFont typeface="+mj-lt"/>
              <a:buAutoNum type="arabicPeriod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Мясное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производство и переработка</a:t>
            </a:r>
          </a:p>
          <a:p>
            <a:pPr marL="536575" indent="-228600">
              <a:buFont typeface="+mj-lt"/>
              <a:buAutoNum type="arabicPeriod"/>
            </a:pP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Сахарное производство</a:t>
            </a:r>
          </a:p>
          <a:p>
            <a:pPr marL="536575" indent="-228600" algn="ctr"/>
            <a:endParaRPr lang="ru-RU" sz="9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343" y="3117658"/>
            <a:ext cx="2624951" cy="3384000"/>
          </a:xfrm>
          <a:prstGeom prst="rect">
            <a:avLst/>
          </a:prstGeom>
          <a:noFill/>
          <a:ln w="57150" cmpd="dbl">
            <a:noFill/>
          </a:ln>
        </p:spPr>
      </p:pic>
      <p:sp>
        <p:nvSpPr>
          <p:cNvPr id="93" name="Rectangle 86"/>
          <p:cNvSpPr>
            <a:spLocks noChangeArrowheads="1"/>
          </p:cNvSpPr>
          <p:nvPr/>
        </p:nvSpPr>
        <p:spPr bwMode="auto">
          <a:xfrm>
            <a:off x="2458280" y="4251835"/>
            <a:ext cx="36235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defTabSz="922338"/>
            <a:r>
              <a:rPr lang="ru-RU" sz="8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Уфа</a:t>
            </a:r>
          </a:p>
        </p:txBody>
      </p:sp>
      <p:sp>
        <p:nvSpPr>
          <p:cNvPr id="24579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118581" y="114300"/>
            <a:ext cx="8241231" cy="576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ДЕЙСТВУЮЩИЕ ПРЕДПРИЯТИЯ В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БАШКИРИИ</a:t>
            </a:r>
          </a:p>
        </p:txBody>
      </p:sp>
      <p:sp>
        <p:nvSpPr>
          <p:cNvPr id="67" name="Rectangle 86"/>
          <p:cNvSpPr>
            <a:spLocks noChangeArrowheads="1"/>
          </p:cNvSpPr>
          <p:nvPr/>
        </p:nvSpPr>
        <p:spPr bwMode="auto">
          <a:xfrm>
            <a:off x="501078" y="6175393"/>
            <a:ext cx="2602523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defTabSz="922338"/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Перерабатывающие комбинаты (мясо, сахар)</a:t>
            </a:r>
          </a:p>
        </p:txBody>
      </p:sp>
      <p:sp>
        <p:nvSpPr>
          <p:cNvPr id="71" name="Rectangle 86"/>
          <p:cNvSpPr>
            <a:spLocks noChangeArrowheads="1"/>
          </p:cNvSpPr>
          <p:nvPr/>
        </p:nvSpPr>
        <p:spPr bwMode="auto">
          <a:xfrm>
            <a:off x="483482" y="6329997"/>
            <a:ext cx="2437151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defTabSz="922338"/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Земельные активы, молочное животноводство</a:t>
            </a:r>
          </a:p>
        </p:txBody>
      </p:sp>
      <p:sp>
        <p:nvSpPr>
          <p:cNvPr id="72" name="Rectangle 86"/>
          <p:cNvSpPr>
            <a:spLocks noChangeArrowheads="1"/>
          </p:cNvSpPr>
          <p:nvPr/>
        </p:nvSpPr>
        <p:spPr bwMode="auto">
          <a:xfrm>
            <a:off x="483480" y="6029626"/>
            <a:ext cx="1727688" cy="138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pPr defTabSz="922338"/>
            <a:r>
              <a:rPr lang="ru-RU" sz="90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Свинокомплексы</a:t>
            </a:r>
          </a:p>
        </p:txBody>
      </p:sp>
      <p:sp>
        <p:nvSpPr>
          <p:cNvPr id="73" name="Rectangle 86"/>
          <p:cNvSpPr>
            <a:spLocks noChangeArrowheads="1"/>
          </p:cNvSpPr>
          <p:nvPr/>
        </p:nvSpPr>
        <p:spPr bwMode="auto">
          <a:xfrm>
            <a:off x="490819" y="6469626"/>
            <a:ext cx="3362021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defTabSz="922338"/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Хранение и переработка зерна, производство комбикормов</a:t>
            </a:r>
          </a:p>
        </p:txBody>
      </p:sp>
      <p:pic>
        <p:nvPicPr>
          <p:cNvPr id="83" name="Picture 3"/>
          <p:cNvPicPr>
            <a:picLocks noChangeAspect="1" noChangeArrowheads="1"/>
          </p:cNvPicPr>
          <p:nvPr/>
        </p:nvPicPr>
        <p:blipFill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8" y="6058943"/>
            <a:ext cx="234813" cy="101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Picture 4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6" y="6484586"/>
            <a:ext cx="141579" cy="144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38" y="6148095"/>
            <a:ext cx="179563" cy="157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721" y="4648294"/>
            <a:ext cx="179563" cy="157118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3074" name="Picture 2" descr="http://clipartfreefor.com/cliparts/tractor-clipart/cliparti1_tractor-clipart_0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83" y="6319209"/>
            <a:ext cx="172649" cy="13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2" descr="http://clipartfreefor.com/cliparts/tractor-clipart/cliparti1_tractor-clipart_0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139" y="4386700"/>
            <a:ext cx="172649" cy="13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2" descr="http://clipartfreefor.com/cliparts/tractor-clipart/cliparti1_tractor-clipart_0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134" y="4351245"/>
            <a:ext cx="172649" cy="13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2" descr="http://clipartfreefor.com/cliparts/tractor-clipart/cliparti1_tractor-clipart_0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568" y="4245421"/>
            <a:ext cx="172649" cy="13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4"/>
          <p:cNvPicPr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869" y="4667980"/>
            <a:ext cx="141579" cy="153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786" y="4847398"/>
            <a:ext cx="179563" cy="157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" name="Picture 3"/>
          <p:cNvPicPr>
            <a:picLocks noChangeAspect="1" noChangeArrowheads="1"/>
          </p:cNvPicPr>
          <p:nvPr/>
        </p:nvPicPr>
        <p:blipFill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665" y="4565458"/>
            <a:ext cx="234813" cy="101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Picture 3"/>
          <p:cNvPicPr>
            <a:picLocks noChangeAspect="1" noChangeArrowheads="1"/>
          </p:cNvPicPr>
          <p:nvPr/>
        </p:nvPicPr>
        <p:blipFill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597" y="4413058"/>
            <a:ext cx="234813" cy="101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rrowheads="1"/>
          </p:cNvPicPr>
          <p:nvPr/>
        </p:nvPicPr>
        <p:blipFill>
          <a:blip r:embed="rId10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396" y="2831528"/>
            <a:ext cx="1329231" cy="936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"/>
          <p:cNvPicPr>
            <a:picLocks noChangeArrowheads="1"/>
          </p:cNvPicPr>
          <p:nvPr/>
        </p:nvPicPr>
        <p:blipFill>
          <a:blip r:embed="rId1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896" y="3774264"/>
            <a:ext cx="1333733" cy="93715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/>
          </p:cNvPicPr>
          <p:nvPr/>
        </p:nvPicPr>
        <p:blipFill>
          <a:blip r:embed="rId14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396" y="1890872"/>
            <a:ext cx="1329231" cy="936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Рисунок 6"/>
          <p:cNvPicPr>
            <a:picLocks/>
          </p:cNvPicPr>
          <p:nvPr/>
        </p:nvPicPr>
        <p:blipFill>
          <a:blip r:embed="rId16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396" y="5661352"/>
            <a:ext cx="1329231" cy="936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7" name="TextBox 46"/>
          <p:cNvSpPr txBox="1"/>
          <p:nvPr/>
        </p:nvSpPr>
        <p:spPr>
          <a:xfrm>
            <a:off x="5336804" y="5788166"/>
            <a:ext cx="3688615" cy="66517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176213" fontAlgn="auto">
              <a:spcBef>
                <a:spcPts val="0"/>
              </a:spcBef>
              <a:spcAft>
                <a:spcPts val="300"/>
              </a:spcAft>
              <a:defRPr/>
            </a:pPr>
            <a:r>
              <a:rPr lang="ru-RU" sz="9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Раевский мясокомбинат «Альшей-мясо» </a:t>
            </a:r>
          </a:p>
          <a:p>
            <a:pPr marL="180000" indent="-144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Мясокомбинат с цехом убоя в Альшеевском районе</a:t>
            </a:r>
          </a:p>
          <a:p>
            <a:pPr marL="180000" indent="-144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Мощность убоя –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360 голов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в сутки</a:t>
            </a:r>
          </a:p>
          <a:p>
            <a:pPr marL="180000" indent="-144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Среднегодовая выручка (2016-2017 гг.)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0,7 млрд.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рублей;</a:t>
            </a:r>
          </a:p>
        </p:txBody>
      </p:sp>
      <p:pic>
        <p:nvPicPr>
          <p:cNvPr id="3077" name="Picture 5"/>
          <p:cNvPicPr>
            <a:picLocks noChangeArrowheads="1"/>
          </p:cNvPicPr>
          <p:nvPr/>
        </p:nvPicPr>
        <p:blipFill>
          <a:blip r:embed="rId18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396" y="948784"/>
            <a:ext cx="1329231" cy="936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Блок-схема: узел 50"/>
          <p:cNvSpPr/>
          <p:nvPr/>
        </p:nvSpPr>
        <p:spPr>
          <a:xfrm>
            <a:off x="2348950" y="4258664"/>
            <a:ext cx="99692" cy="108000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140678" y="3606004"/>
            <a:ext cx="1602822" cy="1257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Предприятия расположены в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6-и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районах Республики:</a:t>
            </a:r>
          </a:p>
          <a:p>
            <a:pPr marL="171450" indent="-17145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Альшеевском</a:t>
            </a:r>
          </a:p>
          <a:p>
            <a:pPr marL="171450" indent="-17145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Благоварском</a:t>
            </a:r>
          </a:p>
          <a:p>
            <a:pPr marL="171450" indent="-17145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Буздякском</a:t>
            </a:r>
          </a:p>
          <a:p>
            <a:pPr marL="171450" indent="-17145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Давлекановском</a:t>
            </a:r>
          </a:p>
          <a:p>
            <a:pPr marL="171450" indent="-17145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Кушнаренковском</a:t>
            </a:r>
            <a:endParaRPr lang="ru-RU" sz="9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Чишминском.</a:t>
            </a:r>
          </a:p>
        </p:txBody>
      </p:sp>
      <p:sp>
        <p:nvSpPr>
          <p:cNvPr id="10" name="Дуга 9"/>
          <p:cNvSpPr/>
          <p:nvPr/>
        </p:nvSpPr>
        <p:spPr>
          <a:xfrm rot="10800000">
            <a:off x="1911695" y="3827669"/>
            <a:ext cx="4448081" cy="1986582"/>
          </a:xfrm>
          <a:prstGeom prst="arc">
            <a:avLst>
              <a:gd name="adj1" fmla="val 16753736"/>
              <a:gd name="adj2" fmla="val 21321560"/>
            </a:avLst>
          </a:prstGeom>
          <a:ln w="9525">
            <a:solidFill>
              <a:schemeClr val="bg2">
                <a:lumMod val="25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2" name="Дуга 41"/>
          <p:cNvSpPr/>
          <p:nvPr/>
        </p:nvSpPr>
        <p:spPr>
          <a:xfrm rot="11082525">
            <a:off x="1951035" y="3774923"/>
            <a:ext cx="4405326" cy="2751978"/>
          </a:xfrm>
          <a:prstGeom prst="arc">
            <a:avLst>
              <a:gd name="adj1" fmla="val 16297265"/>
              <a:gd name="adj2" fmla="val 21503019"/>
            </a:avLst>
          </a:prstGeom>
          <a:ln w="9525" cmpd="sng">
            <a:solidFill>
              <a:schemeClr val="bg2">
                <a:lumMod val="25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4" name="Дуга 43"/>
          <p:cNvSpPr/>
          <p:nvPr/>
        </p:nvSpPr>
        <p:spPr>
          <a:xfrm rot="10350443">
            <a:off x="2002950" y="4116014"/>
            <a:ext cx="4283310" cy="737065"/>
          </a:xfrm>
          <a:prstGeom prst="arc">
            <a:avLst>
              <a:gd name="adj1" fmla="val 18015285"/>
              <a:gd name="adj2" fmla="val 21538947"/>
            </a:avLst>
          </a:prstGeom>
          <a:ln w="9525">
            <a:solidFill>
              <a:schemeClr val="bg2">
                <a:lumMod val="25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5" name="Дуга 44"/>
          <p:cNvSpPr/>
          <p:nvPr/>
        </p:nvSpPr>
        <p:spPr>
          <a:xfrm rot="11150074">
            <a:off x="2019882" y="4417488"/>
            <a:ext cx="4156443" cy="1132460"/>
          </a:xfrm>
          <a:prstGeom prst="arc">
            <a:avLst>
              <a:gd name="adj1" fmla="val 16571254"/>
              <a:gd name="adj2" fmla="val 21488378"/>
            </a:avLst>
          </a:prstGeom>
          <a:ln w="9525" cmpd="sng">
            <a:solidFill>
              <a:schemeClr val="bg2">
                <a:lumMod val="25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6" name="Дуга 45"/>
          <p:cNvSpPr/>
          <p:nvPr/>
        </p:nvSpPr>
        <p:spPr>
          <a:xfrm rot="230919">
            <a:off x="2225911" y="4667085"/>
            <a:ext cx="3774056" cy="479373"/>
          </a:xfrm>
          <a:prstGeom prst="arc">
            <a:avLst>
              <a:gd name="adj1" fmla="val 10881796"/>
              <a:gd name="adj2" fmla="val 14286931"/>
            </a:avLst>
          </a:prstGeom>
          <a:ln w="9525">
            <a:solidFill>
              <a:schemeClr val="bg2">
                <a:lumMod val="25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8" name="Дуга 47"/>
          <p:cNvSpPr/>
          <p:nvPr/>
        </p:nvSpPr>
        <p:spPr>
          <a:xfrm rot="20744444">
            <a:off x="2025383" y="3937273"/>
            <a:ext cx="4228959" cy="1064810"/>
          </a:xfrm>
          <a:prstGeom prst="arc">
            <a:avLst>
              <a:gd name="adj1" fmla="val 11218277"/>
              <a:gd name="adj2" fmla="val 16342778"/>
            </a:avLst>
          </a:prstGeom>
          <a:ln w="9525" cmpd="sng">
            <a:solidFill>
              <a:schemeClr val="bg2">
                <a:lumMod val="25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0" name="Дуга 49"/>
          <p:cNvSpPr/>
          <p:nvPr/>
        </p:nvSpPr>
        <p:spPr>
          <a:xfrm rot="20907482">
            <a:off x="1982240" y="3756505"/>
            <a:ext cx="4193954" cy="441620"/>
          </a:xfrm>
          <a:prstGeom prst="arc">
            <a:avLst>
              <a:gd name="adj1" fmla="val 10837821"/>
              <a:gd name="adj2" fmla="val 15758568"/>
            </a:avLst>
          </a:prstGeom>
          <a:ln w="9525">
            <a:solidFill>
              <a:schemeClr val="bg2">
                <a:lumMod val="25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2" name="Дуга 51"/>
          <p:cNvSpPr/>
          <p:nvPr/>
        </p:nvSpPr>
        <p:spPr>
          <a:xfrm rot="20064777">
            <a:off x="1719974" y="3021735"/>
            <a:ext cx="4763974" cy="1064510"/>
          </a:xfrm>
          <a:prstGeom prst="arc">
            <a:avLst>
              <a:gd name="adj1" fmla="val 11089181"/>
              <a:gd name="adj2" fmla="val 17052176"/>
            </a:avLst>
          </a:prstGeom>
          <a:ln w="9525" cmpd="sng">
            <a:solidFill>
              <a:schemeClr val="bg2">
                <a:lumMod val="25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3" name="Дуга 52"/>
          <p:cNvSpPr/>
          <p:nvPr/>
        </p:nvSpPr>
        <p:spPr>
          <a:xfrm rot="19993998">
            <a:off x="1658630" y="2759196"/>
            <a:ext cx="5159394" cy="531677"/>
          </a:xfrm>
          <a:prstGeom prst="arc">
            <a:avLst>
              <a:gd name="adj1" fmla="val 10852293"/>
              <a:gd name="adj2" fmla="val 14750062"/>
            </a:avLst>
          </a:prstGeom>
          <a:ln w="9525">
            <a:solidFill>
              <a:schemeClr val="bg2">
                <a:lumMod val="25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4" name="Дуга 53"/>
          <p:cNvSpPr/>
          <p:nvPr/>
        </p:nvSpPr>
        <p:spPr>
          <a:xfrm rot="19516542">
            <a:off x="1498397" y="2251309"/>
            <a:ext cx="5136879" cy="1096799"/>
          </a:xfrm>
          <a:prstGeom prst="arc">
            <a:avLst>
              <a:gd name="adj1" fmla="val 10966133"/>
              <a:gd name="adj2" fmla="val 18043489"/>
            </a:avLst>
          </a:prstGeom>
          <a:ln w="9525" cmpd="sng">
            <a:solidFill>
              <a:schemeClr val="bg2">
                <a:lumMod val="25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25079" y="728990"/>
            <a:ext cx="37822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Основные направления </a:t>
            </a:r>
            <a:r>
              <a:rPr lang="ru-RU" sz="11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и предприятия</a:t>
            </a:r>
            <a:endParaRPr lang="ru-RU" sz="1100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52115" y="990600"/>
            <a:ext cx="3947842" cy="0"/>
          </a:xfrm>
          <a:prstGeom prst="line">
            <a:avLst/>
          </a:prstGeom>
          <a:ln w="15875">
            <a:solidFill>
              <a:srgbClr val="9BBB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336804" y="3780385"/>
            <a:ext cx="3688615" cy="94217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176213" fontAlgn="auto">
              <a:spcBef>
                <a:spcPts val="0"/>
              </a:spcBef>
              <a:spcAft>
                <a:spcPts val="300"/>
              </a:spcAft>
              <a:defRPr/>
            </a:pPr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9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Башкирская мясная компания» </a:t>
            </a:r>
            <a:endParaRPr lang="ru-RU" sz="900" b="1" dirty="0" smtClean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marL="179388" indent="-144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свинокомплекса в Благоварском и Чишминском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районах;</a:t>
            </a:r>
            <a:endParaRPr lang="ru-RU" sz="9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marL="179388" indent="-144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Производственная мощность -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15 500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свиноматок (</a:t>
            </a:r>
            <a:r>
              <a:rPr lang="en-US" sz="9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DanBred</a:t>
            </a:r>
            <a:r>
              <a:rPr lang="en-US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179388" indent="-144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Годовой объем производства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50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тыс. тн. мяса в живом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весе;</a:t>
            </a:r>
            <a:endParaRPr lang="ru-RU" sz="9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marL="179388" indent="-144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Среднегодовая выручка 2016-2017 гг.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4,7 млрд. рублей;</a:t>
            </a:r>
            <a:endParaRPr lang="ru-RU" sz="9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marL="179388" indent="-144000" algn="just">
              <a:spcAft>
                <a:spcPts val="300"/>
              </a:spcAft>
              <a:buFont typeface="Arial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Среднегодовая </a:t>
            </a:r>
            <a:r>
              <a:rPr lang="en-US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EBITDA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 2016-2017 гг.</a:t>
            </a:r>
            <a:r>
              <a:rPr lang="en-US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– 1,5  млрд.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руб.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(31%).</a:t>
            </a:r>
            <a:endParaRPr lang="ru-RU" sz="9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336804" y="2852957"/>
            <a:ext cx="3688615" cy="121917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176213" fontAlgn="auto">
              <a:spcBef>
                <a:spcPts val="0"/>
              </a:spcBef>
              <a:spcAft>
                <a:spcPts val="300"/>
              </a:spcAft>
              <a:defRPr/>
            </a:pPr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«Давлекановский комбинат хлебопродуктов №1» </a:t>
            </a:r>
          </a:p>
          <a:p>
            <a:pPr marL="179388" indent="-144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Элеватор и комбикормовый завод в Давлекановском районе;</a:t>
            </a:r>
          </a:p>
          <a:p>
            <a:pPr marL="179388" indent="-144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Мощность хранения на элеваторе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120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тыс. тн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., склад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20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тыс. тн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.;</a:t>
            </a:r>
          </a:p>
          <a:p>
            <a:pPr marL="179388" indent="-144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Мощность производства комбикормов – 40 тн./час;</a:t>
            </a:r>
          </a:p>
          <a:p>
            <a:pPr marL="179388" indent="-144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Выручка 2018 года (выход на полн. мощность) – 1,9 млрд. рублей</a:t>
            </a:r>
          </a:p>
          <a:p>
            <a:pPr marL="179388" indent="-144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en-US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EBITDA 201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года (полн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. мощность) –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0,2 млрд. рублей (10%)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336804" y="1916832"/>
            <a:ext cx="3688615" cy="94217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176213" fontAlgn="auto">
              <a:spcBef>
                <a:spcPts val="0"/>
              </a:spcBef>
              <a:spcAft>
                <a:spcPts val="300"/>
              </a:spcAft>
              <a:defRPr/>
            </a:pPr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«Чишминский сахарный завод» </a:t>
            </a:r>
          </a:p>
          <a:p>
            <a:pPr marL="179388" indent="-144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Мощность переработки –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4,0 тыс. тн.</a:t>
            </a:r>
            <a:r>
              <a:rPr lang="en-US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в сутки сахарной свеклы;</a:t>
            </a:r>
            <a:endParaRPr lang="ru-RU" sz="9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marL="179388" indent="-144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Годовое производство: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сахарный песок –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73,5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тыс. тн., патока –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тыс. тн.,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жом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7,5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тыс. тн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.;</a:t>
            </a:r>
            <a:endParaRPr lang="ru-RU" sz="9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marL="179388" indent="-144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Среднегодовая выручка 2015-2017 гг. – 1,7 млрд.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рублей;</a:t>
            </a:r>
          </a:p>
          <a:p>
            <a:pPr marL="179388" indent="-144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Среднегодовая EBITDA 2015-2017 гг. – 0,2 млрд.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руб.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(11%).</a:t>
            </a:r>
            <a:endParaRPr lang="ru-RU" sz="9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336804" y="823047"/>
            <a:ext cx="3688615" cy="121917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176213" fontAlgn="auto">
              <a:spcBef>
                <a:spcPts val="0"/>
              </a:spcBef>
              <a:spcAft>
                <a:spcPts val="300"/>
              </a:spcAft>
              <a:defRPr/>
            </a:pPr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«Башкир-агроинвест» </a:t>
            </a:r>
          </a:p>
          <a:p>
            <a:pPr marL="180975" indent="-1440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Общая площадь земель – </a:t>
            </a:r>
            <a:r>
              <a:rPr lang="en-US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1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11</a:t>
            </a:r>
            <a:r>
              <a:rPr lang="en-US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,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5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тыс. га, в т.ч. пашни –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84,0 тыс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.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га</a:t>
            </a:r>
          </a:p>
          <a:p>
            <a:pPr marL="180975" indent="-1440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Основные культуры: сахарная свекла, пшеница, ячмень, овес, соя, кукуруза, подсолнечник</a:t>
            </a:r>
            <a:endParaRPr lang="ru-RU" sz="900" dirty="0">
              <a:solidFill>
                <a:prstClr val="black">
                  <a:lumMod val="75000"/>
                  <a:lumOff val="25000"/>
                </a:prstClr>
              </a:solidFill>
              <a:latin typeface="Arial" charset="0"/>
            </a:endParaRPr>
          </a:p>
          <a:p>
            <a:pPr marL="180975" indent="-1440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Поголовье: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КРС – </a:t>
            </a:r>
            <a:r>
              <a:rPr lang="en-US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4 320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голов, в т.ч. коров – </a:t>
            </a:r>
            <a:r>
              <a:rPr lang="en-US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1 740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 голов</a:t>
            </a:r>
            <a:endParaRPr lang="en-US" sz="900" dirty="0" smtClean="0">
              <a:solidFill>
                <a:prstClr val="black">
                  <a:lumMod val="75000"/>
                  <a:lumOff val="25000"/>
                </a:prstClr>
              </a:solidFill>
              <a:latin typeface="Arial" charset="0"/>
            </a:endParaRPr>
          </a:p>
          <a:p>
            <a:pPr marL="180975" indent="-1440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Среднегодовая выручка 2015 -2017 гг. – 1,6 млрд. руб.,</a:t>
            </a:r>
          </a:p>
          <a:p>
            <a:pPr marL="180975" indent="-14400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Среднегодовая </a:t>
            </a:r>
            <a:r>
              <a:rPr lang="en-US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EBITDA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2015-2017 гг. </a:t>
            </a:r>
            <a:r>
              <a:rPr lang="en-US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– 0,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5</a:t>
            </a:r>
            <a:r>
              <a:rPr lang="en-US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млрд. руб.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</a:rPr>
              <a:t>(28%)</a:t>
            </a:r>
            <a:endParaRPr lang="ru-RU" sz="900" dirty="0">
              <a:solidFill>
                <a:prstClr val="black">
                  <a:lumMod val="75000"/>
                  <a:lumOff val="25000"/>
                </a:prstClr>
              </a:solidFill>
              <a:latin typeface="Arial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336802" y="4724596"/>
            <a:ext cx="3754444" cy="121917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176213" fontAlgn="auto">
              <a:spcBef>
                <a:spcPts val="0"/>
              </a:spcBef>
              <a:spcAft>
                <a:spcPts val="300"/>
              </a:spcAft>
              <a:defRPr/>
            </a:pPr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Селекционно-генетический центр – «Башкирская </a:t>
            </a:r>
            <a:r>
              <a:rPr lang="ru-RU" sz="9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мясная </a:t>
            </a:r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компания</a:t>
            </a:r>
          </a:p>
          <a:p>
            <a:pPr marL="180000" indent="-180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свинокомплекса в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Буздякском районе;</a:t>
            </a:r>
            <a:endParaRPr lang="ru-RU" sz="9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marL="180000" indent="-180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Производственная мощность -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5 400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свиноматок (</a:t>
            </a:r>
            <a:r>
              <a:rPr lang="en-US" sz="9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DanBred</a:t>
            </a:r>
            <a:r>
              <a:rPr lang="en-US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180000" indent="-180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Общая стоимость проекта – 3,6 млрд. рублей;</a:t>
            </a:r>
          </a:p>
          <a:p>
            <a:pPr marL="180000" indent="-180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Годовой объем производства:</a:t>
            </a:r>
          </a:p>
          <a:p>
            <a:pPr marL="637200" lvl="1" indent="-180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38,7 тыс. голов чистопородных и гибридных (</a:t>
            </a:r>
            <a:r>
              <a:rPr lang="en-US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F1)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свиней;</a:t>
            </a:r>
          </a:p>
          <a:p>
            <a:pPr marL="637200" lvl="1" indent="-1800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13,3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тыс. тн. мяса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товарных свиней в 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живом </a:t>
            </a:r>
            <a:r>
              <a:rPr lang="ru-RU" sz="9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весе</a:t>
            </a:r>
            <a:r>
              <a:rPr lang="ru-RU" sz="9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6" name="Рисунок 65"/>
          <p:cNvPicPr>
            <a:picLocks/>
          </p:cNvPicPr>
          <p:nvPr/>
        </p:nvPicPr>
        <p:blipFill>
          <a:blip r:embed="rId20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396" y="4719104"/>
            <a:ext cx="1329231" cy="936000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4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3501903" y="6597355"/>
            <a:ext cx="2133600" cy="246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ru-RU" dirty="0" smtClean="0">
                <a:solidFill>
                  <a:prstClr val="black"/>
                </a:solidFill>
              </a:rPr>
              <a:t>- </a:t>
            </a:r>
            <a:fld id="{43302040-111B-46EB-8EC3-D741CA68F721}" type="slidenum">
              <a:rPr lang="ru-RU" smtClean="0">
                <a:solidFill>
                  <a:prstClr val="black"/>
                </a:solidFill>
              </a:rPr>
              <a:pPr/>
              <a:t>34</a:t>
            </a:fld>
            <a:r>
              <a:rPr lang="ru-RU" dirty="0" smtClean="0">
                <a:solidFill>
                  <a:prstClr val="black"/>
                </a:solidFill>
              </a:rPr>
              <a:t> -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6" name="Рисунок 3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024" y="249150"/>
            <a:ext cx="912380" cy="26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2385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Нашивка 23"/>
          <p:cNvSpPr/>
          <p:nvPr/>
        </p:nvSpPr>
        <p:spPr>
          <a:xfrm>
            <a:off x="1049147" y="4581552"/>
            <a:ext cx="3588796" cy="1908000"/>
          </a:xfrm>
          <a:prstGeom prst="chevron">
            <a:avLst>
              <a:gd name="adj" fmla="val 11741"/>
            </a:avLst>
          </a:prstGeom>
          <a:noFill/>
          <a:ln w="317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t" anchorCtr="0"/>
          <a:lstStyle/>
          <a:p>
            <a:pPr marL="171450" indent="-171450" algn="just">
              <a:buFont typeface="Wingdings" pitchFamily="2" charset="2"/>
              <a:buChar char="ü"/>
            </a:pPr>
            <a:endParaRPr lang="ru-RU" sz="900" dirty="0" smtClean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Font typeface="Wingdings" pitchFamily="2" charset="2"/>
              <a:buChar char="ü"/>
            </a:pPr>
            <a:endParaRPr lang="ru-RU" sz="900" dirty="0" smtClean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171450" indent="-171450" algn="just">
              <a:buFont typeface="Wingdings" pitchFamily="2" charset="2"/>
              <a:buChar char="ü"/>
            </a:pPr>
            <a:endParaRPr lang="ru-RU" sz="900" dirty="0" smtClean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algn="ctr"/>
            <a:endParaRPr lang="ru-RU" sz="9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Нашивка 22"/>
          <p:cNvSpPr/>
          <p:nvPr/>
        </p:nvSpPr>
        <p:spPr>
          <a:xfrm>
            <a:off x="1049147" y="2673120"/>
            <a:ext cx="3588796" cy="1836000"/>
          </a:xfrm>
          <a:prstGeom prst="chevron">
            <a:avLst>
              <a:gd name="adj" fmla="val 13352"/>
            </a:avLst>
          </a:prstGeom>
          <a:noFill/>
          <a:ln w="317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t" anchorCtr="0"/>
          <a:lstStyle/>
          <a:p>
            <a:pPr algn="ctr"/>
            <a:endParaRPr lang="ru-RU" sz="9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ашивка 1"/>
          <p:cNvSpPr/>
          <p:nvPr/>
        </p:nvSpPr>
        <p:spPr>
          <a:xfrm>
            <a:off x="1049147" y="765120"/>
            <a:ext cx="3588796" cy="1836000"/>
          </a:xfrm>
          <a:prstGeom prst="chevron">
            <a:avLst>
              <a:gd name="adj" fmla="val 12949"/>
            </a:avLst>
          </a:prstGeom>
          <a:noFill/>
          <a:ln w="317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t" anchorCtr="0"/>
          <a:lstStyle/>
          <a:p>
            <a:pPr algn="ctr"/>
            <a:endParaRPr lang="ru-RU" sz="90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579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118584" y="116632"/>
            <a:ext cx="7955574" cy="57606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СТРАТЕГИЧЕСКИЕ ПРОЕКТЫ РАЗВИТИЯ</a:t>
            </a:r>
            <a:endParaRPr lang="en-US" sz="28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7" name="Таблица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343290"/>
              </p:ext>
            </p:extLst>
          </p:nvPr>
        </p:nvGraphicFramePr>
        <p:xfrm>
          <a:off x="1315023" y="827960"/>
          <a:ext cx="3057570" cy="214884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{8EC20E35-A176-4012-BC5E-935CFFF8708E}</a:tableStyleId>
              </a:tblPr>
              <a:tblGrid>
                <a:gridCol w="3057570"/>
              </a:tblGrid>
              <a:tr h="433224">
                <a:tc>
                  <a:txBody>
                    <a:bodyPr/>
                    <a:lstStyle/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Строительство в течение 2019-2021 гг. (в 3 очереди) 9 (девяти) товарных свинокомплексов на 24 900</a:t>
                      </a:r>
                      <a:r>
                        <a:rPr lang="ru-RU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свиноматок и 1 (одного) СГЦ на 2 700 свиноматок</a:t>
                      </a:r>
                      <a:endParaRPr lang="ru-RU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Tahoma" pitchFamily="34" charset="0"/>
                        <a:cs typeface="Arial" pitchFamily="34" charset="0"/>
                      </a:endParaRPr>
                    </a:p>
                  </a:txBody>
                  <a:tcPr marL="33231" marR="332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0344">
                <a:tc>
                  <a:txBody>
                    <a:bodyPr/>
                    <a:lstStyle/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Оператор</a:t>
                      </a:r>
                      <a:r>
                        <a:rPr lang="ru-RU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проектов - «Уральская мясная компания», доля участия фонда </a:t>
                      </a:r>
                      <a:r>
                        <a:rPr lang="en-US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AVG Capital Partners - </a:t>
                      </a:r>
                      <a:r>
                        <a:rPr lang="ru-RU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r>
                        <a:rPr lang="en-US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9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Tahoma" pitchFamily="34" charset="0"/>
                        <a:cs typeface="Arial" pitchFamily="34" charset="0"/>
                      </a:endParaRPr>
                    </a:p>
                  </a:txBody>
                  <a:tcPr marL="33231" marR="332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6632">
                <a:tc>
                  <a:txBody>
                    <a:bodyPr/>
                    <a:lstStyle/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Проектные и инженерные решения – с использованием технологического оборудования и строительных проектов,</a:t>
                      </a:r>
                      <a:r>
                        <a:rPr lang="ru-RU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реализованных и проверенных ООО «БМК»</a:t>
                      </a:r>
                      <a:endParaRPr lang="ru-RU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Tahoma" pitchFamily="34" charset="0"/>
                        <a:cs typeface="Arial" pitchFamily="34" charset="0"/>
                      </a:endParaRPr>
                    </a:p>
                  </a:txBody>
                  <a:tcPr marL="33231" marR="332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7768">
                <a:tc>
                  <a:txBody>
                    <a:bodyPr/>
                    <a:lstStyle/>
                    <a:p>
                      <a:pPr marL="180000" marR="0" indent="-18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tx1">
                            <a:lumMod val="75000"/>
                            <a:lumOff val="25000"/>
                          </a:schemeClr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Формирование и обновления стада – за счет маточное поголовья (гибриды </a:t>
                      </a:r>
                      <a:r>
                        <a:rPr lang="en-US" sz="9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F1)</a:t>
                      </a:r>
                      <a:r>
                        <a:rPr lang="ru-RU" sz="9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ru-RU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производимого на СГЦ «БМК»</a:t>
                      </a:r>
                      <a:endParaRPr lang="ru-RU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3231" marR="332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8" name="Таблица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879189"/>
              </p:ext>
            </p:extLst>
          </p:nvPr>
        </p:nvGraphicFramePr>
        <p:xfrm>
          <a:off x="1315091" y="2856344"/>
          <a:ext cx="3057502" cy="16459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{8EC20E35-A176-4012-BC5E-935CFFF8708E}</a:tableStyleId>
              </a:tblPr>
              <a:tblGrid>
                <a:gridCol w="3057502"/>
              </a:tblGrid>
              <a:tr h="334641">
                <a:tc>
                  <a:txBody>
                    <a:bodyPr/>
                    <a:lstStyle/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Предусматриваются 3 варианта </a:t>
                      </a:r>
                      <a:r>
                        <a:rPr lang="ru-RU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</a:t>
                      </a:r>
                      <a:r>
                        <a:rPr lang="ru-RU" sz="9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троительства нового мясокомбината, </a:t>
                      </a:r>
                      <a:r>
                        <a:rPr lang="ru-RU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различающихся мощностью убойных линий: 120, 180 и 240 гол./час</a:t>
                      </a:r>
                      <a:endParaRPr lang="ru-RU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Tahoma" pitchFamily="34" charset="0"/>
                        <a:cs typeface="Arial" pitchFamily="34" charset="0"/>
                      </a:endParaRPr>
                    </a:p>
                  </a:txBody>
                  <a:tcPr marL="33231" marR="332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7464">
                <a:tc>
                  <a:txBody>
                    <a:bodyPr/>
                    <a:lstStyle/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Также,</a:t>
                      </a:r>
                      <a:r>
                        <a:rPr lang="ru-RU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предусматривается модернизации «Раевского</a:t>
                      </a:r>
                      <a:r>
                        <a:rPr lang="ru-RU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мясокомбината «Альшей-мясо» и его специализация на убой санитарного и технологического брака</a:t>
                      </a:r>
                      <a:endParaRPr lang="ru-RU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Tahoma" pitchFamily="34" charset="0"/>
                        <a:cs typeface="Arial" pitchFamily="34" charset="0"/>
                      </a:endParaRPr>
                    </a:p>
                  </a:txBody>
                  <a:tcPr marL="33231" marR="332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Операторы</a:t>
                      </a:r>
                      <a:r>
                        <a:rPr lang="ru-RU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проектов – новая проектная компания (доля участия фонда </a:t>
                      </a:r>
                      <a:r>
                        <a:rPr lang="en-US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AVG Capital Partners - </a:t>
                      </a:r>
                      <a:r>
                        <a:rPr lang="ru-RU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100%) и </a:t>
                      </a:r>
                      <a:r>
                        <a:rPr lang="ru-RU" sz="9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«Раевский</a:t>
                      </a:r>
                      <a:r>
                        <a:rPr lang="ru-RU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мясокомбинат «Альшей-мясо»</a:t>
                      </a:r>
                      <a:endParaRPr lang="ru-RU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Tahoma" pitchFamily="34" charset="0"/>
                        <a:cs typeface="Arial" pitchFamily="34" charset="0"/>
                      </a:endParaRPr>
                    </a:p>
                  </a:txBody>
                  <a:tcPr marL="33231" marR="332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914849"/>
              </p:ext>
            </p:extLst>
          </p:nvPr>
        </p:nvGraphicFramePr>
        <p:xfrm>
          <a:off x="1300905" y="4601976"/>
          <a:ext cx="3057502" cy="1896224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{8EC20E35-A176-4012-BC5E-935CFFF8708E}</a:tableStyleId>
              </a:tblPr>
              <a:tblGrid>
                <a:gridCol w="3057502"/>
              </a:tblGrid>
              <a:tr h="334641">
                <a:tc>
                  <a:txBody>
                    <a:bodyPr/>
                    <a:lstStyle/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Строительство ветсанутильзавода в рамках государственной  программы «Экология и природные ресурсы Республики Башкортостан».</a:t>
                      </a:r>
                      <a:endParaRPr lang="ru-RU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Tahoma" pitchFamily="34" charset="0"/>
                        <a:cs typeface="Arial" pitchFamily="34" charset="0"/>
                      </a:endParaRPr>
                    </a:p>
                  </a:txBody>
                  <a:tcPr marL="33231" marR="332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7464">
                <a:tc>
                  <a:txBody>
                    <a:bodyPr/>
                    <a:lstStyle/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Оператор</a:t>
                      </a:r>
                      <a:r>
                        <a:rPr lang="ru-RU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проектов - «Башбиоресурс», доля участия фонда </a:t>
                      </a:r>
                      <a:r>
                        <a:rPr lang="en-US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AVG Capital Partners - </a:t>
                      </a:r>
                      <a:r>
                        <a:rPr lang="ru-RU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r>
                        <a:rPr lang="en-US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Tahoma" pitchFamily="34" charset="0"/>
                        <a:cs typeface="Arial" pitchFamily="34" charset="0"/>
                      </a:endParaRPr>
                    </a:p>
                  </a:txBody>
                  <a:tcPr marL="33231" marR="332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180000" indent="-180000">
                        <a:spcAft>
                          <a:spcPts val="600"/>
                        </a:spcAft>
                        <a:buClr>
                          <a:schemeClr val="tx1">
                            <a:lumMod val="75000"/>
                            <a:lumOff val="25000"/>
                          </a:schemeClr>
                        </a:buClr>
                        <a:buFont typeface="Wingdings" pitchFamily="2" charset="2"/>
                        <a:buChar char="ü"/>
                      </a:pPr>
                      <a:r>
                        <a:rPr lang="ru-RU" sz="9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Проект</a:t>
                      </a:r>
                      <a:r>
                        <a:rPr lang="ru-RU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о</a:t>
                      </a:r>
                      <a:r>
                        <a:rPr lang="ru-RU" sz="9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существляется в партнерстве с литовской компанией «АРВИ», реализовавшей аналогичные проектов в Латвии, Литве и Беларуси</a:t>
                      </a:r>
                      <a:endParaRPr lang="ru-RU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3231" marR="332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2457">
                <a:tc>
                  <a:txBody>
                    <a:bodyPr/>
                    <a:lstStyle/>
                    <a:p>
                      <a:pPr marL="180000" indent="-180000">
                        <a:spcAft>
                          <a:spcPts val="600"/>
                        </a:spcAft>
                        <a:buClr>
                          <a:schemeClr val="tx1">
                            <a:lumMod val="75000"/>
                            <a:lumOff val="25000"/>
                          </a:schemeClr>
                        </a:buClr>
                        <a:buFont typeface="Wingdings" pitchFamily="2" charset="2"/>
                        <a:buChar char="ü"/>
                      </a:pPr>
                      <a:r>
                        <a:rPr lang="ru-RU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Планируется переработка туш павших животных, остатки от </a:t>
                      </a:r>
                      <a:r>
                        <a:rPr lang="ru-RU" sz="900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мясопереработки</a:t>
                      </a:r>
                      <a:r>
                        <a:rPr lang="ru-RU" sz="9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для производства технического жира и мясокостной муки</a:t>
                      </a:r>
                      <a:endParaRPr lang="ru-RU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3231" marR="332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Пятиугольник 2"/>
          <p:cNvSpPr/>
          <p:nvPr/>
        </p:nvSpPr>
        <p:spPr>
          <a:xfrm>
            <a:off x="52755" y="765120"/>
            <a:ext cx="1163077" cy="1836000"/>
          </a:xfrm>
          <a:prstGeom prst="homePlate">
            <a:avLst>
              <a:gd name="adj" fmla="val 20727"/>
            </a:avLst>
          </a:prstGeom>
          <a:solidFill>
            <a:schemeClr val="bg2">
              <a:lumMod val="90000"/>
            </a:scheme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" rtlCol="0" anchor="ctr"/>
          <a:lstStyle/>
          <a:p>
            <a:pPr algn="ctr"/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Мясное производство</a:t>
            </a:r>
            <a:endParaRPr lang="ru-RU" sz="900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ятиугольник 27"/>
          <p:cNvSpPr/>
          <p:nvPr/>
        </p:nvSpPr>
        <p:spPr>
          <a:xfrm>
            <a:off x="52113" y="2673120"/>
            <a:ext cx="1163077" cy="1836000"/>
          </a:xfrm>
          <a:prstGeom prst="homePlate">
            <a:avLst>
              <a:gd name="adj" fmla="val 20118"/>
            </a:avLst>
          </a:prstGeom>
          <a:solidFill>
            <a:srgbClr val="E6D2B7"/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Мясопереработка</a:t>
            </a:r>
            <a:endParaRPr lang="ru-RU" sz="900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ятиугольник 28"/>
          <p:cNvSpPr/>
          <p:nvPr/>
        </p:nvSpPr>
        <p:spPr>
          <a:xfrm>
            <a:off x="51474" y="4581128"/>
            <a:ext cx="1163077" cy="1908000"/>
          </a:xfrm>
          <a:prstGeom prst="homePlate">
            <a:avLst>
              <a:gd name="adj" fmla="val 18899"/>
            </a:avLst>
          </a:prstGeom>
          <a:solidFill>
            <a:srgbClr val="D0D1AC"/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000" rtlCol="0" anchor="ctr"/>
          <a:lstStyle/>
          <a:p>
            <a:pPr algn="ctr"/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Утилизация отходов</a:t>
            </a:r>
            <a:endParaRPr lang="ru-RU" sz="900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0" name="Таблица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915047"/>
              </p:ext>
            </p:extLst>
          </p:nvPr>
        </p:nvGraphicFramePr>
        <p:xfrm>
          <a:off x="4704938" y="764707"/>
          <a:ext cx="4386312" cy="1725869"/>
        </p:xfrm>
        <a:graphic>
          <a:graphicData uri="http://schemas.openxmlformats.org/drawingml/2006/table">
            <a:tbl>
              <a:tblPr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{8799B23B-EC83-4686-B30A-512413B5E67A}</a:tableStyleId>
              </a:tblPr>
              <a:tblGrid>
                <a:gridCol w="19940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8061"/>
                <a:gridCol w="598061"/>
                <a:gridCol w="598061"/>
                <a:gridCol w="5980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8389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r>
                        <a:rPr lang="ru-RU" sz="85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роекты мясного производства</a:t>
                      </a:r>
                      <a:endParaRPr lang="ru-RU" sz="850" b="0" i="0" u="none" strike="noStrike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УМК-1</a:t>
                      </a:r>
                      <a:endParaRPr lang="ru-RU" sz="850" b="0" i="0" u="none" strike="noStrike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УМК-2 (СГЦ)</a:t>
                      </a:r>
                      <a:endParaRPr lang="ru-RU" sz="850" b="0" i="0" u="none" strike="noStrike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УМК-3</a:t>
                      </a:r>
                      <a:endParaRPr lang="ru-RU" sz="850" b="0" i="0" u="none" strike="noStrike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УМК-4</a:t>
                      </a:r>
                      <a:endParaRPr lang="ru-RU" sz="850" b="0" i="0" u="none" strike="noStrike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Кап. затраты проекта, млн.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2 892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1 623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5 547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244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r>
                        <a:rPr lang="ru-RU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Дата начала</a:t>
                      </a:r>
                      <a:r>
                        <a:rPr lang="ru-RU" sz="85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строительства</a:t>
                      </a:r>
                      <a:endParaRPr lang="ru-RU" sz="8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IV </a:t>
                      </a:r>
                      <a:r>
                        <a:rPr lang="ru-RU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кв.</a:t>
                      </a:r>
                      <a:r>
                        <a:rPr lang="ru-RU" sz="85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2018</a:t>
                      </a:r>
                      <a:endParaRPr lang="ru-RU" sz="8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IV </a:t>
                      </a:r>
                      <a:r>
                        <a:rPr lang="ru-RU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кв.</a:t>
                      </a:r>
                      <a:r>
                        <a:rPr lang="ru-RU" sz="85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2018</a:t>
                      </a:r>
                      <a:endParaRPr lang="ru-RU" sz="8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ru-RU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кв.</a:t>
                      </a:r>
                      <a:r>
                        <a:rPr lang="ru-RU" sz="85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201</a:t>
                      </a:r>
                      <a:r>
                        <a:rPr lang="en-US" sz="85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8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ru-RU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кв.</a:t>
                      </a:r>
                      <a:r>
                        <a:rPr lang="ru-RU" sz="85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20</a:t>
                      </a:r>
                      <a:r>
                        <a:rPr lang="en-US" sz="85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ru-RU" sz="8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Мощность, тыс. свиноматок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5 400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2 700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00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00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Дата начала продаж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IV </a:t>
                      </a:r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кв. 20</a:t>
                      </a:r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IV </a:t>
                      </a:r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кв. 20</a:t>
                      </a:r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кв. 2020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кв. 2021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158"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Объем продаж 2023 года, тыс. гол.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9,7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46,2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325,3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244,1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Объем продаж 2023 года, тыс. тн.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17,8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36,3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27,2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Доля </a:t>
                      </a:r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GN+F1</a:t>
                      </a:r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продаж, %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30%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158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Объем </a:t>
                      </a:r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GN+F1</a:t>
                      </a:r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продаж, тыс. гол.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19,8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229648"/>
              </p:ext>
            </p:extLst>
          </p:nvPr>
        </p:nvGraphicFramePr>
        <p:xfrm>
          <a:off x="4704938" y="2492896"/>
          <a:ext cx="4386308" cy="1276838"/>
        </p:xfrm>
        <a:graphic>
          <a:graphicData uri="http://schemas.openxmlformats.org/drawingml/2006/table">
            <a:tbl>
              <a:tblPr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{8799B23B-EC83-4686-B30A-512413B5E67A}</a:tableStyleId>
              </a:tblPr>
              <a:tblGrid>
                <a:gridCol w="21931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1052"/>
                <a:gridCol w="731052"/>
                <a:gridCol w="731052"/>
              </a:tblGrid>
              <a:tr h="18389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r>
                        <a:rPr lang="ru-RU" sz="85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роект строительства нового МПЗ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120 гол/час</a:t>
                      </a:r>
                      <a:endParaRPr lang="ru-RU" sz="850" b="0" i="0" u="none" strike="noStrike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180 гол./час</a:t>
                      </a:r>
                      <a:endParaRPr lang="ru-RU" sz="850" b="0" i="0" u="none" strike="noStrike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240 гол./час</a:t>
                      </a:r>
                      <a:endParaRPr lang="ru-RU" sz="850" b="0" i="0" u="none" strike="noStrike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Кап. затраты проекта, млн.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4 346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5 977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7 608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r>
                        <a:rPr lang="ru-RU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Дата начала</a:t>
                      </a:r>
                      <a:r>
                        <a:rPr lang="ru-RU" sz="85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строительства</a:t>
                      </a:r>
                      <a:endParaRPr lang="ru-RU" sz="8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ru-RU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кв.</a:t>
                      </a:r>
                      <a:r>
                        <a:rPr lang="ru-RU" sz="85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201</a:t>
                      </a:r>
                      <a:r>
                        <a:rPr lang="en-US" sz="85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8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ru-RU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кв.</a:t>
                      </a:r>
                      <a:r>
                        <a:rPr lang="ru-RU" sz="85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201</a:t>
                      </a:r>
                      <a:r>
                        <a:rPr lang="en-US" sz="85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8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ru-RU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кв.</a:t>
                      </a:r>
                      <a:r>
                        <a:rPr lang="ru-RU" sz="85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201</a:t>
                      </a:r>
                      <a:r>
                        <a:rPr lang="en-US" sz="85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8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Мощность</a:t>
                      </a:r>
                      <a:r>
                        <a:rPr lang="ru-RU" sz="85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убоя, гол/час</a:t>
                      </a:r>
                      <a:endParaRPr lang="ru-RU" sz="850" u="none" strike="noStrike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120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180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240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Мощность обвалки, тн./</a:t>
                      </a:r>
                      <a:r>
                        <a:rPr lang="ru-RU" sz="850" u="none" strike="noStrike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сут</a:t>
                      </a:r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158"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Мощность колбасного цеха, тн./</a:t>
                      </a:r>
                      <a:r>
                        <a:rPr lang="ru-RU" sz="850" u="none" strike="noStrike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сут</a:t>
                      </a:r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Дата начала продаж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кв. 20</a:t>
                      </a:r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кв. 20</a:t>
                      </a:r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кв. 20</a:t>
                      </a:r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445655"/>
              </p:ext>
            </p:extLst>
          </p:nvPr>
        </p:nvGraphicFramePr>
        <p:xfrm>
          <a:off x="4704938" y="5210364"/>
          <a:ext cx="4386308" cy="1458996"/>
        </p:xfrm>
        <a:graphic>
          <a:graphicData uri="http://schemas.openxmlformats.org/drawingml/2006/table">
            <a:tbl>
              <a:tblPr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{8799B23B-EC83-4686-B30A-512413B5E67A}</a:tableStyleId>
              </a:tblPr>
              <a:tblGrid>
                <a:gridCol w="32897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96578"/>
              </a:tblGrid>
              <a:tr h="18389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r>
                        <a:rPr lang="ru-RU" sz="85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роект «Утильзавод»</a:t>
                      </a:r>
                      <a:endParaRPr lang="ru-RU" sz="850" b="0" i="0" u="none" strike="noStrike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линии</a:t>
                      </a:r>
                      <a:endParaRPr lang="ru-RU" sz="850" b="0" i="0" u="none" strike="noStrike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Кап. затраты проекта, млн.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807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r>
                        <a:rPr lang="ru-RU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Дата начала</a:t>
                      </a:r>
                      <a:r>
                        <a:rPr lang="ru-RU" sz="85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строительства</a:t>
                      </a:r>
                      <a:endParaRPr lang="ru-RU" sz="8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ru-RU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кв.</a:t>
                      </a:r>
                      <a:r>
                        <a:rPr lang="ru-RU" sz="85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201</a:t>
                      </a:r>
                      <a:r>
                        <a:rPr lang="en-US" sz="85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8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Мощность</a:t>
                      </a:r>
                      <a:r>
                        <a:rPr lang="ru-RU" sz="85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отходов бойни, тн./год</a:t>
                      </a:r>
                      <a:endParaRPr lang="ru-RU" sz="850" u="none" strike="noStrike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20 460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Мощность линии </a:t>
                      </a:r>
                      <a:r>
                        <a:rPr lang="en-US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Mix</a:t>
                      </a:r>
                      <a:r>
                        <a:rPr lang="ru-RU" sz="85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тн./год</a:t>
                      </a:r>
                      <a:endParaRPr lang="ru-RU" sz="850" u="none" strike="noStrike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18 600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158"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Дата начала продаж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кв. 2020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Выход</a:t>
                      </a:r>
                      <a:r>
                        <a:rPr lang="ru-RU" sz="85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муки в 2023 году, тн./год</a:t>
                      </a:r>
                      <a:endParaRPr lang="ru-RU" sz="850" u="none" strike="noStrike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9 374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Выход</a:t>
                      </a:r>
                      <a:r>
                        <a:rPr lang="ru-RU" sz="85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муки в 2023 году, тн./год</a:t>
                      </a:r>
                      <a:endParaRPr lang="ru-RU" sz="850" u="none" strike="noStrike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4 538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3501903" y="6597355"/>
            <a:ext cx="2133600" cy="246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ru-RU" dirty="0" smtClean="0">
                <a:solidFill>
                  <a:prstClr val="black"/>
                </a:solidFill>
              </a:rPr>
              <a:t>- </a:t>
            </a:r>
            <a:fld id="{43302040-111B-46EB-8EC3-D741CA68F721}" type="slidenum">
              <a:rPr lang="ru-RU" smtClean="0">
                <a:solidFill>
                  <a:prstClr val="black"/>
                </a:solidFill>
              </a:rPr>
              <a:pPr/>
              <a:t>35</a:t>
            </a:fld>
            <a:r>
              <a:rPr lang="ru-RU" dirty="0" smtClean="0">
                <a:solidFill>
                  <a:prstClr val="black"/>
                </a:solidFill>
              </a:rPr>
              <a:t> -</a:t>
            </a: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292246"/>
              </p:ext>
            </p:extLst>
          </p:nvPr>
        </p:nvGraphicFramePr>
        <p:xfrm>
          <a:off x="4704938" y="3861048"/>
          <a:ext cx="4386308" cy="1276838"/>
        </p:xfrm>
        <a:graphic>
          <a:graphicData uri="http://schemas.openxmlformats.org/drawingml/2006/table">
            <a:tbl>
              <a:tblPr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{8799B23B-EC83-4686-B30A-512413B5E67A}</a:tableStyleId>
              </a:tblPr>
              <a:tblGrid>
                <a:gridCol w="32897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96578"/>
              </a:tblGrid>
              <a:tr h="18389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r>
                        <a:rPr lang="ru-RU" sz="85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роект модернизации «Альшей-мясо»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120 гол./час</a:t>
                      </a:r>
                      <a:endParaRPr lang="ru-RU" sz="850" b="0" i="0" u="none" strike="noStrike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Кап. затраты проекта, млн.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504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r>
                        <a:rPr lang="ru-RU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Дата начала</a:t>
                      </a:r>
                      <a:r>
                        <a:rPr lang="ru-RU" sz="85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строительства</a:t>
                      </a:r>
                      <a:endParaRPr lang="ru-RU" sz="8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ru-RU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кв.</a:t>
                      </a:r>
                      <a:r>
                        <a:rPr lang="en-US" sz="8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85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  <a:endParaRPr lang="ru-RU" sz="8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Мощность</a:t>
                      </a:r>
                      <a:r>
                        <a:rPr lang="ru-RU" sz="85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убоя, гол/час</a:t>
                      </a:r>
                      <a:endParaRPr lang="ru-RU" sz="850" u="none" strike="noStrike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120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Мощность обвалки, тн./</a:t>
                      </a:r>
                      <a:r>
                        <a:rPr lang="ru-RU" sz="850" u="none" strike="noStrike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сут</a:t>
                      </a:r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158"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Мощность колбасного цеха, тн./</a:t>
                      </a:r>
                      <a:r>
                        <a:rPr lang="ru-RU" sz="850" u="none" strike="noStrike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сут</a:t>
                      </a:r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2158"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Дата начала продаж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r>
                        <a:rPr lang="en-US" sz="850" b="0" i="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850" b="0" i="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кв.</a:t>
                      </a:r>
                      <a:r>
                        <a:rPr lang="en-US" sz="850" b="0" i="0" u="none" strike="noStrik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r>
                        <a:rPr lang="en-US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850" b="0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85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6615" marR="16615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20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024" y="249150"/>
            <a:ext cx="912380" cy="26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65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410272" y="908720"/>
            <a:ext cx="7587006" cy="86409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Потребность работодателя в высококвалифицированных кадрах</a:t>
            </a:r>
            <a:endParaRPr lang="ru-RU" sz="2400" b="1" dirty="0" smtClean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10272" y="1748730"/>
            <a:ext cx="7587006" cy="432048"/>
          </a:xfrm>
          <a:prstGeom prst="rect">
            <a:avLst/>
          </a:prstGeom>
          <a:ln>
            <a:noFill/>
          </a:ln>
          <a:effectLst/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800" dirty="0">
                <a:solidFill>
                  <a:srgbClr val="C00000"/>
                </a:solidFill>
              </a:rPr>
              <a:t>В настоящее время для Компании приоритетны следующие профессии</a:t>
            </a:r>
          </a:p>
          <a:p>
            <a:pPr algn="ctr">
              <a:buFont typeface="Arial" pitchFamily="34" charset="0"/>
              <a:buNone/>
            </a:pPr>
            <a:endParaRPr lang="ru-RU" sz="300" dirty="0" smtClean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344" y="4869160"/>
            <a:ext cx="4122652" cy="1673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Группа 9"/>
          <p:cNvGrpSpPr/>
          <p:nvPr/>
        </p:nvGrpSpPr>
        <p:grpSpPr>
          <a:xfrm>
            <a:off x="3340948" y="2814756"/>
            <a:ext cx="1772878" cy="1919992"/>
            <a:chOff x="3164523" y="325296"/>
            <a:chExt cx="2775872" cy="1524847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164523" y="325296"/>
              <a:ext cx="2775872" cy="1524847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рямоугольник 11"/>
            <p:cNvSpPr/>
            <p:nvPr/>
          </p:nvSpPr>
          <p:spPr>
            <a:xfrm>
              <a:off x="3164523" y="325296"/>
              <a:ext cx="2775872" cy="15248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008" tIns="64008" rIns="85344" bIns="96012" numCol="1" spcCol="1270" anchor="t" anchorCtr="0">
              <a:noAutofit/>
            </a:bodyPr>
            <a:lstStyle/>
            <a:p>
              <a:pPr marL="114300" lvl="1" indent="-114300" defTabSz="5334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ru-RU" sz="1200" dirty="0" smtClean="0">
                  <a:solidFill>
                    <a:srgbClr val="1F497D">
                      <a:lumMod val="75000"/>
                    </a:srgbClr>
                  </a:solidFill>
                </a:rPr>
                <a:t>технологи</a:t>
              </a:r>
              <a:endParaRPr lang="ru-RU" sz="1200" dirty="0">
                <a:solidFill>
                  <a:srgbClr val="1F497D">
                    <a:lumMod val="75000"/>
                  </a:srgbClr>
                </a:solidFill>
              </a:endParaRPr>
            </a:p>
            <a:p>
              <a:pPr marL="114300" lvl="1" indent="-114300" defTabSz="5334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ru-RU" sz="1200" dirty="0" smtClean="0">
                  <a:solidFill>
                    <a:srgbClr val="1F497D">
                      <a:lumMod val="75000"/>
                    </a:srgbClr>
                  </a:solidFill>
                </a:rPr>
                <a:t>инженеры</a:t>
              </a:r>
              <a:endParaRPr lang="ru-RU" sz="1200" dirty="0">
                <a:solidFill>
                  <a:srgbClr val="1F497D">
                    <a:lumMod val="75000"/>
                  </a:srgbClr>
                </a:solidFill>
              </a:endParaRPr>
            </a:p>
            <a:p>
              <a:pPr marL="114300" lvl="1" indent="-114300" defTabSz="5334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ru-RU" sz="1200" dirty="0" smtClean="0">
                  <a:solidFill>
                    <a:srgbClr val="1F497D">
                      <a:lumMod val="75000"/>
                    </a:srgbClr>
                  </a:solidFill>
                </a:rPr>
                <a:t>электрогазосварщики</a:t>
              </a:r>
              <a:endParaRPr lang="ru-RU" sz="1200" dirty="0">
                <a:solidFill>
                  <a:srgbClr val="1F497D">
                    <a:lumMod val="75000"/>
                  </a:srgbClr>
                </a:solidFill>
              </a:endParaRPr>
            </a:p>
            <a:p>
              <a:pPr marL="114300" lvl="1" indent="-114300" defTabSz="5334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ru-RU" sz="1200" dirty="0" smtClean="0">
                  <a:solidFill>
                    <a:srgbClr val="1F497D">
                      <a:lumMod val="75000"/>
                    </a:srgbClr>
                  </a:solidFill>
                </a:rPr>
                <a:t>электрики</a:t>
              </a:r>
              <a:endParaRPr lang="ru-RU" sz="1200" dirty="0">
                <a:solidFill>
                  <a:srgbClr val="1F497D">
                    <a:lumMod val="75000"/>
                  </a:srgbClr>
                </a:solidFill>
              </a:endParaRPr>
            </a:p>
            <a:p>
              <a:pPr marL="114300" lvl="1" indent="-114300" defTabSz="5334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ru-RU" sz="1200" dirty="0" smtClean="0">
                  <a:solidFill>
                    <a:srgbClr val="1F497D">
                      <a:lumMod val="75000"/>
                    </a:srgbClr>
                  </a:solidFill>
                </a:rPr>
                <a:t>слесари </a:t>
              </a:r>
              <a:r>
                <a:rPr lang="ru-RU" sz="1200" dirty="0" err="1" smtClean="0">
                  <a:solidFill>
                    <a:srgbClr val="1F497D">
                      <a:lumMod val="75000"/>
                    </a:srgbClr>
                  </a:solidFill>
                </a:rPr>
                <a:t>КИПиА</a:t>
              </a:r>
              <a:endParaRPr lang="ru-RU" sz="1200" dirty="0">
                <a:solidFill>
                  <a:srgbClr val="1F497D">
                    <a:lumMod val="75000"/>
                  </a:srgbClr>
                </a:solidFill>
              </a:endParaRPr>
            </a:p>
            <a:p>
              <a:pPr marL="114300" lvl="1" indent="-114300" defTabSz="5334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ru-RU" sz="1200" dirty="0" smtClean="0">
                  <a:solidFill>
                    <a:srgbClr val="1F497D">
                      <a:lumMod val="75000"/>
                    </a:srgbClr>
                  </a:solidFill>
                </a:rPr>
                <a:t>слесари – монтажники</a:t>
              </a:r>
            </a:p>
            <a:p>
              <a:pPr marL="114300" lvl="1" indent="-114300" defTabSz="5334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ru-RU" sz="1200" dirty="0" smtClean="0">
                  <a:solidFill>
                    <a:srgbClr val="1F497D">
                      <a:lumMod val="75000"/>
                    </a:srgbClr>
                  </a:solidFill>
                </a:rPr>
                <a:t>Обвальщик мяса</a:t>
              </a:r>
            </a:p>
            <a:p>
              <a:pPr marL="114300" lvl="1" indent="-114300" defTabSz="5334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ru-RU" sz="1200" dirty="0" err="1" smtClean="0">
                  <a:solidFill>
                    <a:srgbClr val="1F497D">
                      <a:lumMod val="75000"/>
                    </a:srgbClr>
                  </a:solidFill>
                </a:rPr>
                <a:t>Жиловщик</a:t>
              </a:r>
              <a:r>
                <a:rPr lang="ru-RU" sz="1200" dirty="0" smtClean="0">
                  <a:solidFill>
                    <a:srgbClr val="1F497D">
                      <a:lumMod val="75000"/>
                    </a:srgbClr>
                  </a:solidFill>
                </a:rPr>
                <a:t> мяса</a:t>
              </a:r>
            </a:p>
            <a:p>
              <a:pPr marL="114300" lvl="1" indent="-114300" defTabSz="5334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ru-RU" sz="1200" dirty="0" smtClean="0">
                  <a:solidFill>
                    <a:srgbClr val="1F497D">
                      <a:lumMod val="75000"/>
                    </a:srgbClr>
                  </a:solidFill>
                </a:rPr>
                <a:t>лаборанты</a:t>
              </a:r>
              <a:endParaRPr lang="ru-RU" sz="1200" dirty="0">
                <a:solidFill>
                  <a:srgbClr val="1F497D">
                    <a:lumMod val="75000"/>
                  </a:srgbClr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771393" y="2805155"/>
            <a:ext cx="1784287" cy="1740451"/>
            <a:chOff x="211628" y="324389"/>
            <a:chExt cx="2797902" cy="1524847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211628" y="324389"/>
              <a:ext cx="2775872" cy="1524847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Прямоугольник 14"/>
            <p:cNvSpPr/>
            <p:nvPr/>
          </p:nvSpPr>
          <p:spPr>
            <a:xfrm>
              <a:off x="233658" y="324389"/>
              <a:ext cx="2775872" cy="15248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008" tIns="64008" rIns="85344" bIns="96012" numCol="1" spcCol="1270" anchor="t" anchorCtr="0">
              <a:noAutofit/>
            </a:bodyPr>
            <a:lstStyle/>
            <a:p>
              <a:pPr marL="114300" lvl="1" indent="-114300" defTabSz="5334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ru-RU" sz="1200" dirty="0" smtClean="0">
                  <a:solidFill>
                    <a:srgbClr val="1F497D">
                      <a:lumMod val="75000"/>
                    </a:srgbClr>
                  </a:solidFill>
                </a:rPr>
                <a:t>Агрономы</a:t>
              </a:r>
            </a:p>
            <a:p>
              <a:pPr marL="114300" lvl="1" indent="-114300" defTabSz="5334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ru-RU" sz="1200" dirty="0" smtClean="0">
                  <a:solidFill>
                    <a:srgbClr val="1F497D">
                      <a:lumMod val="75000"/>
                    </a:srgbClr>
                  </a:solidFill>
                </a:rPr>
                <a:t>Агрономы по защите растений</a:t>
              </a:r>
            </a:p>
            <a:p>
              <a:pPr marL="114300" lvl="1" indent="-114300" defTabSz="5334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ru-RU" sz="1200" dirty="0" smtClean="0">
                  <a:solidFill>
                    <a:srgbClr val="1F497D">
                      <a:lumMod val="75000"/>
                    </a:srgbClr>
                  </a:solidFill>
                </a:rPr>
                <a:t>Агрономы- семеноводы</a:t>
              </a:r>
              <a:endParaRPr lang="ru-RU" sz="1200" dirty="0">
                <a:solidFill>
                  <a:srgbClr val="1F497D">
                    <a:lumMod val="75000"/>
                  </a:srgbClr>
                </a:solidFill>
              </a:endParaRPr>
            </a:p>
            <a:p>
              <a:pPr marL="114300" lvl="1" indent="-114300" defTabSz="5334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ru-RU" sz="1200" dirty="0" smtClean="0">
                  <a:solidFill>
                    <a:srgbClr val="1F497D">
                      <a:lumMod val="75000"/>
                    </a:srgbClr>
                  </a:solidFill>
                </a:rPr>
                <a:t>инженеры по с\х технике</a:t>
              </a:r>
              <a:endParaRPr lang="ru-RU" sz="1200" dirty="0">
                <a:solidFill>
                  <a:srgbClr val="1F497D">
                    <a:lumMod val="75000"/>
                  </a:srgbClr>
                </a:solidFill>
              </a:endParaRPr>
            </a:p>
            <a:p>
              <a:pPr marL="114300" lvl="1" indent="-114300" defTabSz="5334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ru-RU" sz="1200" dirty="0" smtClean="0">
                  <a:solidFill>
                    <a:srgbClr val="1F497D">
                      <a:lumMod val="75000"/>
                    </a:srgbClr>
                  </a:solidFill>
                </a:rPr>
                <a:t>трактористы машинисты</a:t>
              </a:r>
              <a:endParaRPr lang="ru-RU" sz="1200" dirty="0">
                <a:solidFill>
                  <a:srgbClr val="1F497D">
                    <a:lumMod val="75000"/>
                  </a:srgbClr>
                </a:solidFill>
              </a:endParaRPr>
            </a:p>
            <a:p>
              <a:pPr marL="114300" lvl="1" indent="-114300" defTabSz="5334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ru-RU" sz="1200" dirty="0" smtClean="0">
                  <a:solidFill>
                    <a:srgbClr val="1F497D">
                      <a:lumMod val="75000"/>
                    </a:srgbClr>
                  </a:solidFill>
                </a:rPr>
                <a:t>водители категории «Е»</a:t>
              </a:r>
              <a:endParaRPr lang="ru-RU" sz="1200" dirty="0">
                <a:solidFill>
                  <a:srgbClr val="1F497D">
                    <a:lumMod val="75000"/>
                  </a:srgbClr>
                </a:solidFill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3301023" y="2101275"/>
            <a:ext cx="1772877" cy="602298"/>
            <a:chOff x="3730498" y="88405"/>
            <a:chExt cx="3272337" cy="60463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730498" y="88405"/>
              <a:ext cx="3272337" cy="604630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Прямоугольник 17"/>
            <p:cNvSpPr/>
            <p:nvPr/>
          </p:nvSpPr>
          <p:spPr>
            <a:xfrm>
              <a:off x="3730498" y="88405"/>
              <a:ext cx="3272337" cy="6046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56896" rIns="99568" bIns="56896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white"/>
                  </a:solidFill>
                </a:rPr>
                <a:t>В переработке (сахарный завод, мясокомбинат</a:t>
              </a:r>
              <a:r>
                <a:rPr lang="ru-RU" sz="1500" dirty="0" smtClean="0">
                  <a:solidFill>
                    <a:prstClr val="white"/>
                  </a:solidFill>
                </a:rPr>
                <a:t>)</a:t>
              </a:r>
              <a:endParaRPr lang="ru-RU" sz="15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5569034" y="2132859"/>
            <a:ext cx="2091474" cy="615299"/>
            <a:chOff x="34" y="78319"/>
            <a:chExt cx="3887467" cy="6152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615164" y="78319"/>
              <a:ext cx="3272337" cy="602297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Прямоугольник 20"/>
            <p:cNvSpPr/>
            <p:nvPr/>
          </p:nvSpPr>
          <p:spPr>
            <a:xfrm>
              <a:off x="34" y="91321"/>
              <a:ext cx="3272337" cy="6022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56896" rIns="99568" bIns="56896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white"/>
                  </a:solidFill>
                </a:rPr>
                <a:t>В животноводстве</a:t>
              </a:r>
              <a:endParaRPr lang="ru-RU" sz="14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783273" y="2103119"/>
            <a:ext cx="1760532" cy="632034"/>
            <a:chOff x="34" y="61584"/>
            <a:chExt cx="3272337" cy="632034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34" y="91321"/>
              <a:ext cx="3272337" cy="602297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Прямоугольник 27"/>
            <p:cNvSpPr/>
            <p:nvPr/>
          </p:nvSpPr>
          <p:spPr>
            <a:xfrm>
              <a:off x="34" y="61584"/>
              <a:ext cx="3272337" cy="6022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56896" rIns="99568" bIns="56896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400" dirty="0" smtClean="0">
                  <a:solidFill>
                    <a:prstClr val="white"/>
                  </a:solidFill>
                </a:rPr>
                <a:t>В агропроизводстве</a:t>
              </a:r>
              <a:endParaRPr lang="ru-RU" sz="14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5899976" y="2814759"/>
            <a:ext cx="1770238" cy="1740451"/>
            <a:chOff x="29" y="324389"/>
            <a:chExt cx="2775872" cy="1524847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29" y="324389"/>
              <a:ext cx="2775872" cy="1524847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Прямоугольник 31"/>
            <p:cNvSpPr/>
            <p:nvPr/>
          </p:nvSpPr>
          <p:spPr>
            <a:xfrm>
              <a:off x="29" y="324389"/>
              <a:ext cx="2775872" cy="15248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008" tIns="64008" rIns="85344" bIns="96012" numCol="1" spcCol="1270" anchor="t" anchorCtr="0">
              <a:noAutofit/>
            </a:bodyPr>
            <a:lstStyle/>
            <a:p>
              <a:pPr marL="114300" lvl="1" indent="-114300" defTabSz="5334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ru-RU" sz="1200" dirty="0" smtClean="0">
                  <a:solidFill>
                    <a:srgbClr val="1F497D">
                      <a:lumMod val="75000"/>
                    </a:srgbClr>
                  </a:solidFill>
                </a:rPr>
                <a:t>ветеринарные врачи</a:t>
              </a:r>
            </a:p>
            <a:p>
              <a:pPr marL="114300" lvl="1" indent="-114300" defTabSz="5334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ru-RU" sz="1200" dirty="0" smtClean="0">
                  <a:solidFill>
                    <a:srgbClr val="1F497D">
                      <a:lumMod val="75000"/>
                    </a:srgbClr>
                  </a:solidFill>
                </a:rPr>
                <a:t>зоотехники</a:t>
              </a:r>
              <a:endParaRPr lang="ru-RU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  <a:p>
              <a:pPr marL="114300" lvl="1" indent="-114300" defTabSz="5334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ru-RU" sz="1200" dirty="0" err="1" smtClean="0">
                  <a:solidFill>
                    <a:srgbClr val="1F497D">
                      <a:lumMod val="75000"/>
                    </a:srgbClr>
                  </a:solidFill>
                </a:rPr>
                <a:t>осеменаторы</a:t>
              </a:r>
              <a:endParaRPr lang="ru-RU" sz="1200" dirty="0">
                <a:solidFill>
                  <a:srgbClr val="1F497D">
                    <a:lumMod val="75000"/>
                  </a:srgbClr>
                </a:solidFill>
              </a:endParaRPr>
            </a:p>
            <a:p>
              <a:pPr marL="114300" lvl="1" indent="-114300" defTabSz="5334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ru-RU" sz="1200" dirty="0" smtClean="0">
                  <a:solidFill>
                    <a:srgbClr val="1F497D">
                      <a:lumMod val="75000"/>
                    </a:srgbClr>
                  </a:solidFill>
                </a:rPr>
                <a:t>ветеринарные фельдшеры</a:t>
              </a:r>
              <a:endParaRPr lang="ru-RU" sz="1200" dirty="0">
                <a:solidFill>
                  <a:srgbClr val="1F497D">
                    <a:lumMod val="75000"/>
                  </a:srgbClr>
                </a:solidFill>
              </a:endParaRPr>
            </a:p>
            <a:p>
              <a:pPr marL="114300" lvl="1" indent="-114300" defTabSz="5334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ru-RU" sz="1200" dirty="0" smtClean="0">
                  <a:solidFill>
                    <a:srgbClr val="1F497D">
                      <a:lumMod val="75000"/>
                    </a:srgbClr>
                  </a:solidFill>
                </a:rPr>
                <a:t>Операторы по уходу за животными</a:t>
              </a:r>
              <a:endParaRPr lang="ru-RU" sz="1200" dirty="0">
                <a:solidFill>
                  <a:srgbClr val="1F497D">
                    <a:lumMod val="75000"/>
                  </a:srgbClr>
                </a:solidFill>
              </a:endParaRPr>
            </a:p>
          </p:txBody>
        </p:sp>
      </p:grpSp>
      <p:pic>
        <p:nvPicPr>
          <p:cNvPr id="33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024" y="249150"/>
            <a:ext cx="912380" cy="26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http://content.freelancehunt.com/textattach/6346d/e4cb4/3566/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83" y="4727015"/>
            <a:ext cx="4697511" cy="17617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2397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5"/>
          <p:cNvSpPr txBox="1">
            <a:spLocks noChangeArrowheads="1"/>
          </p:cNvSpPr>
          <p:nvPr/>
        </p:nvSpPr>
        <p:spPr bwMode="auto">
          <a:xfrm>
            <a:off x="900115" y="333379"/>
            <a:ext cx="7056437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800" b="1" dirty="0">
                <a:solidFill>
                  <a:srgbClr val="800000"/>
                </a:solidFill>
              </a:rPr>
              <a:t>Специалисты, востребованные 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sz="1800" b="1" dirty="0">
                <a:solidFill>
                  <a:srgbClr val="800000"/>
                </a:solidFill>
              </a:rPr>
              <a:t>на предприятиях Группы </a:t>
            </a:r>
            <a:r>
              <a:rPr lang="ru-RU" sz="1800" b="1" dirty="0" smtClean="0">
                <a:solidFill>
                  <a:srgbClr val="800000"/>
                </a:solidFill>
              </a:rPr>
              <a:t>Компаний «Таврос»</a:t>
            </a:r>
            <a:endParaRPr lang="ru-RU" sz="1800" b="1" dirty="0">
              <a:solidFill>
                <a:srgbClr val="800000"/>
              </a:solidFill>
            </a:endParaRPr>
          </a:p>
        </p:txBody>
      </p:sp>
      <p:sp>
        <p:nvSpPr>
          <p:cNvPr id="8195" name="Text Box 16"/>
          <p:cNvSpPr txBox="1">
            <a:spLocks noChangeArrowheads="1"/>
          </p:cNvSpPr>
          <p:nvPr/>
        </p:nvSpPr>
        <p:spPr bwMode="auto">
          <a:xfrm>
            <a:off x="3402013" y="3222629"/>
            <a:ext cx="25193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800" b="1">
                <a:solidFill>
                  <a:srgbClr val="800000"/>
                </a:solidFill>
              </a:rPr>
              <a:t>сменный технолог</a:t>
            </a:r>
          </a:p>
        </p:txBody>
      </p:sp>
      <p:sp>
        <p:nvSpPr>
          <p:cNvPr id="8196" name="Text Box 17"/>
          <p:cNvSpPr txBox="1">
            <a:spLocks noChangeArrowheads="1"/>
          </p:cNvSpPr>
          <p:nvPr/>
        </p:nvSpPr>
        <p:spPr bwMode="auto">
          <a:xfrm>
            <a:off x="915990" y="4868863"/>
            <a:ext cx="11525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b="1">
                <a:solidFill>
                  <a:srgbClr val="800000"/>
                </a:solidFill>
              </a:rPr>
              <a:t>механик</a:t>
            </a:r>
          </a:p>
        </p:txBody>
      </p:sp>
      <p:sp>
        <p:nvSpPr>
          <p:cNvPr id="8197" name="Text Box 18"/>
          <p:cNvSpPr txBox="1">
            <a:spLocks noChangeArrowheads="1"/>
          </p:cNvSpPr>
          <p:nvPr/>
        </p:nvSpPr>
        <p:spPr bwMode="auto">
          <a:xfrm>
            <a:off x="336550" y="2773363"/>
            <a:ext cx="25193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b="1">
                <a:solidFill>
                  <a:srgbClr val="800000"/>
                </a:solidFill>
              </a:rPr>
              <a:t>инженер-энергетик</a:t>
            </a:r>
          </a:p>
        </p:txBody>
      </p:sp>
      <p:sp>
        <p:nvSpPr>
          <p:cNvPr id="8198" name="Text Box 19"/>
          <p:cNvSpPr txBox="1">
            <a:spLocks noChangeArrowheads="1"/>
          </p:cNvSpPr>
          <p:nvPr/>
        </p:nvSpPr>
        <p:spPr bwMode="auto">
          <a:xfrm>
            <a:off x="6324602" y="2759079"/>
            <a:ext cx="25193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b="1">
                <a:solidFill>
                  <a:srgbClr val="800000"/>
                </a:solidFill>
              </a:rPr>
              <a:t>начальник смены</a:t>
            </a:r>
          </a:p>
        </p:txBody>
      </p:sp>
      <p:sp>
        <p:nvSpPr>
          <p:cNvPr id="8199" name="Text Box 20"/>
          <p:cNvSpPr txBox="1">
            <a:spLocks noChangeArrowheads="1"/>
          </p:cNvSpPr>
          <p:nvPr/>
        </p:nvSpPr>
        <p:spPr bwMode="auto">
          <a:xfrm>
            <a:off x="6384927" y="5016504"/>
            <a:ext cx="25193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800" b="1">
                <a:solidFill>
                  <a:srgbClr val="800000"/>
                </a:solidFill>
              </a:rPr>
              <a:t>инженер КИПиА</a:t>
            </a:r>
          </a:p>
        </p:txBody>
      </p:sp>
      <p:pic>
        <p:nvPicPr>
          <p:cNvPr id="8200" name="Picture 36" descr="i?id=3208733&amp;tov=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90" y="3140075"/>
            <a:ext cx="2325687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38" descr="Картинка 2 из 1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077" y="1231904"/>
            <a:ext cx="229552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40" descr="Картинка 9 из 470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927" y="1125538"/>
            <a:ext cx="2214563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46" descr="Картинка 167 из 920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5" y="1117600"/>
            <a:ext cx="2219325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Picture 57" descr="Картинка 4 из 914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675" y="3222625"/>
            <a:ext cx="2336800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525" y="3589342"/>
            <a:ext cx="2278063" cy="168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06" name="Text Box 16"/>
          <p:cNvSpPr txBox="1">
            <a:spLocks noChangeArrowheads="1"/>
          </p:cNvSpPr>
          <p:nvPr/>
        </p:nvSpPr>
        <p:spPr bwMode="auto">
          <a:xfrm>
            <a:off x="2921002" y="5273679"/>
            <a:ext cx="3455988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800" b="1">
                <a:solidFill>
                  <a:srgbClr val="800000"/>
                </a:solidFill>
              </a:rPr>
              <a:t>технолог крупяного производства</a:t>
            </a:r>
          </a:p>
        </p:txBody>
      </p:sp>
      <p:pic>
        <p:nvPicPr>
          <p:cNvPr id="8207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5207000"/>
            <a:ext cx="2379663" cy="154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2787652" y="6110288"/>
            <a:ext cx="5922963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800" b="1">
                <a:solidFill>
                  <a:srgbClr val="800000"/>
                </a:solidFill>
              </a:rPr>
              <a:t>руководитель участка по хранению и переработке зерна</a:t>
            </a:r>
          </a:p>
        </p:txBody>
      </p:sp>
      <p:pic>
        <p:nvPicPr>
          <p:cNvPr id="17" name="Рисунок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024" y="249150"/>
            <a:ext cx="912380" cy="26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38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5"/>
          <p:cNvSpPr txBox="1">
            <a:spLocks noChangeArrowheads="1"/>
          </p:cNvSpPr>
          <p:nvPr/>
        </p:nvSpPr>
        <p:spPr bwMode="auto">
          <a:xfrm>
            <a:off x="900115" y="333379"/>
            <a:ext cx="7056437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800" b="1" dirty="0">
                <a:solidFill>
                  <a:srgbClr val="800000"/>
                </a:solidFill>
              </a:rPr>
              <a:t>Рабочие специальности, востребованные 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sz="1800" b="1" dirty="0">
                <a:solidFill>
                  <a:srgbClr val="800000"/>
                </a:solidFill>
              </a:rPr>
              <a:t>на </a:t>
            </a:r>
            <a:r>
              <a:rPr lang="ru-RU" sz="1800" b="1" dirty="0" err="1" smtClean="0">
                <a:solidFill>
                  <a:srgbClr val="800000"/>
                </a:solidFill>
              </a:rPr>
              <a:t>Чишминском</a:t>
            </a:r>
            <a:r>
              <a:rPr lang="ru-RU" sz="1800" b="1" dirty="0" smtClean="0">
                <a:solidFill>
                  <a:srgbClr val="800000"/>
                </a:solidFill>
              </a:rPr>
              <a:t> сахарном заводе</a:t>
            </a:r>
            <a:endParaRPr lang="ru-RU" sz="1800" b="1" dirty="0">
              <a:solidFill>
                <a:srgbClr val="800000"/>
              </a:solidFill>
            </a:endParaRPr>
          </a:p>
        </p:txBody>
      </p:sp>
      <p:sp>
        <p:nvSpPr>
          <p:cNvPr id="9219" name="Text Box 16"/>
          <p:cNvSpPr txBox="1">
            <a:spLocks noChangeArrowheads="1"/>
          </p:cNvSpPr>
          <p:nvPr/>
        </p:nvSpPr>
        <p:spPr bwMode="auto">
          <a:xfrm>
            <a:off x="3140076" y="2855913"/>
            <a:ext cx="27813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800" b="1">
                <a:solidFill>
                  <a:srgbClr val="800000"/>
                </a:solidFill>
              </a:rPr>
              <a:t>резчик свеклы</a:t>
            </a:r>
          </a:p>
        </p:txBody>
      </p:sp>
      <p:sp>
        <p:nvSpPr>
          <p:cNvPr id="9220" name="Text Box 17"/>
          <p:cNvSpPr txBox="1">
            <a:spLocks noChangeArrowheads="1"/>
          </p:cNvSpPr>
          <p:nvPr/>
        </p:nvSpPr>
        <p:spPr bwMode="auto">
          <a:xfrm>
            <a:off x="2892427" y="5283200"/>
            <a:ext cx="343217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b="1">
                <a:solidFill>
                  <a:srgbClr val="800000"/>
                </a:solidFill>
              </a:rPr>
              <a:t>аппаратчик варки утфеля</a:t>
            </a:r>
          </a:p>
        </p:txBody>
      </p:sp>
      <p:sp>
        <p:nvSpPr>
          <p:cNvPr id="9221" name="Text Box 18"/>
          <p:cNvSpPr txBox="1">
            <a:spLocks noChangeArrowheads="1"/>
          </p:cNvSpPr>
          <p:nvPr/>
        </p:nvSpPr>
        <p:spPr bwMode="auto">
          <a:xfrm>
            <a:off x="317502" y="3405188"/>
            <a:ext cx="28670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b="1">
                <a:solidFill>
                  <a:srgbClr val="800000"/>
                </a:solidFill>
              </a:rPr>
              <a:t>оператор диффузии</a:t>
            </a:r>
          </a:p>
        </p:txBody>
      </p:sp>
      <p:sp>
        <p:nvSpPr>
          <p:cNvPr id="9222" name="Text Box 19"/>
          <p:cNvSpPr txBox="1">
            <a:spLocks noChangeArrowheads="1"/>
          </p:cNvSpPr>
          <p:nvPr/>
        </p:nvSpPr>
        <p:spPr bwMode="auto">
          <a:xfrm>
            <a:off x="6589715" y="2846388"/>
            <a:ext cx="25193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b="1">
                <a:solidFill>
                  <a:srgbClr val="800000"/>
                </a:solidFill>
              </a:rPr>
              <a:t>центрифуговщик</a:t>
            </a:r>
          </a:p>
        </p:txBody>
      </p:sp>
      <p:sp>
        <p:nvSpPr>
          <p:cNvPr id="9223" name="Text Box 20"/>
          <p:cNvSpPr txBox="1">
            <a:spLocks noChangeArrowheads="1"/>
          </p:cNvSpPr>
          <p:nvPr/>
        </p:nvSpPr>
        <p:spPr bwMode="auto">
          <a:xfrm>
            <a:off x="6357938" y="5283204"/>
            <a:ext cx="2519362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800" b="1">
                <a:solidFill>
                  <a:srgbClr val="800000"/>
                </a:solidFill>
              </a:rPr>
              <a:t>аппаратчик дефекосатурации</a:t>
            </a:r>
          </a:p>
        </p:txBody>
      </p:sp>
      <p:sp>
        <p:nvSpPr>
          <p:cNvPr id="9224" name="Text Box 16"/>
          <p:cNvSpPr txBox="1">
            <a:spLocks noChangeArrowheads="1"/>
          </p:cNvSpPr>
          <p:nvPr/>
        </p:nvSpPr>
        <p:spPr bwMode="auto">
          <a:xfrm>
            <a:off x="2075656" y="6170854"/>
            <a:ext cx="47053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800" b="1" dirty="0">
                <a:solidFill>
                  <a:srgbClr val="800000"/>
                </a:solidFill>
              </a:rPr>
              <a:t>лаборант технологической лаборатории</a:t>
            </a:r>
          </a:p>
        </p:txBody>
      </p:sp>
      <p:pic>
        <p:nvPicPr>
          <p:cNvPr id="92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90704"/>
            <a:ext cx="2484438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551367"/>
            <a:ext cx="1776412" cy="199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076" y="1182688"/>
            <a:ext cx="2781300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90" y="671517"/>
            <a:ext cx="1441450" cy="218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9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0" y="3487738"/>
            <a:ext cx="2790825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30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3471863"/>
            <a:ext cx="2438400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403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320913" y="6381751"/>
            <a:ext cx="9028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800" b="1">
                <a:solidFill>
                  <a:srgbClr val="800000"/>
                </a:solidFill>
                <a:latin typeface="Times New Roman" pitchFamily="18" charset="0"/>
              </a:rPr>
              <a:t>мастер</a:t>
            </a:r>
          </a:p>
        </p:txBody>
      </p:sp>
      <p:sp>
        <p:nvSpPr>
          <p:cNvPr id="10243" name="Text Box 7"/>
          <p:cNvSpPr txBox="1">
            <a:spLocks noChangeArrowheads="1"/>
          </p:cNvSpPr>
          <p:nvPr/>
        </p:nvSpPr>
        <p:spPr bwMode="auto">
          <a:xfrm>
            <a:off x="1763713" y="5229225"/>
            <a:ext cx="16557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800" b="1">
                <a:solidFill>
                  <a:srgbClr val="800000"/>
                </a:solidFill>
                <a:latin typeface="Times New Roman" pitchFamily="18" charset="0"/>
              </a:rPr>
              <a:t>начальник</a:t>
            </a:r>
          </a:p>
          <a:p>
            <a:pPr algn="ctr" eaLnBrk="1" hangingPunct="1"/>
            <a:r>
              <a:rPr lang="ru-RU" sz="1800" b="1">
                <a:solidFill>
                  <a:srgbClr val="800000"/>
                </a:solidFill>
                <a:latin typeface="Times New Roman" pitchFamily="18" charset="0"/>
              </a:rPr>
              <a:t>смены</a:t>
            </a:r>
          </a:p>
        </p:txBody>
      </p:sp>
      <p:sp>
        <p:nvSpPr>
          <p:cNvPr id="10244" name="Text Box 8"/>
          <p:cNvSpPr txBox="1">
            <a:spLocks noChangeArrowheads="1"/>
          </p:cNvSpPr>
          <p:nvPr/>
        </p:nvSpPr>
        <p:spPr bwMode="auto">
          <a:xfrm>
            <a:off x="3925461" y="4365628"/>
            <a:ext cx="10930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800" b="1">
                <a:solidFill>
                  <a:srgbClr val="800000"/>
                </a:solidFill>
                <a:latin typeface="Times New Roman" pitchFamily="18" charset="0"/>
              </a:rPr>
              <a:t>главный</a:t>
            </a:r>
          </a:p>
          <a:p>
            <a:pPr algn="ctr" eaLnBrk="1" hangingPunct="1"/>
            <a:r>
              <a:rPr lang="ru-RU" sz="1800" b="1">
                <a:solidFill>
                  <a:srgbClr val="800000"/>
                </a:solidFill>
                <a:latin typeface="Times New Roman" pitchFamily="18" charset="0"/>
              </a:rPr>
              <a:t>механик</a:t>
            </a:r>
          </a:p>
        </p:txBody>
      </p:sp>
      <p:sp>
        <p:nvSpPr>
          <p:cNvPr id="10245" name="Text Box 9"/>
          <p:cNvSpPr txBox="1">
            <a:spLocks noChangeArrowheads="1"/>
          </p:cNvSpPr>
          <p:nvPr/>
        </p:nvSpPr>
        <p:spPr bwMode="auto">
          <a:xfrm>
            <a:off x="7373542" y="1773238"/>
            <a:ext cx="162480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800" b="1">
                <a:solidFill>
                  <a:srgbClr val="800000"/>
                </a:solidFill>
                <a:latin typeface="Times New Roman" pitchFamily="18" charset="0"/>
              </a:rPr>
              <a:t>генеральный </a:t>
            </a:r>
          </a:p>
          <a:p>
            <a:pPr algn="ctr" eaLnBrk="1" hangingPunct="1"/>
            <a:r>
              <a:rPr lang="ru-RU" sz="1800" b="1">
                <a:solidFill>
                  <a:srgbClr val="800000"/>
                </a:solidFill>
                <a:latin typeface="Times New Roman" pitchFamily="18" charset="0"/>
              </a:rPr>
              <a:t>директор</a:t>
            </a:r>
          </a:p>
        </p:txBody>
      </p:sp>
      <p:sp>
        <p:nvSpPr>
          <p:cNvPr id="10246" name="Text Box 10"/>
          <p:cNvSpPr txBox="1">
            <a:spLocks noChangeArrowheads="1"/>
          </p:cNvSpPr>
          <p:nvPr/>
        </p:nvSpPr>
        <p:spPr bwMode="auto">
          <a:xfrm>
            <a:off x="1692275" y="188913"/>
            <a:ext cx="5564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b="1">
                <a:solidFill>
                  <a:srgbClr val="800000"/>
                </a:solidFill>
                <a:latin typeface="Times New Roman" pitchFamily="18" charset="0"/>
              </a:rPr>
              <a:t>СТУПЕНИ КАРЬЕРНОГО РОСТА</a:t>
            </a:r>
          </a:p>
        </p:txBody>
      </p:sp>
      <p:pic>
        <p:nvPicPr>
          <p:cNvPr id="10247" name="Picture 12" descr="j03039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7" y="2997200"/>
            <a:ext cx="1350963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13" descr="j030358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57792"/>
            <a:ext cx="160178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14" descr="j030356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5" y="4005263"/>
            <a:ext cx="1584325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15" descr="j030390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633" y="692150"/>
            <a:ext cx="1063026" cy="112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1" name="Picture 19" descr="Картинка 86 из 2068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2" y="692150"/>
            <a:ext cx="3455988" cy="2808288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2" name="Picture 31" descr="j040234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2" y="3646492"/>
            <a:ext cx="3336925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3" name="Picture 32" descr="j030393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412879"/>
            <a:ext cx="166846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4" name="Text Box 33"/>
          <p:cNvSpPr txBox="1">
            <a:spLocks noChangeArrowheads="1"/>
          </p:cNvSpPr>
          <p:nvPr/>
        </p:nvSpPr>
        <p:spPr bwMode="auto">
          <a:xfrm>
            <a:off x="5652661" y="2924178"/>
            <a:ext cx="10930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800" b="1">
                <a:solidFill>
                  <a:srgbClr val="800000"/>
                </a:solidFill>
                <a:latin typeface="Times New Roman" pitchFamily="18" charset="0"/>
              </a:rPr>
              <a:t>главный</a:t>
            </a:r>
          </a:p>
          <a:p>
            <a:pPr algn="ctr" eaLnBrk="1" hangingPunct="1"/>
            <a:r>
              <a:rPr lang="ru-RU" sz="1800" b="1">
                <a:solidFill>
                  <a:srgbClr val="800000"/>
                </a:solidFill>
                <a:latin typeface="Times New Roman" pitchFamily="18" charset="0"/>
              </a:rPr>
              <a:t>инженер</a:t>
            </a:r>
          </a:p>
        </p:txBody>
      </p:sp>
      <p:pic>
        <p:nvPicPr>
          <p:cNvPr id="15" name="Рисунок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78" y="249150"/>
            <a:ext cx="912380" cy="26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79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nv.ua/img/forall/u/583/42/1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68952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87789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3"/>
          <p:cNvSpPr txBox="1">
            <a:spLocks noChangeArrowheads="1"/>
          </p:cNvSpPr>
          <p:nvPr/>
        </p:nvSpPr>
        <p:spPr bwMode="auto">
          <a:xfrm>
            <a:off x="179388" y="5805488"/>
            <a:ext cx="16557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800" b="1">
                <a:solidFill>
                  <a:srgbClr val="800000"/>
                </a:solidFill>
                <a:latin typeface="Times New Roman" pitchFamily="18" charset="0"/>
              </a:rPr>
              <a:t>сменный технолог</a:t>
            </a:r>
          </a:p>
        </p:txBody>
      </p:sp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4066236" y="4292603"/>
            <a:ext cx="110677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800" b="1">
                <a:solidFill>
                  <a:srgbClr val="800000"/>
                </a:solidFill>
                <a:latin typeface="Times New Roman" pitchFamily="18" charset="0"/>
              </a:rPr>
              <a:t>главный</a:t>
            </a:r>
          </a:p>
          <a:p>
            <a:pPr algn="ctr" eaLnBrk="1" hangingPunct="1"/>
            <a:r>
              <a:rPr lang="ru-RU" sz="1800" b="1">
                <a:solidFill>
                  <a:srgbClr val="800000"/>
                </a:solidFill>
                <a:latin typeface="Times New Roman" pitchFamily="18" charset="0"/>
              </a:rPr>
              <a:t>технолог</a:t>
            </a:r>
          </a:p>
        </p:txBody>
      </p:sp>
      <p:sp>
        <p:nvSpPr>
          <p:cNvPr id="11268" name="Text Box 5"/>
          <p:cNvSpPr txBox="1">
            <a:spLocks noChangeArrowheads="1"/>
          </p:cNvSpPr>
          <p:nvPr/>
        </p:nvSpPr>
        <p:spPr bwMode="auto">
          <a:xfrm>
            <a:off x="7444979" y="1700215"/>
            <a:ext cx="162480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800" b="1">
                <a:solidFill>
                  <a:srgbClr val="800000"/>
                </a:solidFill>
                <a:latin typeface="Times New Roman" pitchFamily="18" charset="0"/>
              </a:rPr>
              <a:t>генеральный </a:t>
            </a:r>
          </a:p>
          <a:p>
            <a:pPr algn="ctr" eaLnBrk="1" hangingPunct="1"/>
            <a:r>
              <a:rPr lang="ru-RU" sz="1800" b="1">
                <a:solidFill>
                  <a:srgbClr val="800000"/>
                </a:solidFill>
                <a:latin typeface="Times New Roman" pitchFamily="18" charset="0"/>
              </a:rPr>
              <a:t>директор</a:t>
            </a:r>
          </a:p>
        </p:txBody>
      </p:sp>
      <p:sp>
        <p:nvSpPr>
          <p:cNvPr id="11269" name="Text Box 6"/>
          <p:cNvSpPr txBox="1">
            <a:spLocks noChangeArrowheads="1"/>
          </p:cNvSpPr>
          <p:nvPr/>
        </p:nvSpPr>
        <p:spPr bwMode="auto">
          <a:xfrm>
            <a:off x="1692275" y="188913"/>
            <a:ext cx="5564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b="1">
                <a:solidFill>
                  <a:srgbClr val="800000"/>
                </a:solidFill>
                <a:latin typeface="Times New Roman" pitchFamily="18" charset="0"/>
              </a:rPr>
              <a:t>СТУПЕНИ КАРЬЕРНОГО РОСТА</a:t>
            </a:r>
          </a:p>
        </p:txBody>
      </p:sp>
      <p:pic>
        <p:nvPicPr>
          <p:cNvPr id="11270" name="Picture 7" descr="j03039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4076700"/>
            <a:ext cx="1350962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9" descr="j030356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4508500"/>
            <a:ext cx="1584325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10" descr="j030390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124" y="593889"/>
            <a:ext cx="1075723" cy="1138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11" descr="Картинка 86 из 2068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92154"/>
            <a:ext cx="3600450" cy="3241675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13" descr="j030393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052513"/>
            <a:ext cx="1668462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5" name="Text Box 14"/>
          <p:cNvSpPr txBox="1">
            <a:spLocks noChangeArrowheads="1"/>
          </p:cNvSpPr>
          <p:nvPr/>
        </p:nvSpPr>
        <p:spPr bwMode="auto">
          <a:xfrm>
            <a:off x="5718444" y="2565403"/>
            <a:ext cx="15726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800" b="1">
                <a:solidFill>
                  <a:srgbClr val="800000"/>
                </a:solidFill>
                <a:latin typeface="Times New Roman" pitchFamily="18" charset="0"/>
              </a:rPr>
              <a:t>технический </a:t>
            </a:r>
          </a:p>
          <a:p>
            <a:pPr algn="ctr" eaLnBrk="1" hangingPunct="1"/>
            <a:r>
              <a:rPr lang="ru-RU" sz="1800" b="1">
                <a:solidFill>
                  <a:srgbClr val="800000"/>
                </a:solidFill>
                <a:latin typeface="Times New Roman" pitchFamily="18" charset="0"/>
              </a:rPr>
              <a:t>директор</a:t>
            </a:r>
          </a:p>
        </p:txBody>
      </p:sp>
      <p:pic>
        <p:nvPicPr>
          <p:cNvPr id="11276" name="Picture 16" descr="j040269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7" y="3860804"/>
            <a:ext cx="37433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7" name="Picture 17" descr="j030392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40" y="2492379"/>
            <a:ext cx="1646237" cy="18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8" name="Text Box 18"/>
          <p:cNvSpPr txBox="1">
            <a:spLocks noChangeArrowheads="1"/>
          </p:cNvSpPr>
          <p:nvPr/>
        </p:nvSpPr>
        <p:spPr bwMode="auto">
          <a:xfrm>
            <a:off x="2124077" y="5516567"/>
            <a:ext cx="1800225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800" b="1">
                <a:solidFill>
                  <a:srgbClr val="800000"/>
                </a:solidFill>
                <a:latin typeface="Times New Roman" pitchFamily="18" charset="0"/>
              </a:rPr>
              <a:t>заместитель главного технолога</a:t>
            </a:r>
          </a:p>
        </p:txBody>
      </p:sp>
      <p:pic>
        <p:nvPicPr>
          <p:cNvPr id="15" name="Рисунок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136" y="276450"/>
            <a:ext cx="912380" cy="26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98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3836" y="116632"/>
            <a:ext cx="6566068" cy="548680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На производственной практике ООО «Башкир-</a:t>
            </a:r>
            <a:r>
              <a:rPr lang="ru-RU" sz="1800" b="1" dirty="0" err="1" smtClean="0"/>
              <a:t>агроинвест</a:t>
            </a:r>
            <a:r>
              <a:rPr lang="ru-RU" sz="1800" b="1" dirty="0" smtClean="0"/>
              <a:t>»</a:t>
            </a:r>
            <a:endParaRPr lang="ru-RU" sz="2000" b="1" dirty="0"/>
          </a:p>
        </p:txBody>
      </p:sp>
      <p:pic>
        <p:nvPicPr>
          <p:cNvPr id="6146" name="Picture 2" descr="C:\Documents and Settings\Galikeev\Рабочий стол\регин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27" y="1453955"/>
            <a:ext cx="6912768" cy="431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764705"/>
            <a:ext cx="58492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C00000"/>
                </a:solidFill>
                <a:latin typeface="Arial" charset="0"/>
              </a:rPr>
              <a:t>(магистр Московской сельскохозяйственной академии имени К.А. Тимирязева </a:t>
            </a:r>
            <a:r>
              <a:rPr lang="ru-RU" sz="1400" i="1" dirty="0" err="1">
                <a:solidFill>
                  <a:srgbClr val="C00000"/>
                </a:solidFill>
                <a:latin typeface="Arial" charset="0"/>
              </a:rPr>
              <a:t>Исламгулова</a:t>
            </a:r>
            <a:r>
              <a:rPr lang="ru-RU" sz="1400" i="1" dirty="0">
                <a:solidFill>
                  <a:srgbClr val="C00000"/>
                </a:solidFill>
                <a:latin typeface="Arial" charset="0"/>
              </a:rPr>
              <a:t> Р.Р., 2016 год)</a:t>
            </a:r>
          </a:p>
        </p:txBody>
      </p:sp>
      <p:pic>
        <p:nvPicPr>
          <p:cNvPr id="5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27" y="188640"/>
            <a:ext cx="912380" cy="26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8235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Galikeev\Рабочий стол\наши практиканты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4" y="1600200"/>
            <a:ext cx="8784976" cy="49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378527" y="116632"/>
            <a:ext cx="5849265" cy="432048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На производственной практике ООО «Башкир-</a:t>
            </a:r>
            <a:r>
              <a:rPr lang="ru-RU" sz="1800" b="1" dirty="0" err="1" smtClean="0"/>
              <a:t>агроинвест</a:t>
            </a:r>
            <a:r>
              <a:rPr lang="ru-RU" sz="1800" b="1" dirty="0" smtClean="0"/>
              <a:t>»</a:t>
            </a:r>
            <a:endParaRPr lang="ru-RU" sz="2000" b="1" dirty="0"/>
          </a:p>
        </p:txBody>
      </p:sp>
      <p:pic>
        <p:nvPicPr>
          <p:cNvPr id="5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147" y="223980"/>
            <a:ext cx="912380" cy="26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0" y="764705"/>
            <a:ext cx="58492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C00000"/>
                </a:solidFill>
                <a:latin typeface="Arial" charset="0"/>
              </a:rPr>
              <a:t>магистр Московской сельскохозяйственной академии имени К.А. Тимирязева Крылов В.А., 2016 год</a:t>
            </a:r>
          </a:p>
        </p:txBody>
      </p:sp>
    </p:spTree>
    <p:extLst>
      <p:ext uri="{BB962C8B-B14F-4D97-AF65-F5344CB8AC3E}">
        <p14:creationId xmlns:p14="http://schemas.microsoft.com/office/powerpoint/2010/main" val="16434017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 txBox="1">
            <a:spLocks/>
          </p:cNvSpPr>
          <p:nvPr/>
        </p:nvSpPr>
        <p:spPr>
          <a:xfrm>
            <a:off x="450928" y="764704"/>
            <a:ext cx="4175446" cy="79208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sz="1600" b="1" dirty="0" smtClean="0">
                <a:solidFill>
                  <a:srgbClr val="1F497D">
                    <a:lumMod val="75000"/>
                  </a:srgb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профильных учебных заведениях </a:t>
            </a:r>
            <a:r>
              <a:rPr lang="ru-RU" sz="1600" b="1" dirty="0" err="1" smtClean="0">
                <a:solidFill>
                  <a:srgbClr val="1F497D">
                    <a:lumMod val="75000"/>
                  </a:srgb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агропроизводственной</a:t>
            </a:r>
            <a:r>
              <a:rPr lang="ru-RU" sz="1600" b="1" dirty="0" smtClean="0">
                <a:solidFill>
                  <a:srgbClr val="1F497D">
                    <a:lumMod val="75000"/>
                  </a:srgb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отрасли</a:t>
            </a:r>
          </a:p>
        </p:txBody>
      </p:sp>
      <p:pic>
        <p:nvPicPr>
          <p:cNvPr id="5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024" y="249150"/>
            <a:ext cx="912380" cy="26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50333" y="1697261"/>
            <a:ext cx="8175678" cy="923330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outerShdw blurRad="50800" dist="50800" dir="5400000" algn="ctr" rotWithShape="0">
              <a:srgbClr val="D7D2B7"/>
            </a:outerShdw>
          </a:effectLst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C00000"/>
                </a:solidFill>
                <a:latin typeface="Arial" charset="0"/>
              </a:rPr>
              <a:t>Привести образовательные программы обучения к отраслевым потребностям </a:t>
            </a:r>
            <a:r>
              <a:rPr lang="ru-RU" sz="1800" dirty="0">
                <a:solidFill>
                  <a:srgbClr val="C00000"/>
                </a:solidFill>
                <a:latin typeface="Arial" charset="0"/>
              </a:rPr>
              <a:t>АПК, </a:t>
            </a:r>
            <a:r>
              <a:rPr lang="ru-RU" sz="1800" dirty="0" smtClean="0">
                <a:solidFill>
                  <a:srgbClr val="C00000"/>
                </a:solidFill>
                <a:latin typeface="Arial" charset="0"/>
              </a:rPr>
              <a:t>с учётом измененных </a:t>
            </a:r>
            <a:r>
              <a:rPr lang="ru-RU" sz="1800" dirty="0">
                <a:solidFill>
                  <a:srgbClr val="C00000"/>
                </a:solidFill>
                <a:latin typeface="Arial" charset="0"/>
              </a:rPr>
              <a:t>технологий и модернизированных производственных мощностей.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29116" y="3356992"/>
            <a:ext cx="777686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i="1" dirty="0" smtClean="0">
                <a:solidFill>
                  <a:prstClr val="black"/>
                </a:solidFill>
                <a:latin typeface="Arial" charset="0"/>
              </a:rPr>
              <a:t>.</a:t>
            </a:r>
            <a:endParaRPr lang="ru-RU" sz="1100" i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5051" y="197399"/>
            <a:ext cx="70289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Требования работодателей к качеству образования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0333" y="2636914"/>
            <a:ext cx="8175678" cy="923330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800" dirty="0">
                <a:solidFill>
                  <a:srgbClr val="C00000"/>
                </a:solidFill>
                <a:latin typeface="Arial" charset="0"/>
              </a:rPr>
              <a:t>Приоритет в обучении </a:t>
            </a:r>
            <a:r>
              <a:rPr lang="ru-RU" sz="1800" dirty="0" smtClean="0">
                <a:solidFill>
                  <a:srgbClr val="C00000"/>
                </a:solidFill>
                <a:latin typeface="Arial" charset="0"/>
              </a:rPr>
              <a:t>студентов средних специальных учебных заведений перенести на </a:t>
            </a:r>
            <a:r>
              <a:rPr lang="ru-RU" sz="1800" dirty="0">
                <a:solidFill>
                  <a:srgbClr val="C00000"/>
                </a:solidFill>
                <a:latin typeface="Arial" charset="0"/>
              </a:rPr>
              <a:t>умение выполнять агротехнологические </a:t>
            </a:r>
            <a:r>
              <a:rPr lang="ru-RU" sz="1800" dirty="0" smtClean="0">
                <a:solidFill>
                  <a:srgbClr val="C00000"/>
                </a:solidFill>
                <a:latin typeface="Arial" charset="0"/>
              </a:rPr>
              <a:t>операции.</a:t>
            </a:r>
            <a:endParaRPr lang="ru-RU" sz="1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77564" y="758544"/>
            <a:ext cx="39254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100" i="1" dirty="0">
                <a:solidFill>
                  <a:srgbClr val="0000FF"/>
                </a:solidFill>
                <a:latin typeface="Arial" charset="0"/>
              </a:rPr>
              <a:t>Уровень профессионального развития и качество ключевого персонала являются базой для роста производительности труда не только при инвестициях в технику и оборудование, но и позволяют максимально использовать имеющиеся производственные </a:t>
            </a:r>
            <a:r>
              <a:rPr lang="ru-RU" sz="1100" i="1" dirty="0" smtClean="0">
                <a:solidFill>
                  <a:srgbClr val="0000FF"/>
                </a:solidFill>
                <a:latin typeface="Arial" charset="0"/>
              </a:rPr>
              <a:t>мощности.</a:t>
            </a:r>
            <a:endParaRPr lang="ru-RU" sz="1800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384459" y="5589240"/>
            <a:ext cx="8441553" cy="1057102"/>
          </a:xfrm>
          <a:prstGeom prst="rect">
            <a:avLst/>
          </a:prstGeom>
          <a:gradFill rotWithShape="1">
            <a:gsLst>
              <a:gs pos="0">
                <a:srgbClr val="4F0600">
                  <a:alpha val="37000"/>
                </a:srgbClr>
              </a:gs>
              <a:gs pos="100000">
                <a:srgbClr val="E1EBF8">
                  <a:alpha val="94000"/>
                </a:srgbClr>
              </a:gs>
            </a:gsLst>
            <a:lin ang="5400000" scaled="1"/>
          </a:gradFill>
          <a:ln w="57150">
            <a:solidFill>
              <a:srgbClr val="4E0B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AC0A00"/>
                  </a:outerShdw>
                </a:effectLst>
              </a14:hiddenEffects>
            </a:ext>
          </a:extLst>
        </p:spPr>
        <p:txBody>
          <a:bodyPr vert="horz" wrap="square" lIns="228600" tIns="228600" rIns="228600" bIns="22860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</a:pPr>
            <a:r>
              <a:rPr lang="ru-RU" sz="1400" b="1" i="1" dirty="0" smtClean="0">
                <a:solidFill>
                  <a:srgbClr val="0F243E"/>
                </a:solidFill>
                <a:latin typeface="TimesNewRomanPSMT" charset="-52"/>
                <a:cs typeface="Arial" pitchFamily="34" charset="0"/>
              </a:rPr>
              <a:t>Вкладывать фонд оплаты труда в необученный персонал – это как вычерпывать из дырявой лодки воду – можно постоянно, но результат будет один и тот же, снизишь интенсивность – увеличится текучесть</a:t>
            </a:r>
          </a:p>
          <a:p>
            <a:pPr algn="ctr"/>
            <a:endParaRPr lang="ru-RU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0333" y="3283243"/>
            <a:ext cx="8175678" cy="646331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C00000"/>
                </a:solidFill>
                <a:latin typeface="Arial" charset="0"/>
              </a:rPr>
              <a:t>Модернизация устаревшей учебно- материальной базы, упор на использование современных </a:t>
            </a:r>
            <a:r>
              <a:rPr lang="ru-RU" sz="1800" dirty="0">
                <a:solidFill>
                  <a:srgbClr val="C00000"/>
                </a:solidFill>
                <a:latin typeface="Arial" charset="0"/>
              </a:rPr>
              <a:t>тренажёрных </a:t>
            </a:r>
            <a:r>
              <a:rPr lang="ru-RU" sz="1800" dirty="0" smtClean="0">
                <a:solidFill>
                  <a:srgbClr val="C00000"/>
                </a:solidFill>
                <a:latin typeface="Arial" charset="0"/>
              </a:rPr>
              <a:t>комплексов</a:t>
            </a:r>
            <a:r>
              <a:rPr lang="ru-RU" sz="1800" dirty="0" smtClean="0">
                <a:solidFill>
                  <a:prstClr val="black"/>
                </a:solidFill>
                <a:latin typeface="Arial" charset="0"/>
              </a:rPr>
              <a:t>. </a:t>
            </a:r>
            <a:endParaRPr lang="ru-RU" sz="1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0333" y="3933059"/>
            <a:ext cx="8175678" cy="646331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800" dirty="0">
                <a:solidFill>
                  <a:srgbClr val="C00000"/>
                </a:solidFill>
                <a:latin typeface="Arial" charset="0"/>
              </a:rPr>
              <a:t>Недостаточно гибкое реагирование на изменяющиеся отраслевые и региональные потребности в обучении.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50333" y="4717196"/>
            <a:ext cx="8175678" cy="646331"/>
          </a:xfrm>
          <a:prstGeom prst="rect">
            <a:avLst/>
          </a:prstGeom>
          <a:gradFill>
            <a:gsLst>
              <a:gs pos="0">
                <a:srgbClr val="FFFF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800" dirty="0">
                <a:solidFill>
                  <a:srgbClr val="C00000"/>
                </a:solidFill>
                <a:latin typeface="Arial" charset="0"/>
              </a:rPr>
              <a:t>Предоставление преференции при поступлении в отраслевые ВУЗы абитуриентам из регионов и местностей размещения предприятий АПК.</a:t>
            </a:r>
          </a:p>
        </p:txBody>
      </p:sp>
    </p:spTree>
    <p:extLst>
      <p:ext uri="{BB962C8B-B14F-4D97-AF65-F5344CB8AC3E}">
        <p14:creationId xmlns:p14="http://schemas.microsoft.com/office/powerpoint/2010/main" val="18607694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1734" y="980731"/>
            <a:ext cx="7462704" cy="2585323"/>
          </a:xfrm>
          <a:prstGeom prst="rect">
            <a:avLst/>
          </a:prstGeom>
          <a:gradFill>
            <a:gsLst>
              <a:gs pos="0">
                <a:srgbClr val="FFFF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800" dirty="0">
                <a:solidFill>
                  <a:prstClr val="black"/>
                </a:solidFill>
                <a:latin typeface="Arial" charset="0"/>
              </a:rPr>
              <a:t>Приказ Минтруда России от 04.06.2014 N 362н "Об утверждении профессионального стандарта "Тракторист-машинист сельскохозяйственного производства" (Зарегистрировано в Минюсте России 03.07.2014 N 32956), упорядочил приоритеты и требования к профессии, на его основе в нашей Компании установлена шкала по классности механизаторов, с учётом которой ежегодно подводятся персональные итоги работы устанавливается уровень компетентности работников и соответственно надбавки к заработной плате за 1-й и 2 класс. </a:t>
            </a:r>
          </a:p>
        </p:txBody>
      </p:sp>
      <p:pic>
        <p:nvPicPr>
          <p:cNvPr id="6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82" y="249150"/>
            <a:ext cx="912380" cy="26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182087" y="162297"/>
            <a:ext cx="70289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Приоритетные </a:t>
            </a:r>
            <a:r>
              <a:rPr lang="ru-RU" sz="2400" b="1" dirty="0" err="1" smtClean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профстандарты</a:t>
            </a:r>
            <a:endParaRPr lang="ru-RU" sz="2400" b="1" dirty="0">
              <a:solidFill>
                <a:srgbClr val="C00000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51734" y="3717033"/>
            <a:ext cx="7462704" cy="2585323"/>
          </a:xfrm>
          <a:prstGeom prst="rect">
            <a:avLst/>
          </a:prstGeom>
          <a:gradFill>
            <a:gsLst>
              <a:gs pos="0">
                <a:srgbClr val="FFFF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800" dirty="0" smtClean="0">
                <a:solidFill>
                  <a:prstClr val="black"/>
                </a:solidFill>
                <a:latin typeface="Arial" charset="0"/>
              </a:rPr>
              <a:t>Утверждён приказом </a:t>
            </a:r>
            <a:r>
              <a:rPr lang="ru-RU" sz="1800" dirty="0">
                <a:solidFill>
                  <a:prstClr val="black"/>
                </a:solidFill>
                <a:latin typeface="Arial" charset="0"/>
              </a:rPr>
              <a:t>Министерства труда и социальной защиты Российской Федерации от 04 августа 2014 № 522н профессионального стандарта «Полевод», </a:t>
            </a:r>
            <a:r>
              <a:rPr lang="ru-RU" sz="1800" dirty="0" smtClean="0">
                <a:solidFill>
                  <a:prstClr val="black"/>
                </a:solidFill>
                <a:latin typeface="Arial" charset="0"/>
              </a:rPr>
              <a:t>предложения </a:t>
            </a:r>
            <a:r>
              <a:rPr lang="ru-RU" sz="1800" dirty="0">
                <a:solidFill>
                  <a:prstClr val="black"/>
                </a:solidFill>
                <a:latin typeface="Arial" charset="0"/>
              </a:rPr>
              <a:t>об его изменении и объединении в </a:t>
            </a:r>
            <a:r>
              <a:rPr lang="ru-RU" sz="1800" dirty="0" err="1">
                <a:solidFill>
                  <a:prstClr val="black"/>
                </a:solidFill>
                <a:latin typeface="Arial" charset="0"/>
              </a:rPr>
              <a:t>профстандарт</a:t>
            </a:r>
            <a:r>
              <a:rPr lang="ru-RU" sz="1800" dirty="0">
                <a:solidFill>
                  <a:prstClr val="black"/>
                </a:solidFill>
                <a:latin typeface="Arial" charset="0"/>
              </a:rPr>
              <a:t> Мастер растениеводства (объединенный «Полевод», «Овощевод», «Садовод») является также ухудшением качественной составляющей введённого стандарта, размывает общими фразами утверждённую конкретику необходимых трудовых функций полевых агрономов.</a:t>
            </a:r>
          </a:p>
        </p:txBody>
      </p:sp>
    </p:spTree>
    <p:extLst>
      <p:ext uri="{BB962C8B-B14F-4D97-AF65-F5344CB8AC3E}">
        <p14:creationId xmlns:p14="http://schemas.microsoft.com/office/powerpoint/2010/main" val="19206884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29264486"/>
              </p:ext>
            </p:extLst>
          </p:nvPr>
        </p:nvGraphicFramePr>
        <p:xfrm>
          <a:off x="142846" y="642918"/>
          <a:ext cx="8858312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357158" y="5786455"/>
            <a:ext cx="8215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i="1" dirty="0" smtClean="0">
                <a:solidFill>
                  <a:srgbClr val="A50021"/>
                </a:solidFill>
                <a:latin typeface="Arial" charset="0"/>
              </a:rPr>
              <a:t>«Знания и навыки, которыми обладает работник и которые проистекают из образования и обучения, в том числе обучения на опыте, создают </a:t>
            </a:r>
          </a:p>
          <a:p>
            <a:pPr algn="ctr"/>
            <a:r>
              <a:rPr lang="ru-RU" sz="1800" i="1" dirty="0" smtClean="0">
                <a:solidFill>
                  <a:srgbClr val="A50021"/>
                </a:solidFill>
                <a:latin typeface="Arial" charset="0"/>
              </a:rPr>
              <a:t>производительный капитал» (Р.Эренберг и Р.Смит)</a:t>
            </a:r>
            <a:endParaRPr lang="ru-RU" sz="1800" dirty="0" smtClean="0">
              <a:solidFill>
                <a:srgbClr val="A50021"/>
              </a:solidFill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42976" y="5000636"/>
            <a:ext cx="6715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3366"/>
                </a:solidFill>
                <a:latin typeface="Arial" charset="0"/>
              </a:rPr>
              <a:t>Инструменты  развития производственного персонала</a:t>
            </a:r>
            <a:endParaRPr lang="ru-RU" sz="1800" b="1" dirty="0">
              <a:solidFill>
                <a:srgbClr val="003366"/>
              </a:solidFill>
              <a:latin typeface="Arial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57158" y="928670"/>
            <a:ext cx="1714512" cy="171451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3366"/>
                </a:solidFill>
              </a:rPr>
              <a:t>Тренинги</a:t>
            </a:r>
            <a:endParaRPr lang="ru-RU" dirty="0">
              <a:solidFill>
                <a:srgbClr val="003366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571736" y="928670"/>
            <a:ext cx="1714512" cy="171451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3366"/>
                </a:solidFill>
              </a:rPr>
              <a:t>Центры компе-тенций</a:t>
            </a:r>
            <a:endParaRPr lang="ru-RU" dirty="0">
              <a:solidFill>
                <a:srgbClr val="003366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857752" y="928670"/>
            <a:ext cx="1714512" cy="171451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3366"/>
                </a:solidFill>
              </a:rPr>
              <a:t>Наставничество</a:t>
            </a:r>
            <a:endParaRPr lang="ru-RU" dirty="0">
              <a:solidFill>
                <a:srgbClr val="003366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7000894" y="928670"/>
            <a:ext cx="1785950" cy="178595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3366"/>
                </a:solidFill>
              </a:rPr>
              <a:t>Система предсезон-ной подготовки персонала </a:t>
            </a:r>
            <a:endParaRPr lang="ru-RU" sz="1600" dirty="0">
              <a:solidFill>
                <a:srgbClr val="003366"/>
              </a:solidFill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1718468" y="116635"/>
            <a:ext cx="55641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</a:rPr>
              <a:t>Внутреннее обучение в Компании</a:t>
            </a:r>
            <a:endParaRPr lang="ru-RU" sz="2400" b="1" dirty="0">
              <a:solidFill>
                <a:srgbClr val="800000"/>
              </a:solidFill>
              <a:latin typeface="Times New Roman" pitchFamily="18" charset="0"/>
            </a:endParaRPr>
          </a:p>
        </p:txBody>
      </p:sp>
      <p:pic>
        <p:nvPicPr>
          <p:cNvPr id="12" name="Рисунок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86" y="214549"/>
            <a:ext cx="912380" cy="26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3456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429000"/>
            <a:ext cx="5756822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3923928" y="4797152"/>
            <a:ext cx="4500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ДИРЕКТОРА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ГАПОУ «МАМАДЫШСКИЙ ПОЛИТЕХНИЧЕСКИЙ КОЛЛЕДЖ» (РЕСПУБЛИКА ТАТАРСТАН)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3131840" y="3489771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Хакимов</a:t>
            </a:r>
            <a:br>
              <a:rPr lang="ru-RU" sz="2400" b="1" dirty="0" smtClean="0">
                <a:solidFill>
                  <a:schemeClr val="tx2"/>
                </a:solidFill>
                <a:latin typeface="Arial" charset="0"/>
              </a:rPr>
            </a:br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Динар </a:t>
            </a:r>
            <a:r>
              <a:rPr lang="ru-RU" sz="2400" b="1" dirty="0" err="1">
                <a:solidFill>
                  <a:schemeClr val="tx2"/>
                </a:solidFill>
                <a:latin typeface="Arial" charset="0"/>
              </a:rPr>
              <a:t>Рифатович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51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СЕЛЬСКОГО ХОЗЯЙСТВА</a:t>
            </a:r>
            <a:b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07950" y="1700808"/>
            <a:ext cx="89281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Опыт создания и работы ресурсного центра на базе ГАПОУ «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Мамадышский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политехнический колледж»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(</a:t>
            </a: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 формате видеосвязи)</a:t>
            </a:r>
          </a:p>
        </p:txBody>
      </p:sp>
    </p:spTree>
    <p:extLst>
      <p:ext uri="{BB962C8B-B14F-4D97-AF65-F5344CB8AC3E}">
        <p14:creationId xmlns:p14="http://schemas.microsoft.com/office/powerpoint/2010/main" val="153866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429000"/>
            <a:ext cx="5756822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3923928" y="4797152"/>
            <a:ext cx="4500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МБОУ БАШКИРСКАЯ</a:t>
            </a:r>
            <a:br>
              <a:rPr lang="ru-RU" sz="1600" b="1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600" b="1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ГИМНАЗИЯ-ИНТЕРНАТ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№2 ИМЕНИ АХМЕТЗАКИ ВАЛИДИ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МР ИШИМБАЙСКИЙ РАЙОН</a:t>
            </a:r>
            <a:b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3131840" y="3489771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err="1" smtClean="0">
                <a:solidFill>
                  <a:schemeClr val="tx2"/>
                </a:solidFill>
                <a:latin typeface="Arial" charset="0"/>
              </a:rPr>
              <a:t>Насртдинов</a:t>
            </a:r>
            <a:endParaRPr lang="ru-RU" sz="2400" b="1" dirty="0" smtClean="0">
              <a:solidFill>
                <a:schemeClr val="tx2"/>
              </a:solidFill>
              <a:latin typeface="Arial" charset="0"/>
            </a:endParaRP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Алмаз </a:t>
            </a:r>
            <a:r>
              <a:rPr lang="ru-RU" sz="2400" b="1" dirty="0" err="1">
                <a:solidFill>
                  <a:schemeClr val="tx2"/>
                </a:solidFill>
                <a:latin typeface="Arial" charset="0"/>
              </a:rPr>
              <a:t>Касимович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51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СЕЛЬСКОГО ХОЗЯЙСТВА</a:t>
            </a:r>
            <a:b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07950" y="1700808"/>
            <a:ext cx="89281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Организация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профориентационной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работы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Башкирской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гимназии-интернат №2 им.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Ахметзаки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Валиди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муниципального района </a:t>
            </a:r>
          </a:p>
          <a:p>
            <a:pPr algn="ctr" eaLnBrk="1" hangingPunct="1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Ишимбайский район </a:t>
            </a:r>
          </a:p>
        </p:txBody>
      </p:sp>
    </p:spTree>
    <p:extLst>
      <p:ext uri="{BB962C8B-B14F-4D97-AF65-F5344CB8AC3E}">
        <p14:creationId xmlns:p14="http://schemas.microsoft.com/office/powerpoint/2010/main" val="295733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229600" cy="1023938"/>
          </a:xfrm>
        </p:spPr>
        <p:txBody>
          <a:bodyPr/>
          <a:lstStyle/>
          <a:p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Информация о выборе выпускниками 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11 классов 2017-2018 уч.г. ВУЗов РБ и РФ</a:t>
            </a:r>
            <a:r>
              <a:rPr lang="ru-RU" altLang="ru-RU" smtClean="0"/>
              <a:t/>
            </a:r>
            <a:br>
              <a:rPr lang="ru-RU" altLang="ru-RU" smtClean="0"/>
            </a:br>
            <a:endParaRPr lang="ru-RU" altLang="ru-RU" smtClean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-2" y="846138"/>
          <a:ext cx="9144002" cy="7626445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051723">
                  <a:extLst>
                    <a:ext uri="{9D8B030D-6E8A-4147-A177-3AD203B41FA5}">
                      <a16:colId xmlns="" xmlns:a16="http://schemas.microsoft.com/office/drawing/2014/main" val="1142563672"/>
                    </a:ext>
                  </a:extLst>
                </a:gridCol>
                <a:gridCol w="751829">
                  <a:extLst>
                    <a:ext uri="{9D8B030D-6E8A-4147-A177-3AD203B41FA5}">
                      <a16:colId xmlns="" xmlns:a16="http://schemas.microsoft.com/office/drawing/2014/main" val="1251096518"/>
                    </a:ext>
                  </a:extLst>
                </a:gridCol>
                <a:gridCol w="402336">
                  <a:extLst>
                    <a:ext uri="{9D8B030D-6E8A-4147-A177-3AD203B41FA5}">
                      <a16:colId xmlns="" xmlns:a16="http://schemas.microsoft.com/office/drawing/2014/main" val="2601793860"/>
                    </a:ext>
                  </a:extLst>
                </a:gridCol>
                <a:gridCol w="400506">
                  <a:extLst>
                    <a:ext uri="{9D8B030D-6E8A-4147-A177-3AD203B41FA5}">
                      <a16:colId xmlns="" xmlns:a16="http://schemas.microsoft.com/office/drawing/2014/main" val="1394335127"/>
                    </a:ext>
                  </a:extLst>
                </a:gridCol>
                <a:gridCol w="400506">
                  <a:extLst>
                    <a:ext uri="{9D8B030D-6E8A-4147-A177-3AD203B41FA5}">
                      <a16:colId xmlns="" xmlns:a16="http://schemas.microsoft.com/office/drawing/2014/main" val="3985150445"/>
                    </a:ext>
                  </a:extLst>
                </a:gridCol>
                <a:gridCol w="404164">
                  <a:extLst>
                    <a:ext uri="{9D8B030D-6E8A-4147-A177-3AD203B41FA5}">
                      <a16:colId xmlns="" xmlns:a16="http://schemas.microsoft.com/office/drawing/2014/main" val="226660168"/>
                    </a:ext>
                  </a:extLst>
                </a:gridCol>
                <a:gridCol w="396850">
                  <a:extLst>
                    <a:ext uri="{9D8B030D-6E8A-4147-A177-3AD203B41FA5}">
                      <a16:colId xmlns="" xmlns:a16="http://schemas.microsoft.com/office/drawing/2014/main" val="3860258369"/>
                    </a:ext>
                  </a:extLst>
                </a:gridCol>
                <a:gridCol w="396850">
                  <a:extLst>
                    <a:ext uri="{9D8B030D-6E8A-4147-A177-3AD203B41FA5}">
                      <a16:colId xmlns="" xmlns:a16="http://schemas.microsoft.com/office/drawing/2014/main" val="3952256645"/>
                    </a:ext>
                  </a:extLst>
                </a:gridCol>
                <a:gridCol w="530352">
                  <a:extLst>
                    <a:ext uri="{9D8B030D-6E8A-4147-A177-3AD203B41FA5}">
                      <a16:colId xmlns="" xmlns:a16="http://schemas.microsoft.com/office/drawing/2014/main" val="977423516"/>
                    </a:ext>
                  </a:extLst>
                </a:gridCol>
                <a:gridCol w="277047">
                  <a:extLst>
                    <a:ext uri="{9D8B030D-6E8A-4147-A177-3AD203B41FA5}">
                      <a16:colId xmlns="" xmlns:a16="http://schemas.microsoft.com/office/drawing/2014/main" val="681726097"/>
                    </a:ext>
                  </a:extLst>
                </a:gridCol>
                <a:gridCol w="514824">
                  <a:extLst>
                    <a:ext uri="{9D8B030D-6E8A-4147-A177-3AD203B41FA5}">
                      <a16:colId xmlns="" xmlns:a16="http://schemas.microsoft.com/office/drawing/2014/main" val="787540714"/>
                    </a:ext>
                  </a:extLst>
                </a:gridCol>
                <a:gridCol w="530352">
                  <a:extLst>
                    <a:ext uri="{9D8B030D-6E8A-4147-A177-3AD203B41FA5}">
                      <a16:colId xmlns="" xmlns:a16="http://schemas.microsoft.com/office/drawing/2014/main" val="1881263402"/>
                    </a:ext>
                  </a:extLst>
                </a:gridCol>
                <a:gridCol w="396850">
                  <a:extLst>
                    <a:ext uri="{9D8B030D-6E8A-4147-A177-3AD203B41FA5}">
                      <a16:colId xmlns="" xmlns:a16="http://schemas.microsoft.com/office/drawing/2014/main" val="523254595"/>
                    </a:ext>
                  </a:extLst>
                </a:gridCol>
                <a:gridCol w="398680">
                  <a:extLst>
                    <a:ext uri="{9D8B030D-6E8A-4147-A177-3AD203B41FA5}">
                      <a16:colId xmlns="" xmlns:a16="http://schemas.microsoft.com/office/drawing/2014/main" val="1703422626"/>
                    </a:ext>
                  </a:extLst>
                </a:gridCol>
                <a:gridCol w="396850">
                  <a:extLst>
                    <a:ext uri="{9D8B030D-6E8A-4147-A177-3AD203B41FA5}">
                      <a16:colId xmlns="" xmlns:a16="http://schemas.microsoft.com/office/drawing/2014/main" val="2429906535"/>
                    </a:ext>
                  </a:extLst>
                </a:gridCol>
                <a:gridCol w="528522">
                  <a:extLst>
                    <a:ext uri="{9D8B030D-6E8A-4147-A177-3AD203B41FA5}">
                      <a16:colId xmlns="" xmlns:a16="http://schemas.microsoft.com/office/drawing/2014/main" val="2393803114"/>
                    </a:ext>
                  </a:extLst>
                </a:gridCol>
                <a:gridCol w="365761">
                  <a:extLst>
                    <a:ext uri="{9D8B030D-6E8A-4147-A177-3AD203B41FA5}">
                      <a16:colId xmlns="" xmlns:a16="http://schemas.microsoft.com/office/drawing/2014/main" val="986645536"/>
                    </a:ext>
                  </a:extLst>
                </a:gridCol>
              </a:tblGrid>
              <a:tr h="13871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поступивших  в ВУЗы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БГМУ г. Уфа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С.-П. Мед. Универ.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 универ. г. Оренбург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БГУ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УГАТУ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УГНТУ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БГПУ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БГАУ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Уфа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КФУ г. Казань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ОГУ г. Оренбург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г.Санкт-Петербург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Казань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Москва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города  РФ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vert="vert270" anchor="ctr"/>
                </a:tc>
                <a:extLst>
                  <a:ext uri="{0D108BD9-81ED-4DB2-BD59-A6C34878D82A}">
                    <a16:rowId xmlns="" xmlns:a16="http://schemas.microsoft.com/office/drawing/2014/main" val="468120172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2684776259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4147873909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1007761791"/>
                  </a:ext>
                </a:extLst>
              </a:tr>
              <a:tr h="262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№11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543440037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 №12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3984847715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№15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2526348688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№16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2243648661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№18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1284032427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№19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1008391611"/>
                  </a:ext>
                </a:extLst>
              </a:tr>
              <a:tr h="2957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БГИ №2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145923285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indent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marR="71755"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vert="vert27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110179761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indent="-68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городу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95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2969295054"/>
                  </a:ext>
                </a:extLst>
              </a:tr>
              <a:tr h="460099"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-673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-673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869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2450090351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 Ахмерово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3408561259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 Биксяново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684959153"/>
                  </a:ext>
                </a:extLst>
              </a:tr>
              <a:tr h="4600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 Верхнеиткулово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533465743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с.Нижнеарметово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4111062432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 Петровск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3730343521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району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388102557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-673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1037098381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МР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727358317"/>
                  </a:ext>
                </a:extLst>
              </a:tr>
              <a:tr h="4600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329" marR="46329" marT="0" marB="0" anchor="ctr"/>
                </a:tc>
                <a:extLst>
                  <a:ext uri="{0D108BD9-81ED-4DB2-BD59-A6C34878D82A}">
                    <a16:rowId xmlns="" xmlns:a16="http://schemas.microsoft.com/office/drawing/2014/main" val="1532860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74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Информация о выборе выпускниками 11 классов направления обучения (ВУЗ и ССУЗ)</a:t>
            </a:r>
            <a:r>
              <a:rPr lang="ru-RU" altLang="ru-RU" smtClean="0"/>
              <a:t/>
            </a:r>
            <a:br>
              <a:rPr lang="ru-RU" altLang="ru-RU" smtClean="0"/>
            </a:br>
            <a:endParaRPr lang="ru-RU" altLang="ru-RU" smtClean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1" y="980720"/>
          <a:ext cx="9143998" cy="727281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156420">
                  <a:extLst>
                    <a:ext uri="{9D8B030D-6E8A-4147-A177-3AD203B41FA5}">
                      <a16:colId xmlns="" xmlns:a16="http://schemas.microsoft.com/office/drawing/2014/main" val="2287693678"/>
                    </a:ext>
                  </a:extLst>
                </a:gridCol>
                <a:gridCol w="572584">
                  <a:extLst>
                    <a:ext uri="{9D8B030D-6E8A-4147-A177-3AD203B41FA5}">
                      <a16:colId xmlns="" xmlns:a16="http://schemas.microsoft.com/office/drawing/2014/main" val="130332753"/>
                    </a:ext>
                  </a:extLst>
                </a:gridCol>
                <a:gridCol w="457106">
                  <a:extLst>
                    <a:ext uri="{9D8B030D-6E8A-4147-A177-3AD203B41FA5}">
                      <a16:colId xmlns="" xmlns:a16="http://schemas.microsoft.com/office/drawing/2014/main" val="2780048155"/>
                    </a:ext>
                  </a:extLst>
                </a:gridCol>
                <a:gridCol w="457106">
                  <a:extLst>
                    <a:ext uri="{9D8B030D-6E8A-4147-A177-3AD203B41FA5}">
                      <a16:colId xmlns="" xmlns:a16="http://schemas.microsoft.com/office/drawing/2014/main" val="1927491998"/>
                    </a:ext>
                  </a:extLst>
                </a:gridCol>
                <a:gridCol w="568577">
                  <a:extLst>
                    <a:ext uri="{9D8B030D-6E8A-4147-A177-3AD203B41FA5}">
                      <a16:colId xmlns="" xmlns:a16="http://schemas.microsoft.com/office/drawing/2014/main" val="960689777"/>
                    </a:ext>
                  </a:extLst>
                </a:gridCol>
                <a:gridCol w="568577">
                  <a:extLst>
                    <a:ext uri="{9D8B030D-6E8A-4147-A177-3AD203B41FA5}">
                      <a16:colId xmlns="" xmlns:a16="http://schemas.microsoft.com/office/drawing/2014/main" val="894167713"/>
                    </a:ext>
                  </a:extLst>
                </a:gridCol>
                <a:gridCol w="457106">
                  <a:extLst>
                    <a:ext uri="{9D8B030D-6E8A-4147-A177-3AD203B41FA5}">
                      <a16:colId xmlns="" xmlns:a16="http://schemas.microsoft.com/office/drawing/2014/main" val="1470679514"/>
                    </a:ext>
                  </a:extLst>
                </a:gridCol>
                <a:gridCol w="457106">
                  <a:extLst>
                    <a:ext uri="{9D8B030D-6E8A-4147-A177-3AD203B41FA5}">
                      <a16:colId xmlns="" xmlns:a16="http://schemas.microsoft.com/office/drawing/2014/main" val="241410714"/>
                    </a:ext>
                  </a:extLst>
                </a:gridCol>
                <a:gridCol w="568577">
                  <a:extLst>
                    <a:ext uri="{9D8B030D-6E8A-4147-A177-3AD203B41FA5}">
                      <a16:colId xmlns="" xmlns:a16="http://schemas.microsoft.com/office/drawing/2014/main" val="4145013549"/>
                    </a:ext>
                  </a:extLst>
                </a:gridCol>
                <a:gridCol w="568577">
                  <a:extLst>
                    <a:ext uri="{9D8B030D-6E8A-4147-A177-3AD203B41FA5}">
                      <a16:colId xmlns="" xmlns:a16="http://schemas.microsoft.com/office/drawing/2014/main" val="2379734681"/>
                    </a:ext>
                  </a:extLst>
                </a:gridCol>
                <a:gridCol w="568577">
                  <a:extLst>
                    <a:ext uri="{9D8B030D-6E8A-4147-A177-3AD203B41FA5}">
                      <a16:colId xmlns="" xmlns:a16="http://schemas.microsoft.com/office/drawing/2014/main" val="20201863"/>
                    </a:ext>
                  </a:extLst>
                </a:gridCol>
                <a:gridCol w="795526">
                  <a:extLst>
                    <a:ext uri="{9D8B030D-6E8A-4147-A177-3AD203B41FA5}">
                      <a16:colId xmlns="" xmlns:a16="http://schemas.microsoft.com/office/drawing/2014/main" val="157508735"/>
                    </a:ext>
                  </a:extLst>
                </a:gridCol>
                <a:gridCol w="795526">
                  <a:extLst>
                    <a:ext uri="{9D8B030D-6E8A-4147-A177-3AD203B41FA5}">
                      <a16:colId xmlns="" xmlns:a16="http://schemas.microsoft.com/office/drawing/2014/main" val="1706757048"/>
                    </a:ext>
                  </a:extLst>
                </a:gridCol>
                <a:gridCol w="152633">
                  <a:extLst>
                    <a:ext uri="{9D8B030D-6E8A-4147-A177-3AD203B41FA5}">
                      <a16:colId xmlns="" xmlns:a16="http://schemas.microsoft.com/office/drawing/2014/main" val="3380885430"/>
                    </a:ext>
                  </a:extLst>
                </a:gridCol>
              </a:tblGrid>
              <a:tr h="161846">
                <a:tc rowSpan="2"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 anchor="ctr"/>
                </a:tc>
                <a:tc gridSpan="1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Направления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5085895"/>
                  </a:ext>
                </a:extLst>
              </a:tr>
              <a:tr h="9438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уч-ся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медицинское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педагогическое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юридическое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экономическое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икт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техническое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военное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химико-биологическое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геология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сельское хозяйство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 vert="vert2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917078161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учащихся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00470068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2846483034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№2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614109075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№3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935117521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№11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4029280474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Лицей №12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375639395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№15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2488872093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№16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735193990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№18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3245941108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№19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349301442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БГИ №2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34179331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БКК ПФО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2239977059"/>
                  </a:ext>
                </a:extLst>
              </a:tr>
              <a:tr h="2371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городу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3230325970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3316092891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 Ахмерово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347294129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 Биксяново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485391979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 Верхнеиткулово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4072162032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с.Нижнеарметово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2457027789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 Петровск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2139836279"/>
                  </a:ext>
                </a:extLst>
              </a:tr>
              <a:tr h="2371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району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466765180"/>
                  </a:ext>
                </a:extLst>
              </a:tr>
              <a:tr h="2371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940573091"/>
                  </a:ext>
                </a:extLst>
              </a:tr>
              <a:tr h="2371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МР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3304661951"/>
                  </a:ext>
                </a:extLst>
              </a:tr>
              <a:tr h="2371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72" marR="4327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1359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439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429000"/>
            <a:ext cx="5756822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3923928" y="4797152"/>
            <a:ext cx="4500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И.О. ЗАМЕСТИТЕЛЯ ПРЕМЬЕР-МИНИСТРА ПРАВИТЕЛЬСТВА РБ – МИНИСТРА СЕЛЬСКОГО ХОЗЯЙСТВА</a:t>
            </a:r>
            <a:b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БАШКОРТОСТАН</a:t>
            </a: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3131840" y="3489771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err="1">
                <a:solidFill>
                  <a:schemeClr val="tx2"/>
                </a:solidFill>
                <a:latin typeface="Arial" charset="0"/>
              </a:rPr>
              <a:t>Фазрахманов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>Ильшат </a:t>
            </a:r>
            <a:r>
              <a:rPr lang="ru-RU" sz="2400" b="1" dirty="0" err="1">
                <a:solidFill>
                  <a:schemeClr val="tx2"/>
                </a:solidFill>
                <a:latin typeface="Arial" charset="0"/>
              </a:rPr>
              <a:t>Ильдусович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51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СЕЛЬСКОГО ХОЗЯЙСТВА</a:t>
            </a:r>
            <a:b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07950" y="1700808"/>
            <a:ext cx="89281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Приветственное 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слово  </a:t>
            </a:r>
          </a:p>
        </p:txBody>
      </p:sp>
    </p:spTree>
    <p:extLst>
      <p:ext uri="{BB962C8B-B14F-4D97-AF65-F5344CB8AC3E}">
        <p14:creationId xmlns:p14="http://schemas.microsoft.com/office/powerpoint/2010/main" val="323407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79388" y="260350"/>
            <a:ext cx="8964612" cy="1143000"/>
          </a:xfrm>
        </p:spPr>
        <p:txBody>
          <a:bodyPr/>
          <a:lstStyle/>
          <a:p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Информация о выборе направления обучения выпускниками </a:t>
            </a:r>
            <a:b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9 классов, поступивших в ССУЗы в 2018 году</a:t>
            </a:r>
            <a:r>
              <a:rPr lang="ru-RU" altLang="ru-RU" sz="4800" smtClean="0"/>
              <a:t/>
            </a:r>
            <a:br>
              <a:rPr lang="ru-RU" altLang="ru-RU" sz="4800" smtClean="0"/>
            </a:br>
            <a:endParaRPr lang="ru-RU" altLang="ru-RU" sz="4800" smtClean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0" y="1038336"/>
          <a:ext cx="9143999" cy="673178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124552">
                  <a:extLst>
                    <a:ext uri="{9D8B030D-6E8A-4147-A177-3AD203B41FA5}">
                      <a16:colId xmlns="" xmlns:a16="http://schemas.microsoft.com/office/drawing/2014/main" val="3660445922"/>
                    </a:ext>
                  </a:extLst>
                </a:gridCol>
                <a:gridCol w="800089">
                  <a:extLst>
                    <a:ext uri="{9D8B030D-6E8A-4147-A177-3AD203B41FA5}">
                      <a16:colId xmlns="" xmlns:a16="http://schemas.microsoft.com/office/drawing/2014/main" val="2873739018"/>
                    </a:ext>
                  </a:extLst>
                </a:gridCol>
                <a:gridCol w="423223">
                  <a:extLst>
                    <a:ext uri="{9D8B030D-6E8A-4147-A177-3AD203B41FA5}">
                      <a16:colId xmlns="" xmlns:a16="http://schemas.microsoft.com/office/drawing/2014/main" val="97012903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4037359687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3985677605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4250220202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1816200511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381444168"/>
                    </a:ext>
                  </a:extLst>
                </a:gridCol>
                <a:gridCol w="432048">
                  <a:extLst>
                    <a:ext uri="{9D8B030D-6E8A-4147-A177-3AD203B41FA5}">
                      <a16:colId xmlns="" xmlns:a16="http://schemas.microsoft.com/office/drawing/2014/main" val="2414933612"/>
                    </a:ext>
                  </a:extLst>
                </a:gridCol>
                <a:gridCol w="432048">
                  <a:extLst>
                    <a:ext uri="{9D8B030D-6E8A-4147-A177-3AD203B41FA5}">
                      <a16:colId xmlns="" xmlns:a16="http://schemas.microsoft.com/office/drawing/2014/main" val="410555141"/>
                    </a:ext>
                  </a:extLst>
                </a:gridCol>
                <a:gridCol w="511996">
                  <a:extLst>
                    <a:ext uri="{9D8B030D-6E8A-4147-A177-3AD203B41FA5}">
                      <a16:colId xmlns="" xmlns:a16="http://schemas.microsoft.com/office/drawing/2014/main" val="430767997"/>
                    </a:ext>
                  </a:extLst>
                </a:gridCol>
                <a:gridCol w="518614">
                  <a:extLst>
                    <a:ext uri="{9D8B030D-6E8A-4147-A177-3AD203B41FA5}">
                      <a16:colId xmlns="" xmlns:a16="http://schemas.microsoft.com/office/drawing/2014/main" val="3318304325"/>
                    </a:ext>
                  </a:extLst>
                </a:gridCol>
                <a:gridCol w="387594">
                  <a:extLst>
                    <a:ext uri="{9D8B030D-6E8A-4147-A177-3AD203B41FA5}">
                      <a16:colId xmlns="" xmlns:a16="http://schemas.microsoft.com/office/drawing/2014/main" val="2711740940"/>
                    </a:ext>
                  </a:extLst>
                </a:gridCol>
                <a:gridCol w="489499">
                  <a:extLst>
                    <a:ext uri="{9D8B030D-6E8A-4147-A177-3AD203B41FA5}">
                      <a16:colId xmlns="" xmlns:a16="http://schemas.microsoft.com/office/drawing/2014/main" val="2774582482"/>
                    </a:ext>
                  </a:extLst>
                </a:gridCol>
              </a:tblGrid>
              <a:tr h="15749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обучающихся поступивших в ССУЗ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Медицинское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Педагогическое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Юридическое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Экономическое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ИКТ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Техническое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Естественно-научное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Сельскохозяйственное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Сервис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R="71755" indent="1397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другое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extLst>
                  <a:ext uri="{0D108BD9-81ED-4DB2-BD59-A6C34878D82A}">
                    <a16:rowId xmlns="" xmlns:a16="http://schemas.microsoft.com/office/drawing/2014/main" val="3788144007"/>
                  </a:ext>
                </a:extLst>
              </a:tr>
              <a:tr h="22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гимн №1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extLst>
                  <a:ext uri="{0D108BD9-81ED-4DB2-BD59-A6C34878D82A}">
                    <a16:rowId xmlns="" xmlns:a16="http://schemas.microsoft.com/office/drawing/2014/main" val="3103006811"/>
                  </a:ext>
                </a:extLst>
              </a:tr>
              <a:tr h="22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СОШ №2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extLst>
                  <a:ext uri="{0D108BD9-81ED-4DB2-BD59-A6C34878D82A}">
                    <a16:rowId xmlns="" xmlns:a16="http://schemas.microsoft.com/office/drawing/2014/main" val="1697367367"/>
                  </a:ext>
                </a:extLst>
              </a:tr>
              <a:tr h="22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СОШ №3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extLst>
                  <a:ext uri="{0D108BD9-81ED-4DB2-BD59-A6C34878D82A}">
                    <a16:rowId xmlns="" xmlns:a16="http://schemas.microsoft.com/office/drawing/2014/main" val="2979412245"/>
                  </a:ext>
                </a:extLst>
              </a:tr>
              <a:tr h="22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ООШ №4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extLst>
                  <a:ext uri="{0D108BD9-81ED-4DB2-BD59-A6C34878D82A}">
                    <a16:rowId xmlns="" xmlns:a16="http://schemas.microsoft.com/office/drawing/2014/main" val="2451935207"/>
                  </a:ext>
                </a:extLst>
              </a:tr>
              <a:tr h="22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extLst>
                  <a:ext uri="{0D108BD9-81ED-4DB2-BD59-A6C34878D82A}">
                    <a16:rowId xmlns="" xmlns:a16="http://schemas.microsoft.com/office/drawing/2014/main" val="157127176"/>
                  </a:ext>
                </a:extLst>
              </a:tr>
              <a:tr h="22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СОШ №11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extLst>
                  <a:ext uri="{0D108BD9-81ED-4DB2-BD59-A6C34878D82A}">
                    <a16:rowId xmlns="" xmlns:a16="http://schemas.microsoft.com/office/drawing/2014/main" val="2664002290"/>
                  </a:ext>
                </a:extLst>
              </a:tr>
              <a:tr h="22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лицей №12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extLst>
                  <a:ext uri="{0D108BD9-81ED-4DB2-BD59-A6C34878D82A}">
                    <a16:rowId xmlns="" xmlns:a16="http://schemas.microsoft.com/office/drawing/2014/main" val="3485142434"/>
                  </a:ext>
                </a:extLst>
              </a:tr>
              <a:tr h="22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СОШ №14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extLst>
                  <a:ext uri="{0D108BD9-81ED-4DB2-BD59-A6C34878D82A}">
                    <a16:rowId xmlns="" xmlns:a16="http://schemas.microsoft.com/office/drawing/2014/main" val="618898225"/>
                  </a:ext>
                </a:extLst>
              </a:tr>
              <a:tr h="22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СОШ №15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extLst>
                  <a:ext uri="{0D108BD9-81ED-4DB2-BD59-A6C34878D82A}">
                    <a16:rowId xmlns="" xmlns:a16="http://schemas.microsoft.com/office/drawing/2014/main" val="3043896608"/>
                  </a:ext>
                </a:extLst>
              </a:tr>
              <a:tr h="22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СОШ №16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extLst>
                  <a:ext uri="{0D108BD9-81ED-4DB2-BD59-A6C34878D82A}">
                    <a16:rowId xmlns="" xmlns:a16="http://schemas.microsoft.com/office/drawing/2014/main" val="1314583267"/>
                  </a:ext>
                </a:extLst>
              </a:tr>
              <a:tr h="22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ООШ №17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extLst>
                  <a:ext uri="{0D108BD9-81ED-4DB2-BD59-A6C34878D82A}">
                    <a16:rowId xmlns="" xmlns:a16="http://schemas.microsoft.com/office/drawing/2014/main" val="2719647844"/>
                  </a:ext>
                </a:extLst>
              </a:tr>
              <a:tr h="22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СОШ №18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extLst>
                  <a:ext uri="{0D108BD9-81ED-4DB2-BD59-A6C34878D82A}">
                    <a16:rowId xmlns="" xmlns:a16="http://schemas.microsoft.com/office/drawing/2014/main" val="2468554595"/>
                  </a:ext>
                </a:extLst>
              </a:tr>
              <a:tr h="22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СОШ №19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extLst>
                  <a:ext uri="{0D108BD9-81ED-4DB2-BD59-A6C34878D82A}">
                    <a16:rowId xmlns="" xmlns:a16="http://schemas.microsoft.com/office/drawing/2014/main" val="3388040194"/>
                  </a:ext>
                </a:extLst>
              </a:tr>
              <a:tr h="22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БГИ №2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extLst>
                  <a:ext uri="{0D108BD9-81ED-4DB2-BD59-A6C34878D82A}">
                    <a16:rowId xmlns="" xmlns:a16="http://schemas.microsoft.com/office/drawing/2014/main" val="3664364538"/>
                  </a:ext>
                </a:extLst>
              </a:tr>
              <a:tr h="22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extLst>
                  <a:ext uri="{0D108BD9-81ED-4DB2-BD59-A6C34878D82A}">
                    <a16:rowId xmlns="" xmlns:a16="http://schemas.microsoft.com/office/drawing/2014/main" val="1337035225"/>
                  </a:ext>
                </a:extLst>
              </a:tr>
              <a:tr h="22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городу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marR="71755" indent="679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extLst>
                  <a:ext uri="{0D108BD9-81ED-4DB2-BD59-A6C34878D82A}">
                    <a16:rowId xmlns="" xmlns:a16="http://schemas.microsoft.com/office/drawing/2014/main" val="550509904"/>
                  </a:ext>
                </a:extLst>
              </a:tr>
              <a:tr h="22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extLst>
                  <a:ext uri="{0D108BD9-81ED-4DB2-BD59-A6C34878D82A}">
                    <a16:rowId xmlns="" xmlns:a16="http://schemas.microsoft.com/office/drawing/2014/main" val="1336210225"/>
                  </a:ext>
                </a:extLst>
              </a:tr>
              <a:tr h="22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3425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МР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extLst>
                  <a:ext uri="{0D108BD9-81ED-4DB2-BD59-A6C34878D82A}">
                    <a16:rowId xmlns="" xmlns:a16="http://schemas.microsoft.com/office/drawing/2014/main" val="1463682800"/>
                  </a:ext>
                </a:extLst>
              </a:tr>
              <a:tr h="223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extLst>
                  <a:ext uri="{0D108BD9-81ED-4DB2-BD59-A6C34878D82A}">
                    <a16:rowId xmlns="" xmlns:a16="http://schemas.microsoft.com/office/drawing/2014/main" val="21584555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063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588" y="1760538"/>
          <a:ext cx="9142412" cy="5849935"/>
        </p:xfrm>
        <a:graphic>
          <a:graphicData uri="http://schemas.openxmlformats.org/drawingml/2006/table">
            <a:tbl>
              <a:tblPr/>
              <a:tblGrid>
                <a:gridCol w="2124075">
                  <a:extLst>
                    <a:ext uri="{9D8B030D-6E8A-4147-A177-3AD203B41FA5}">
                      <a16:colId xmlns="" xmlns:a16="http://schemas.microsoft.com/office/drawing/2014/main" val="488013668"/>
                    </a:ext>
                  </a:extLst>
                </a:gridCol>
                <a:gridCol w="800100">
                  <a:extLst>
                    <a:ext uri="{9D8B030D-6E8A-4147-A177-3AD203B41FA5}">
                      <a16:colId xmlns="" xmlns:a16="http://schemas.microsoft.com/office/drawing/2014/main" val="456907354"/>
                    </a:ext>
                  </a:extLst>
                </a:gridCol>
                <a:gridCol w="422275">
                  <a:extLst>
                    <a:ext uri="{9D8B030D-6E8A-4147-A177-3AD203B41FA5}">
                      <a16:colId xmlns="" xmlns:a16="http://schemas.microsoft.com/office/drawing/2014/main" val="3757898561"/>
                    </a:ext>
                  </a:extLst>
                </a:gridCol>
                <a:gridCol w="719137">
                  <a:extLst>
                    <a:ext uri="{9D8B030D-6E8A-4147-A177-3AD203B41FA5}">
                      <a16:colId xmlns="" xmlns:a16="http://schemas.microsoft.com/office/drawing/2014/main" val="4110510412"/>
                    </a:ext>
                  </a:extLst>
                </a:gridCol>
                <a:gridCol w="576263">
                  <a:extLst>
                    <a:ext uri="{9D8B030D-6E8A-4147-A177-3AD203B41FA5}">
                      <a16:colId xmlns="" xmlns:a16="http://schemas.microsoft.com/office/drawing/2014/main" val="721090537"/>
                    </a:ext>
                  </a:extLst>
                </a:gridCol>
                <a:gridCol w="649287">
                  <a:extLst>
                    <a:ext uri="{9D8B030D-6E8A-4147-A177-3AD203B41FA5}">
                      <a16:colId xmlns="" xmlns:a16="http://schemas.microsoft.com/office/drawing/2014/main" val="1278381952"/>
                    </a:ext>
                  </a:extLst>
                </a:gridCol>
                <a:gridCol w="503238">
                  <a:extLst>
                    <a:ext uri="{9D8B030D-6E8A-4147-A177-3AD203B41FA5}">
                      <a16:colId xmlns="" xmlns:a16="http://schemas.microsoft.com/office/drawing/2014/main" val="771617333"/>
                    </a:ext>
                  </a:extLst>
                </a:gridCol>
                <a:gridCol w="576262">
                  <a:extLst>
                    <a:ext uri="{9D8B030D-6E8A-4147-A177-3AD203B41FA5}">
                      <a16:colId xmlns="" xmlns:a16="http://schemas.microsoft.com/office/drawing/2014/main" val="864453497"/>
                    </a:ext>
                  </a:extLst>
                </a:gridCol>
                <a:gridCol w="431800">
                  <a:extLst>
                    <a:ext uri="{9D8B030D-6E8A-4147-A177-3AD203B41FA5}">
                      <a16:colId xmlns="" xmlns:a16="http://schemas.microsoft.com/office/drawing/2014/main" val="1525525654"/>
                    </a:ext>
                  </a:extLst>
                </a:gridCol>
                <a:gridCol w="431800">
                  <a:extLst>
                    <a:ext uri="{9D8B030D-6E8A-4147-A177-3AD203B41FA5}">
                      <a16:colId xmlns="" xmlns:a16="http://schemas.microsoft.com/office/drawing/2014/main" val="652813363"/>
                    </a:ext>
                  </a:extLst>
                </a:gridCol>
                <a:gridCol w="512763">
                  <a:extLst>
                    <a:ext uri="{9D8B030D-6E8A-4147-A177-3AD203B41FA5}">
                      <a16:colId xmlns="" xmlns:a16="http://schemas.microsoft.com/office/drawing/2014/main" val="2700652271"/>
                    </a:ext>
                  </a:extLst>
                </a:gridCol>
                <a:gridCol w="519112">
                  <a:extLst>
                    <a:ext uri="{9D8B030D-6E8A-4147-A177-3AD203B41FA5}">
                      <a16:colId xmlns="" xmlns:a16="http://schemas.microsoft.com/office/drawing/2014/main" val="1854169160"/>
                    </a:ext>
                  </a:extLst>
                </a:gridCol>
                <a:gridCol w="387350">
                  <a:extLst>
                    <a:ext uri="{9D8B030D-6E8A-4147-A177-3AD203B41FA5}">
                      <a16:colId xmlns="" xmlns:a16="http://schemas.microsoft.com/office/drawing/2014/main" val="4218570750"/>
                    </a:ext>
                  </a:extLst>
                </a:gridCol>
                <a:gridCol w="488950">
                  <a:extLst>
                    <a:ext uri="{9D8B030D-6E8A-4147-A177-3AD203B41FA5}">
                      <a16:colId xmlns="" xmlns:a16="http://schemas.microsoft.com/office/drawing/2014/main" val="783501437"/>
                    </a:ext>
                  </a:extLst>
                </a:gridCol>
              </a:tblGrid>
              <a:tr h="241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 Ахмерово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6397917"/>
                  </a:ext>
                </a:extLst>
              </a:tr>
              <a:tr h="3154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 Верхнеиткулово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92990643"/>
                  </a:ext>
                </a:extLst>
              </a:tr>
              <a:tr h="3154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с.Кинзебулатово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12054244"/>
                  </a:ext>
                </a:extLst>
              </a:tr>
              <a:tr h="3154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 Ишеево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52968358"/>
                  </a:ext>
                </a:extLst>
              </a:tr>
              <a:tr h="3154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с.Верхотор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97074043"/>
                  </a:ext>
                </a:extLst>
              </a:tr>
              <a:tr h="3154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с.Васильевка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8053107"/>
                  </a:ext>
                </a:extLst>
              </a:tr>
              <a:tr h="3154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 Сайраново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05454930"/>
                  </a:ext>
                </a:extLst>
              </a:tr>
              <a:tr h="3154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с.Урман-Бишкадак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62432237"/>
                  </a:ext>
                </a:extLst>
              </a:tr>
              <a:tr h="3154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с.Новоаптиково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21684929"/>
                  </a:ext>
                </a:extLst>
              </a:tr>
              <a:tr h="3154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ООШ с.Салихово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68400846"/>
                  </a:ext>
                </a:extLst>
              </a:tr>
              <a:tr h="3154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ООШ д. Тимашевка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07047364"/>
                  </a:ext>
                </a:extLst>
              </a:tr>
              <a:tr h="3154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 Петровское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421796"/>
                  </a:ext>
                </a:extLst>
              </a:tr>
              <a:tr h="3154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с.Макарово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54680787"/>
                  </a:ext>
                </a:extLst>
              </a:tr>
              <a:tr h="3154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д. Канакаево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62916343"/>
                  </a:ext>
                </a:extLst>
              </a:tr>
              <a:tr h="3154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с.Нижнеарметово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31141775"/>
                  </a:ext>
                </a:extLst>
              </a:tr>
              <a:tr h="3154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с.Кузяново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59439804"/>
                  </a:ext>
                </a:extLst>
              </a:tr>
              <a:tr h="3154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СОШ с. Кулгунино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0511421"/>
                  </a:ext>
                </a:extLst>
              </a:tr>
              <a:tr h="28043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району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32285670"/>
                  </a:ext>
                </a:extLst>
              </a:tr>
              <a:tr h="28043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8,9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67439343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" y="274638"/>
          <a:ext cx="9143999" cy="157490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124552">
                  <a:extLst>
                    <a:ext uri="{9D8B030D-6E8A-4147-A177-3AD203B41FA5}">
                      <a16:colId xmlns="" xmlns:a16="http://schemas.microsoft.com/office/drawing/2014/main" val="598735006"/>
                    </a:ext>
                  </a:extLst>
                </a:gridCol>
                <a:gridCol w="800089">
                  <a:extLst>
                    <a:ext uri="{9D8B030D-6E8A-4147-A177-3AD203B41FA5}">
                      <a16:colId xmlns="" xmlns:a16="http://schemas.microsoft.com/office/drawing/2014/main" val="2744663985"/>
                    </a:ext>
                  </a:extLst>
                </a:gridCol>
                <a:gridCol w="423223">
                  <a:extLst>
                    <a:ext uri="{9D8B030D-6E8A-4147-A177-3AD203B41FA5}">
                      <a16:colId xmlns="" xmlns:a16="http://schemas.microsoft.com/office/drawing/2014/main" val="1344963771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4020626494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2398483815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603046227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2531221219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3662826721"/>
                    </a:ext>
                  </a:extLst>
                </a:gridCol>
                <a:gridCol w="432048">
                  <a:extLst>
                    <a:ext uri="{9D8B030D-6E8A-4147-A177-3AD203B41FA5}">
                      <a16:colId xmlns="" xmlns:a16="http://schemas.microsoft.com/office/drawing/2014/main" val="715542528"/>
                    </a:ext>
                  </a:extLst>
                </a:gridCol>
                <a:gridCol w="432048">
                  <a:extLst>
                    <a:ext uri="{9D8B030D-6E8A-4147-A177-3AD203B41FA5}">
                      <a16:colId xmlns="" xmlns:a16="http://schemas.microsoft.com/office/drawing/2014/main" val="2279971334"/>
                    </a:ext>
                  </a:extLst>
                </a:gridCol>
                <a:gridCol w="511996">
                  <a:extLst>
                    <a:ext uri="{9D8B030D-6E8A-4147-A177-3AD203B41FA5}">
                      <a16:colId xmlns="" xmlns:a16="http://schemas.microsoft.com/office/drawing/2014/main" val="3479048061"/>
                    </a:ext>
                  </a:extLst>
                </a:gridCol>
                <a:gridCol w="518614">
                  <a:extLst>
                    <a:ext uri="{9D8B030D-6E8A-4147-A177-3AD203B41FA5}">
                      <a16:colId xmlns="" xmlns:a16="http://schemas.microsoft.com/office/drawing/2014/main" val="1957548656"/>
                    </a:ext>
                  </a:extLst>
                </a:gridCol>
                <a:gridCol w="387594">
                  <a:extLst>
                    <a:ext uri="{9D8B030D-6E8A-4147-A177-3AD203B41FA5}">
                      <a16:colId xmlns="" xmlns:a16="http://schemas.microsoft.com/office/drawing/2014/main" val="1103213831"/>
                    </a:ext>
                  </a:extLst>
                </a:gridCol>
                <a:gridCol w="489499">
                  <a:extLst>
                    <a:ext uri="{9D8B030D-6E8A-4147-A177-3AD203B41FA5}">
                      <a16:colId xmlns="" xmlns:a16="http://schemas.microsoft.com/office/drawing/2014/main" val="3695480197"/>
                    </a:ext>
                  </a:extLst>
                </a:gridCol>
              </a:tblGrid>
              <a:tr h="15749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обучающихся поступивших в ССУЗ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Медицинское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Педагогическое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Юридическое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Экономическое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ИКТ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Техническое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Естественно-научное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Сельскохозяйственное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Сервис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tc>
                  <a:txBody>
                    <a:bodyPr/>
                    <a:lstStyle/>
                    <a:p>
                      <a:pPr marR="71755" indent="1397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другое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5" marR="32385" marT="0" marB="0" vert="vert270" anchor="ctr"/>
                </a:tc>
                <a:extLst>
                  <a:ext uri="{0D108BD9-81ED-4DB2-BD59-A6C34878D82A}">
                    <a16:rowId xmlns="" xmlns:a16="http://schemas.microsoft.com/office/drawing/2014/main" val="1634242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4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 smtClean="0">
                <a:latin typeface="Times New Roman" pitchFamily="18" charset="0"/>
                <a:cs typeface="Times New Roman" pitchFamily="18" charset="0"/>
              </a:rPr>
              <a:t>Профильное обучение </a:t>
            </a:r>
            <a:br>
              <a:rPr lang="ru-RU" altLang="ru-RU" sz="40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000" b="1" smtClean="0">
                <a:latin typeface="Times New Roman" pitchFamily="18" charset="0"/>
                <a:cs typeface="Times New Roman" pitchFamily="18" charset="0"/>
              </a:rPr>
              <a:t>в старших классах БГИ№2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Направления:</a:t>
            </a:r>
          </a:p>
          <a:p>
            <a:pPr>
              <a:buFontTx/>
              <a:buChar char="-"/>
              <a:defRPr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Физико-математический</a:t>
            </a:r>
          </a:p>
          <a:p>
            <a:pPr>
              <a:buFontTx/>
              <a:buChar char="-"/>
              <a:defRPr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Химико-биологический</a:t>
            </a:r>
          </a:p>
          <a:p>
            <a:pPr>
              <a:buFontTx/>
              <a:buChar char="-"/>
              <a:defRPr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Социально-гуманитарный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09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8038" y="5229225"/>
            <a:ext cx="5565775" cy="1143000"/>
          </a:xfrm>
        </p:spPr>
        <p:txBody>
          <a:bodyPr/>
          <a:lstStyle/>
          <a:p>
            <a:pPr algn="r">
              <a:defRPr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1412875"/>
            <a:ext cx="8229600" cy="3197225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3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профориентационной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Башкирской гимназии-интернат 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№2 им. </a:t>
            </a:r>
            <a:r>
              <a:rPr lang="ru-RU" sz="3600" b="1" dirty="0" err="1">
                <a:solidFill>
                  <a:schemeClr val="tx2">
                    <a:lumMod val="75000"/>
                  </a:schemeClr>
                </a:solidFill>
              </a:rPr>
              <a:t>Ахметзаки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tx2">
                    <a:lumMod val="75000"/>
                  </a:schemeClr>
                </a:solidFill>
              </a:rPr>
              <a:t>Валиди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муниципального 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района </a:t>
            </a:r>
            <a:endParaRPr lang="ru-RU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ru-RU" sz="3600" b="1" dirty="0" err="1" smtClean="0">
                <a:solidFill>
                  <a:schemeClr val="tx2">
                    <a:lumMod val="75000"/>
                  </a:schemeClr>
                </a:solidFill>
              </a:rPr>
              <a:t>Ишимбайский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район 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30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69863"/>
            <a:ext cx="3744913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539750" y="3624263"/>
            <a:ext cx="8208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zh-CN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244" name="Прямоугольник 7"/>
          <p:cNvSpPr>
            <a:spLocks noChangeArrowheads="1"/>
          </p:cNvSpPr>
          <p:nvPr/>
        </p:nvSpPr>
        <p:spPr bwMode="auto">
          <a:xfrm>
            <a:off x="530225" y="3284538"/>
            <a:ext cx="7612063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исследовательских работ обучающихся общеобразовательных учреждений Республики Башкортостан «Хозяин Земли»</a:t>
            </a:r>
          </a:p>
        </p:txBody>
      </p:sp>
    </p:spTree>
    <p:extLst>
      <p:ext uri="{BB962C8B-B14F-4D97-AF65-F5344CB8AC3E}">
        <p14:creationId xmlns:p14="http://schemas.microsoft.com/office/powerpoint/2010/main" val="359647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1728787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539750" y="1685925"/>
            <a:ext cx="8208963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zh-C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Цели и задачи:</a:t>
            </a:r>
          </a:p>
          <a:p>
            <a:pPr>
              <a:buFont typeface="Arial" charset="0"/>
              <a:buNone/>
            </a:pPr>
            <a:r>
              <a:rPr lang="ru-RU" altLang="ru-RU" sz="2000" dirty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- воспитание лидера и успешного гражданина Башкортостана;</a:t>
            </a:r>
          </a:p>
          <a:p>
            <a:pPr>
              <a:buFont typeface="Arial" charset="0"/>
              <a:buNone/>
            </a:pPr>
            <a:r>
              <a:rPr lang="ru-RU" altLang="ru-RU" sz="2000" dirty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- развитие образовательной деятельности учащихся средствами научно-практической работы;</a:t>
            </a:r>
          </a:p>
          <a:p>
            <a:pPr>
              <a:buFont typeface="Arial" charset="0"/>
              <a:buNone/>
            </a:pPr>
            <a:r>
              <a:rPr lang="ru-RU" altLang="ru-RU" sz="2000" dirty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- активизация поисковой и учебно-исследовательской деятельности учащихся в рамках эколого-краеведческой </a:t>
            </a:r>
            <a:r>
              <a:rPr lang="ba-RU" altLang="ru-RU" sz="2000" dirty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работы</a:t>
            </a:r>
            <a:r>
              <a:rPr lang="ru-RU" altLang="ru-RU" sz="2000" dirty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;</a:t>
            </a:r>
          </a:p>
          <a:p>
            <a:pPr>
              <a:buFont typeface="Arial" charset="0"/>
              <a:buNone/>
            </a:pPr>
            <a:r>
              <a:rPr lang="ru-RU" altLang="ru-RU" sz="2000" dirty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- повышение престижа профессий аграрно-технической направленности;</a:t>
            </a:r>
          </a:p>
          <a:p>
            <a:pPr>
              <a:buFont typeface="Arial" charset="0"/>
              <a:buNone/>
            </a:pPr>
            <a:r>
              <a:rPr lang="ru-RU" altLang="ru-RU" sz="2000" dirty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- привлечение учащихся к практической деятельности в области изучения основ предпринимательства</a:t>
            </a:r>
            <a:r>
              <a:rPr lang="ba-RU" altLang="ru-RU" sz="2000" dirty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;</a:t>
            </a:r>
            <a:endParaRPr lang="ru-RU" altLang="ru-RU" sz="2000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ba-RU" altLang="ru-RU" sz="2000" dirty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- привлечение учащихся к участию в развитии городов и сел, разработке и реализации проектов социально-экономического направления.</a:t>
            </a:r>
            <a:endParaRPr lang="ru-RU" altLang="ru-RU" sz="2000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zh-CN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2" name="Прямоугольник 7"/>
          <p:cNvSpPr>
            <a:spLocks noChangeArrowheads="1"/>
          </p:cNvSpPr>
          <p:nvPr/>
        </p:nvSpPr>
        <p:spPr bwMode="auto">
          <a:xfrm>
            <a:off x="1692274" y="23812"/>
            <a:ext cx="69119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Республиканский конкурс </a:t>
            </a:r>
            <a:r>
              <a:rPr lang="ru-RU" alt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исследовательских работ обучающихся общеобразовательных учреждений Республики Башкортостан «Хозяин Земли»</a:t>
            </a:r>
          </a:p>
        </p:txBody>
      </p:sp>
    </p:spTree>
    <p:extLst>
      <p:ext uri="{BB962C8B-B14F-4D97-AF65-F5344CB8AC3E}">
        <p14:creationId xmlns:p14="http://schemas.microsoft.com/office/powerpoint/2010/main" val="274299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1728787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684213" y="1885950"/>
            <a:ext cx="8064500" cy="384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zh-CN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Организаторы конкурса: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zh-CN" sz="20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zh-CN" sz="2000">
                <a:latin typeface="Times New Roman" pitchFamily="18" charset="0"/>
                <a:cs typeface="Times New Roman" pitchFamily="18" charset="0"/>
              </a:rPr>
              <a:t>- Министерство сельского хозяйства Республики Башкортостан;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zh-CN" sz="2000">
                <a:latin typeface="Times New Roman" pitchFamily="18" charset="0"/>
                <a:cs typeface="Times New Roman" pitchFamily="18" charset="0"/>
              </a:rPr>
              <a:t>-Администрация муниципального района Ишимбайский район Республики Башкортостан;</a:t>
            </a:r>
            <a:endParaRPr lang="ru-RU" altLang="zh-CN" sz="2000">
              <a:latin typeface="Times New Roman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zh-CN" sz="2000">
                <a:latin typeface="Times New Roman" pitchFamily="18" charset="0"/>
              </a:rPr>
              <a:t>- Комитет Республики Башкортостан по делам ЮНЕСКО;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zh-CN" sz="2000">
                <a:solidFill>
                  <a:srgbClr val="000000"/>
                </a:solidFill>
                <a:latin typeface="Times New Roman" pitchFamily="18" charset="0"/>
              </a:rPr>
              <a:t>-ФГБОУ ВО «Башкирский государственный аграрный университет»;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- ИК МСОО «Всемирный курултай (конгресс) башкир;</a:t>
            </a:r>
            <a:endParaRPr lang="ru-RU" altLang="zh-CN" sz="2000">
              <a:latin typeface="Times New Roman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zh-CN" sz="2000">
                <a:latin typeface="Times New Roman" pitchFamily="18" charset="0"/>
              </a:rPr>
              <a:t>- муниципальное бюджетное общеобразовательное учреждение Башкирская гимназия-интернат №2 имени Ахметзаки Валиди муниципального района Ишимбайский район Республики Башкортостан.</a:t>
            </a:r>
          </a:p>
        </p:txBody>
      </p:sp>
      <p:sp>
        <p:nvSpPr>
          <p:cNvPr id="13316" name="Прямоугольник 7"/>
          <p:cNvSpPr>
            <a:spLocks noChangeArrowheads="1"/>
          </p:cNvSpPr>
          <p:nvPr/>
        </p:nvSpPr>
        <p:spPr bwMode="auto">
          <a:xfrm>
            <a:off x="1814637" y="-12700"/>
            <a:ext cx="69119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Республиканский конкурс </a:t>
            </a:r>
            <a:r>
              <a:rPr lang="ru-RU" alt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исследовательских работ обучающихся общеобразовательных учреждений Республики Башкортостан «Хозяин Земли»</a:t>
            </a:r>
          </a:p>
        </p:txBody>
      </p:sp>
    </p:spTree>
    <p:extLst>
      <p:ext uri="{BB962C8B-B14F-4D97-AF65-F5344CB8AC3E}">
        <p14:creationId xmlns:p14="http://schemas.microsoft.com/office/powerpoint/2010/main" val="71148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2017-2018 учебный год\хозяин земли\ХОЗЯИН ЗЕМЛИ\IMG_99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115888"/>
            <a:ext cx="4321175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 descr="D:\2017-2018 учебный год\хозяин земли\ХОЗЯИН ЗЕМЛИ\IMG_99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263" y="4003675"/>
            <a:ext cx="4070350" cy="271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 descr="D:\2017-2018 учебный год\хозяин земли\ХОЗЯИН ЗЕМЛИ\IMG_999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989388"/>
            <a:ext cx="43211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 descr="D:\2017-2018 учебный год\хозяин земли\ХОЗЯИН ЗЕМЛИ\IMG_999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100" y="115888"/>
            <a:ext cx="4068763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3054350"/>
          <a:ext cx="9144000" cy="9814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4000">
                  <a:extLst>
                    <a:ext uri="{9D8B030D-6E8A-4147-A177-3AD203B41FA5}">
                      <a16:colId xmlns="" xmlns:a16="http://schemas.microsoft.com/office/drawing/2014/main" val="3926503373"/>
                    </a:ext>
                  </a:extLst>
                </a:gridCol>
              </a:tblGrid>
              <a:tr h="981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86560" algn="ctr"/>
                        </a:tabLst>
                      </a:pPr>
                      <a:r>
                        <a:rPr lang="ba-RU" sz="2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Профориентационная работа для учащихся 9-х </a:t>
                      </a:r>
                      <a:r>
                        <a:rPr lang="ba-RU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классов (Мелеузовский многопрофильный колледж)</a:t>
                      </a:r>
                      <a:endParaRPr lang="ru-RU" sz="2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262858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387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 descr="D:\Для Аюпова Р.Р\Конкурс Хозяин земли 2017\IMG_13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3933825"/>
            <a:ext cx="3816350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1"/>
          <p:cNvSpPr>
            <a:spLocks noChangeArrowheads="1"/>
          </p:cNvSpPr>
          <p:nvPr/>
        </p:nvSpPr>
        <p:spPr bwMode="auto">
          <a:xfrm>
            <a:off x="0" y="2746375"/>
            <a:ext cx="9144000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Подписаны договора о сотрудничестве с Башкирским государственным аграрным университетом, ГАУ РБ «Макаровский лесхоз» и ФГБУ «САС «Ишимбайская» </a:t>
            </a:r>
          </a:p>
        </p:txBody>
      </p:sp>
      <p:pic>
        <p:nvPicPr>
          <p:cNvPr id="17412" name="Picture 3" descr="D:\Для Аюпова Р.Р\Конкурс Хозяин земли 2017\IMG_13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937000"/>
            <a:ext cx="3859213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4" descr="D:\Для Аюпова Р.Р\Агрохимическая служба\IMG_27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258763"/>
            <a:ext cx="3816350" cy="232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5" descr="D:\Для Аюпова Р.Р\Агрохимическая служба\IMG_266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613" y="244475"/>
            <a:ext cx="387350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634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5400" smtClean="0">
                <a:solidFill>
                  <a:srgbClr val="C00000"/>
                </a:solidFill>
              </a:rPr>
              <a:t>Номинации конкурса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>
              <a:buFontTx/>
              <a:buChar char="-"/>
              <a:defRPr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«Мое село»</a:t>
            </a:r>
          </a:p>
          <a:p>
            <a:pPr>
              <a:buFontTx/>
              <a:buChar char="-"/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«Мой бизнес-план»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Tx/>
              <a:buChar char="-"/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«Моё ремесло»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Tx/>
              <a:buChar char="-"/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«Растениеводство в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условиях Башкортостана</a:t>
            </a:r>
          </a:p>
          <a:p>
            <a:pPr>
              <a:buFontTx/>
              <a:buChar char="-"/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«Зоология и ветеринария»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Tx/>
              <a:buChar char="-"/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«Пчеловодство и медоносные растения»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Tx/>
              <a:buChar char="-"/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«Защита природных памятников»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78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429000"/>
            <a:ext cx="5756822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3923928" y="4797152"/>
            <a:ext cx="4500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</a:t>
            </a:r>
            <a:b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ПРЕДСЕДАТЕЛЯ СОВЕТА ПО ПРОФЕССИОНАЛЬНЫМ КВАЛИФИКАЦИЯМ</a:t>
            </a:r>
            <a:b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 АГРОПРОМЫШЛЕННОМ КОМПЛЕКСЕ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3131840" y="3489771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>Бабурин</a:t>
            </a:r>
          </a:p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>Александр Иванович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51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СЕЛЬСКОГО ХОЗЯЙСТВА</a:t>
            </a:r>
            <a:b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07950" y="1700808"/>
            <a:ext cx="89281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системе независимой оценки квалификаций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агропромышленном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комплексе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Российской Федерации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9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79388" y="0"/>
          <a:ext cx="9144000" cy="6857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07570">
                  <a:extLst>
                    <a:ext uri="{9D8B030D-6E8A-4147-A177-3AD203B41FA5}">
                      <a16:colId xmlns="" xmlns:a16="http://schemas.microsoft.com/office/drawing/2014/main" val="487798805"/>
                    </a:ext>
                  </a:extLst>
                </a:gridCol>
                <a:gridCol w="2436430">
                  <a:extLst>
                    <a:ext uri="{9D8B030D-6E8A-4147-A177-3AD203B41FA5}">
                      <a16:colId xmlns="" xmlns:a16="http://schemas.microsoft.com/office/drawing/2014/main" val="1036967516"/>
                    </a:ext>
                  </a:extLst>
                </a:gridCol>
              </a:tblGrid>
              <a:tr h="3322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Примерные темы работ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номинации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/>
                </a:tc>
                <a:extLst>
                  <a:ext uri="{0D108BD9-81ED-4DB2-BD59-A6C34878D82A}">
                    <a16:rowId xmlns="" xmlns:a16="http://schemas.microsoft.com/office/drawing/2014/main" val="564462737"/>
                  </a:ext>
                </a:extLst>
              </a:tr>
              <a:tr h="7031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ПРИЕМЫ  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ВОЗДЕЛЫВАНИЯ КУЛЬТУРНЫХ РАССТЕНИЙ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 КФХ «ИСКАНДАРОВ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Т.Т»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с.КАРАЙГАНОВО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ИШИМБАЙСКОГО РАЙОНА РБ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>
                    <a:noFill/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Растениеводство в условиях Башкортостана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/>
                </a:tc>
                <a:extLst>
                  <a:ext uri="{0D108BD9-81ED-4DB2-BD59-A6C34878D82A}">
                    <a16:rowId xmlns="" xmlns:a16="http://schemas.microsoft.com/office/drawing/2014/main" val="3155501942"/>
                  </a:ext>
                </a:extLst>
              </a:tr>
              <a:tr h="6935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Мониторинг динамики численности популяции колорадского жука(</a:t>
                      </a:r>
                      <a:r>
                        <a:rPr lang="ru-RU" sz="18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Leptinotarsa</a:t>
                      </a:r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decemlineata</a:t>
                      </a:r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на отдельно взятой территории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03232955"/>
                  </a:ext>
                </a:extLst>
              </a:tr>
              <a:tr h="3322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Виноградарство – перспективная отрасль садоводства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06159494"/>
                  </a:ext>
                </a:extLst>
              </a:tr>
              <a:tr h="3322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«Влияние ионов никеля на сельскохозяйственные растения»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91485813"/>
                  </a:ext>
                </a:extLst>
              </a:tr>
              <a:tr h="3322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Агротехника выращивания столовой свеклы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75495010"/>
                  </a:ext>
                </a:extLst>
              </a:tr>
              <a:tr h="3322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Исследование пользы козьего молока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>
                    <a:noFill/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Зоология и ветеринария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/>
                </a:tc>
                <a:extLst>
                  <a:ext uri="{0D108BD9-81ED-4DB2-BD59-A6C34878D82A}">
                    <a16:rowId xmlns="" xmlns:a16="http://schemas.microsoft.com/office/drawing/2014/main" val="3764888965"/>
                  </a:ext>
                </a:extLst>
              </a:tr>
              <a:tr h="6935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рационального питания кошек в домашних условиях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2551522"/>
                  </a:ext>
                </a:extLst>
              </a:tr>
              <a:tr h="3322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Разведение крупного рогатого скота  - плюсы и минусы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31444698"/>
                  </a:ext>
                </a:extLst>
              </a:tr>
              <a:tr h="6935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Гусеводство- выгодная отрасль птицеводства деревни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Мурдашево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Стерлитамакского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81758986"/>
                  </a:ext>
                </a:extLst>
              </a:tr>
              <a:tr h="10547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Изучение влияния препарата «Лимонник китайский – Schisandra Сhinensis» на показатель резистентности пчелы медоносной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>
                    <a:noFill/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Пчеловодство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/>
                </a:tc>
                <a:extLst>
                  <a:ext uri="{0D108BD9-81ED-4DB2-BD59-A6C34878D82A}">
                    <a16:rowId xmlns="" xmlns:a16="http://schemas.microsoft.com/office/drawing/2014/main" val="3302380664"/>
                  </a:ext>
                </a:extLst>
              </a:tr>
              <a:tr h="3322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меда</a:t>
                      </a:r>
                      <a:endParaRPr lang="ru-RU" sz="12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25515538"/>
                  </a:ext>
                </a:extLst>
              </a:tr>
              <a:tr h="6935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Пчеловодство в Башкирии и медоносы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06" marR="46606" marT="0" marB="0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437615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580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-127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Выступление учащихся и оценка жюри</a:t>
            </a:r>
            <a:endParaRPr lang="ru-RU" sz="3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483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600" y="1025525"/>
            <a:ext cx="4275138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1025525"/>
            <a:ext cx="4103687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3956050"/>
            <a:ext cx="4103687" cy="285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ru-RU" altLang="ru-RU" smtClean="0"/>
              <a:t> </a:t>
            </a:r>
          </a:p>
        </p:txBody>
      </p:sp>
      <p:pic>
        <p:nvPicPr>
          <p:cNvPr id="20487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600" y="3933825"/>
            <a:ext cx="4275138" cy="287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158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3"/>
          <p:cNvSpPr>
            <a:spLocks noChangeArrowheads="1"/>
          </p:cNvSpPr>
          <p:nvPr/>
        </p:nvSpPr>
        <p:spPr bwMode="auto">
          <a:xfrm>
            <a:off x="900113" y="0"/>
            <a:ext cx="7388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Растениеводство в условиях Башкортостана</a:t>
            </a:r>
          </a:p>
        </p:txBody>
      </p:sp>
      <p:sp>
        <p:nvSpPr>
          <p:cNvPr id="21507" name="Rectangle 1"/>
          <p:cNvSpPr>
            <a:spLocks noChangeArrowheads="1"/>
          </p:cNvSpPr>
          <p:nvPr/>
        </p:nvSpPr>
        <p:spPr bwMode="auto">
          <a:xfrm>
            <a:off x="539750" y="2997200"/>
            <a:ext cx="83486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Изучение влияния препарата «Сок Алоэ» - (Aloesuccus) на укоренение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черенков черной смородины (Ríbesnígrum) сорта «Караидель»</a:t>
            </a:r>
          </a:p>
        </p:txBody>
      </p:sp>
      <p:pic>
        <p:nvPicPr>
          <p:cNvPr id="21508" name="Рисунок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765175"/>
            <a:ext cx="3062287" cy="227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Рисунок 6" descr="http://cvetnikurala.ru/wp-content/uploads/2015/09/Smorodina-Karaide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765175"/>
            <a:ext cx="3059112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Рисунок 7" descr="C:\Users\1\Desktop\CAM0018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789363"/>
            <a:ext cx="3062287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Рисунок 8" descr="C:\Users\1\Desktop\CAM0018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789363"/>
            <a:ext cx="3059112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272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3"/>
          <p:cNvSpPr>
            <a:spLocks noChangeArrowheads="1"/>
          </p:cNvSpPr>
          <p:nvPr/>
        </p:nvSpPr>
        <p:spPr bwMode="auto">
          <a:xfrm>
            <a:off x="1476375" y="0"/>
            <a:ext cx="63515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Пчеловодство и медоносные растения</a:t>
            </a:r>
            <a:endParaRPr lang="ru-RU" alt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Rectangle 1"/>
          <p:cNvSpPr>
            <a:spLocks noChangeArrowheads="1"/>
          </p:cNvSpPr>
          <p:nvPr/>
        </p:nvSpPr>
        <p:spPr bwMode="auto">
          <a:xfrm>
            <a:off x="0" y="2924175"/>
            <a:ext cx="914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Изучение изменения активности ферментов ректальных желез пчелы медоносной Apis millifera millifera под влиянием лекарственных растений  </a:t>
            </a:r>
          </a:p>
        </p:txBody>
      </p:sp>
      <p:pic>
        <p:nvPicPr>
          <p:cNvPr id="22532" name="Picture 2" descr="picture_11_00_15_10_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3805238"/>
            <a:ext cx="318452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pic>
        <p:nvPicPr>
          <p:cNvPr id="2253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549275"/>
            <a:ext cx="318452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Прямоугольник 8"/>
          <p:cNvSpPr>
            <a:spLocks noChangeArrowheads="1"/>
          </p:cNvSpPr>
          <p:nvPr/>
        </p:nvSpPr>
        <p:spPr bwMode="auto">
          <a:xfrm>
            <a:off x="395288" y="6165850"/>
            <a:ext cx="33988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Times New Roman" pitchFamily="18" charset="0"/>
                <a:cs typeface="Times New Roman" pitchFamily="18" charset="0"/>
              </a:rPr>
              <a:t>Сбор лекарственных растений</a:t>
            </a:r>
          </a:p>
        </p:txBody>
      </p:sp>
      <p:pic>
        <p:nvPicPr>
          <p:cNvPr id="22536" name="Picture 5" descr="picture_00_00_15_10_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225" y="3824288"/>
            <a:ext cx="3233738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7" name="Прямоугольник 10"/>
          <p:cNvSpPr>
            <a:spLocks noChangeArrowheads="1"/>
          </p:cNvSpPr>
          <p:nvPr/>
        </p:nvSpPr>
        <p:spPr bwMode="auto">
          <a:xfrm>
            <a:off x="5148263" y="6092825"/>
            <a:ext cx="2374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Times New Roman" pitchFamily="18" charset="0"/>
                <a:cs typeface="Times New Roman" pitchFamily="18" charset="0"/>
              </a:rPr>
              <a:t>Сироп для пчел с ЛР</a:t>
            </a:r>
          </a:p>
        </p:txBody>
      </p:sp>
      <p:pic>
        <p:nvPicPr>
          <p:cNvPr id="22538" name="Рисунок 10" descr="DSCN19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225" y="549275"/>
            <a:ext cx="3233738" cy="180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9" name="Прямоугольник 12"/>
          <p:cNvSpPr>
            <a:spLocks noChangeArrowheads="1"/>
          </p:cNvSpPr>
          <p:nvPr/>
        </p:nvSpPr>
        <p:spPr bwMode="auto">
          <a:xfrm>
            <a:off x="4572000" y="2349500"/>
            <a:ext cx="40052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Times New Roman" pitchFamily="18" charset="0"/>
                <a:cs typeface="Times New Roman" pitchFamily="18" charset="0"/>
              </a:rPr>
              <a:t>Определение активности ферментов</a:t>
            </a:r>
            <a:endParaRPr lang="ru-RU" altLang="ru-RU" sz="18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44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Прямоугольник 3"/>
          <p:cNvSpPr>
            <a:spLocks noChangeArrowheads="1"/>
          </p:cNvSpPr>
          <p:nvPr/>
        </p:nvSpPr>
        <p:spPr bwMode="auto">
          <a:xfrm>
            <a:off x="2843213" y="0"/>
            <a:ext cx="2968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Мой бизнес-план</a:t>
            </a:r>
          </a:p>
        </p:txBody>
      </p:sp>
      <p:sp>
        <p:nvSpPr>
          <p:cNvPr id="23555" name="Rectangle 1"/>
          <p:cNvSpPr>
            <a:spLocks noChangeArrowheads="1"/>
          </p:cNvSpPr>
          <p:nvPr/>
        </p:nvSpPr>
        <p:spPr bwMode="auto">
          <a:xfrm>
            <a:off x="539750" y="3068638"/>
            <a:ext cx="8353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нашей коровой нам кризис не страшен!</a:t>
            </a:r>
          </a:p>
        </p:txBody>
      </p:sp>
      <p:pic>
        <p:nvPicPr>
          <p:cNvPr id="23556" name="Рисунок 1" descr="коров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620713"/>
            <a:ext cx="3325812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Рисунок 2" descr="бы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20713"/>
            <a:ext cx="3200400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Рисунок 3" descr="козы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860800"/>
            <a:ext cx="3325812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Рисунок 0" descr="лошадь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46"/>
          <a:stretch>
            <a:fillRect/>
          </a:stretch>
        </p:blipFill>
        <p:spPr bwMode="auto">
          <a:xfrm>
            <a:off x="4643438" y="3573463"/>
            <a:ext cx="3128962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334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4"/>
          <p:cNvSpPr>
            <a:spLocks noChangeArrowheads="1"/>
          </p:cNvSpPr>
          <p:nvPr/>
        </p:nvSpPr>
        <p:spPr bwMode="auto">
          <a:xfrm>
            <a:off x="3563938" y="0"/>
            <a:ext cx="16494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Мое село</a:t>
            </a:r>
            <a:endParaRPr lang="ru-RU" alt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Прямоугольник 5"/>
          <p:cNvSpPr>
            <a:spLocks noChangeArrowheads="1"/>
          </p:cNvSpPr>
          <p:nvPr/>
        </p:nvSpPr>
        <p:spPr bwMode="auto">
          <a:xfrm>
            <a:off x="358775" y="2852738"/>
            <a:ext cx="87852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Благоустройство  территории пришкольного  участка МБОУ СОШ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села Верхнеиткулово</a:t>
            </a:r>
          </a:p>
        </p:txBody>
      </p:sp>
      <p:pic>
        <p:nvPicPr>
          <p:cNvPr id="24580" name="Picture 2" descr="C:\все фотографии\Canon для фото\9класс\9 класс\DSC007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692150"/>
            <a:ext cx="3721100" cy="193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2" descr="F:\Новая папка (3)\IMG_34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92150"/>
            <a:ext cx="340360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Рисунок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789363"/>
            <a:ext cx="3690937" cy="243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2" descr="I:\DCIM\205CANON\IMG_362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789363"/>
            <a:ext cx="3475037" cy="243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145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3"/>
          <p:cNvSpPr>
            <a:spLocks noChangeArrowheads="1"/>
          </p:cNvSpPr>
          <p:nvPr/>
        </p:nvSpPr>
        <p:spPr bwMode="auto">
          <a:xfrm>
            <a:off x="3262313" y="0"/>
            <a:ext cx="22526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Мое ремесло</a:t>
            </a:r>
            <a:endParaRPr lang="ru-RU" alt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Прямоугольник 4"/>
          <p:cNvSpPr>
            <a:spLocks noChangeArrowheads="1"/>
          </p:cNvSpPr>
          <p:nvPr/>
        </p:nvSpPr>
        <p:spPr bwMode="auto">
          <a:xfrm>
            <a:off x="2700338" y="3573463"/>
            <a:ext cx="33702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be-BY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Биҙәнеү әйбере- селтэр</a:t>
            </a:r>
            <a:endParaRPr lang="ru-RU" alt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4" name="Picture 2" descr="C:\Users\shkola\Desktop\НПК-2017\20171127_184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620713"/>
            <a:ext cx="177165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2" descr="F:\DCIM\Camera\20171205_2337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620713"/>
            <a:ext cx="1724025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3" descr="C:\Users\shkola\Desktop\НПК-2017\20171127_1837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620713"/>
            <a:ext cx="1665288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035425"/>
            <a:ext cx="1728787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2" descr="F:\DCIM\Camera\20171204_18115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4005263"/>
            <a:ext cx="1612900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3" descr="F:\DCIM\Camera\20171204_18120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775" y="3933825"/>
            <a:ext cx="1736725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519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рямоугольник 4"/>
          <p:cNvSpPr>
            <a:spLocks noChangeArrowheads="1"/>
          </p:cNvSpPr>
          <p:nvPr/>
        </p:nvSpPr>
        <p:spPr bwMode="auto">
          <a:xfrm>
            <a:off x="2317750" y="0"/>
            <a:ext cx="41417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Зоология и ветеринария</a:t>
            </a:r>
            <a:endParaRPr lang="ru-RU" alt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7" name="Прямоугольник 5"/>
          <p:cNvSpPr>
            <a:spLocks noChangeArrowheads="1"/>
          </p:cNvSpPr>
          <p:nvPr/>
        </p:nvSpPr>
        <p:spPr bwMode="auto">
          <a:xfrm>
            <a:off x="323850" y="3105150"/>
            <a:ext cx="86407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Исследование качества содержания сухих кормов для кошек разных производителей</a:t>
            </a:r>
          </a:p>
        </p:txBody>
      </p:sp>
      <p:pic>
        <p:nvPicPr>
          <p:cNvPr id="26628" name="Рисунок 6" descr="https://pp.userapi.com/c845322/v845322120/65c6/DAw20miHe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620713"/>
            <a:ext cx="2951162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Рисунок 7" descr="https://pp.userapi.com/c846419/v846419120/b69/g5ao1394ph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620713"/>
            <a:ext cx="31686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Рисунок 8" descr="https://pp.userapi.com/c847219/v847219120/10c9/WcdD0pvDVc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933825"/>
            <a:ext cx="2951162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Рисунок 9" descr="https://pp.userapi.com/c840634/v840634120/66526/DhgfoA9c8xM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933825"/>
            <a:ext cx="31686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154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3"/>
          <p:cNvSpPr>
            <a:spLocks noChangeArrowheads="1"/>
          </p:cNvSpPr>
          <p:nvPr/>
        </p:nvSpPr>
        <p:spPr bwMode="auto">
          <a:xfrm>
            <a:off x="2339975" y="0"/>
            <a:ext cx="4673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Защита природных памятников</a:t>
            </a:r>
          </a:p>
        </p:txBody>
      </p:sp>
      <p:sp>
        <p:nvSpPr>
          <p:cNvPr id="27651" name="Rectangle 1"/>
          <p:cNvSpPr>
            <a:spLocks noChangeArrowheads="1"/>
          </p:cNvSpPr>
          <p:nvPr/>
        </p:nvSpPr>
        <p:spPr bwMode="auto">
          <a:xfrm>
            <a:off x="395288" y="3141663"/>
            <a:ext cx="83756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Эколого – геологическая тропа с. Шаран – д. Чекан-Тамак</a:t>
            </a:r>
          </a:p>
        </p:txBody>
      </p:sp>
      <p:pic>
        <p:nvPicPr>
          <p:cNvPr id="27652" name="Рисунок 5" descr="D:\Файлы\семинар геогр в заит 2016\Изображение 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20713"/>
            <a:ext cx="343535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Рисунок 6" descr="D:\Файлы\семинар геогр в заит 2016\Изображение 1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649288"/>
            <a:ext cx="352742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Рисунок 7" descr="D:\Файлы\семинар геогр в заит 2016\Изображение 19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789363"/>
            <a:ext cx="343535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Рисунок 8" descr="D:\Файлы\семинар геогр в заит 2016\Изображение 18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789363"/>
            <a:ext cx="3527425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888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pPr eaLnBrk="1" hangingPunct="1"/>
            <a:r>
              <a:rPr lang="ba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Победители конкурса</a:t>
            </a:r>
            <a:endParaRPr lang="ru-RU" alt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5" name="Picture 2" descr="D:\2017-2018 учебный год\хозяин земли\ХОЗЯИН ЗЕМЛИ\IMG_010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77925" y="1600200"/>
            <a:ext cx="6788150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217997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429000"/>
            <a:ext cx="5756822" cy="2952328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3923928" y="4797152"/>
            <a:ext cx="4500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</a:t>
            </a:r>
            <a:b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АВТОНОМНОЙ НЕКОММЕРЧЕСКОЙ ОБРАЗОВАТЕЛЬНОЙ ОРГАНИЗАЦИИ «ЦЕНТР ПРОФЕССИОНАЛЬНОЙ ПОДГОТОВКИ КАДРОВ»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3131840" y="3489771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err="1">
                <a:solidFill>
                  <a:schemeClr val="tx2"/>
                </a:solidFill>
                <a:latin typeface="Arial" charset="0"/>
              </a:rPr>
              <a:t>Чанышева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>Оксана Анатольевна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51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СЕЛЬСКОГО ХОЗЯЙСТВА</a:t>
            </a:r>
            <a:b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07950" y="1700808"/>
            <a:ext cx="89281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создании образовательного кластера АПК, создании РЦК и опыте сотрудничества колледжей и работодателей</a:t>
            </a:r>
          </a:p>
        </p:txBody>
      </p:sp>
    </p:spTree>
    <p:extLst>
      <p:ext uri="{BB962C8B-B14F-4D97-AF65-F5344CB8AC3E}">
        <p14:creationId xmlns:p14="http://schemas.microsoft.com/office/powerpoint/2010/main" val="413657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D:\2017-2018 учебный год\хозяин земли\ХОЗЯИН ЗЕМЛИ\IMG_008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60350"/>
            <a:ext cx="4032250" cy="2689225"/>
          </a:xfrm>
          <a:noFill/>
        </p:spPr>
      </p:pic>
      <p:pic>
        <p:nvPicPr>
          <p:cNvPr id="29699" name="Picture 2" descr="D:\2017-2018 учебный год\хозяин земли\ХОЗЯИН ЗЕМЛИ\IMG_00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60350"/>
            <a:ext cx="4043363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2" descr="D:\2017-2018 учебный год\хозяин земли\ХОЗЯИН ЗЕМЛИ\IMG_009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813175"/>
            <a:ext cx="403225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2" descr="D:\2017-2018 учебный год\хозяин земли\ХОЗЯИН ЗЕМЛИ\IMG_009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813175"/>
            <a:ext cx="4043363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Rectangle 1"/>
          <p:cNvSpPr>
            <a:spLocks noChangeArrowheads="1"/>
          </p:cNvSpPr>
          <p:nvPr/>
        </p:nvSpPr>
        <p:spPr bwMode="auto">
          <a:xfrm>
            <a:off x="3525838" y="3151188"/>
            <a:ext cx="23764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Призеры конкурса</a:t>
            </a:r>
          </a:p>
        </p:txBody>
      </p:sp>
    </p:spTree>
    <p:extLst>
      <p:ext uri="{BB962C8B-B14F-4D97-AF65-F5344CB8AC3E}">
        <p14:creationId xmlns:p14="http://schemas.microsoft.com/office/powerpoint/2010/main" val="337901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61885D1-9140-1E4C-B9C1-E2A8EC3EE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6294" y="5768975"/>
            <a:ext cx="1776155" cy="539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01C7D57-A817-5640-AC1F-8981D56AA557}"/>
              </a:ext>
            </a:extLst>
          </p:cNvPr>
          <p:cNvSpPr txBox="1"/>
          <p:nvPr/>
        </p:nvSpPr>
        <p:spPr>
          <a:xfrm>
            <a:off x="971549" y="5768975"/>
            <a:ext cx="4797880" cy="553998"/>
          </a:xfrm>
          <a:prstGeom prst="rect">
            <a:avLst/>
          </a:prstGeom>
          <a:solidFill>
            <a:srgbClr val="90979C"/>
          </a:solidFill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РЕГИОНАЛЬНЫЙ ЦЕНТР КОМПЕТЕНЦИЙ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АГРОПРОМЫШЛЕННОГО КОМПЛЕКСА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РЕСПУБЛИКИ БАШКОРТОСТАН</a:t>
            </a:r>
          </a:p>
        </p:txBody>
      </p:sp>
      <p:sp>
        <p:nvSpPr>
          <p:cNvPr id="13" name="Выгнутая влево стрелка 12">
            <a:extLst>
              <a:ext uri="{FF2B5EF4-FFF2-40B4-BE49-F238E27FC236}">
                <a16:creationId xmlns="" xmlns:a16="http://schemas.microsoft.com/office/drawing/2014/main" id="{016E13A9-4A29-9D4B-A415-CDA477698A12}"/>
              </a:ext>
            </a:extLst>
          </p:cNvPr>
          <p:cNvSpPr/>
          <p:nvPr/>
        </p:nvSpPr>
        <p:spPr>
          <a:xfrm>
            <a:off x="1714786" y="2136725"/>
            <a:ext cx="4758923" cy="2800121"/>
          </a:xfrm>
          <a:prstGeom prst="curvedRightArrow">
            <a:avLst>
              <a:gd name="adj1" fmla="val 19655"/>
              <a:gd name="adj2" fmla="val 50000"/>
              <a:gd name="adj3" fmla="val 25000"/>
            </a:avLst>
          </a:prstGeom>
          <a:solidFill>
            <a:schemeClr val="bg1">
              <a:lumMod val="9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="" xmlns:a16="http://schemas.microsoft.com/office/drawing/2014/main" id="{F9F78FF6-B949-8640-9B9B-9879792BB2C1}"/>
              </a:ext>
            </a:extLst>
          </p:cNvPr>
          <p:cNvGrpSpPr/>
          <p:nvPr/>
        </p:nvGrpSpPr>
        <p:grpSpPr>
          <a:xfrm>
            <a:off x="0" y="779501"/>
            <a:ext cx="6094392" cy="2839041"/>
            <a:chOff x="-452797" y="737926"/>
            <a:chExt cx="9571982" cy="4561565"/>
          </a:xfrm>
        </p:grpSpPr>
        <p:pic>
          <p:nvPicPr>
            <p:cNvPr id="16" name="Рисунок 15">
              <a:extLst>
                <a:ext uri="{FF2B5EF4-FFF2-40B4-BE49-F238E27FC236}">
                  <a16:creationId xmlns="" xmlns:a16="http://schemas.microsoft.com/office/drawing/2014/main" id="{939FDE71-2146-7746-98AE-69853B5D1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005CAB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1095690" y="1586660"/>
              <a:ext cx="7257707" cy="2449476"/>
            </a:xfrm>
            <a:prstGeom prst="rect">
              <a:avLst/>
            </a:prstGeom>
          </p:spPr>
        </p:pic>
        <p:sp>
          <p:nvSpPr>
            <p:cNvPr id="17" name="Месяц 16">
              <a:extLst>
                <a:ext uri="{FF2B5EF4-FFF2-40B4-BE49-F238E27FC236}">
                  <a16:creationId xmlns="" xmlns:a16="http://schemas.microsoft.com/office/drawing/2014/main" id="{66281D80-355A-D14A-A503-DD90C99521E7}"/>
                </a:ext>
              </a:extLst>
            </p:cNvPr>
            <p:cNvSpPr/>
            <p:nvPr/>
          </p:nvSpPr>
          <p:spPr>
            <a:xfrm rot="12600000">
              <a:off x="6142118" y="975867"/>
              <a:ext cx="2672267" cy="4018824"/>
            </a:xfrm>
            <a:prstGeom prst="moon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Месяц 17">
              <a:extLst>
                <a:ext uri="{FF2B5EF4-FFF2-40B4-BE49-F238E27FC236}">
                  <a16:creationId xmlns="" xmlns:a16="http://schemas.microsoft.com/office/drawing/2014/main" id="{6F5BB6B8-86C9-6744-BDB4-80B36AD6E359}"/>
                </a:ext>
              </a:extLst>
            </p:cNvPr>
            <p:cNvSpPr/>
            <p:nvPr/>
          </p:nvSpPr>
          <p:spPr>
            <a:xfrm rot="2700000">
              <a:off x="588504" y="-303375"/>
              <a:ext cx="2486995" cy="4569598"/>
            </a:xfrm>
            <a:prstGeom prst="moon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Месяц 18">
              <a:extLst>
                <a:ext uri="{FF2B5EF4-FFF2-40B4-BE49-F238E27FC236}">
                  <a16:creationId xmlns="" xmlns:a16="http://schemas.microsoft.com/office/drawing/2014/main" id="{8044F0D1-8215-4F40-B8FB-F02C0BF1D049}"/>
                </a:ext>
              </a:extLst>
            </p:cNvPr>
            <p:cNvSpPr/>
            <p:nvPr/>
          </p:nvSpPr>
          <p:spPr>
            <a:xfrm rot="2700000">
              <a:off x="740904" y="-150975"/>
              <a:ext cx="2486995" cy="4569598"/>
            </a:xfrm>
            <a:prstGeom prst="moon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Месяц 19">
              <a:extLst>
                <a:ext uri="{FF2B5EF4-FFF2-40B4-BE49-F238E27FC236}">
                  <a16:creationId xmlns="" xmlns:a16="http://schemas.microsoft.com/office/drawing/2014/main" id="{12083A0F-B7BC-CC4E-8068-08E30B618048}"/>
                </a:ext>
              </a:extLst>
            </p:cNvPr>
            <p:cNvSpPr/>
            <p:nvPr/>
          </p:nvSpPr>
          <p:spPr>
            <a:xfrm rot="2700000">
              <a:off x="893304" y="1425"/>
              <a:ext cx="2486995" cy="4569598"/>
            </a:xfrm>
            <a:prstGeom prst="moon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Месяц 20">
              <a:extLst>
                <a:ext uri="{FF2B5EF4-FFF2-40B4-BE49-F238E27FC236}">
                  <a16:creationId xmlns="" xmlns:a16="http://schemas.microsoft.com/office/drawing/2014/main" id="{7690731B-A10B-C142-80C9-01112042BB70}"/>
                </a:ext>
              </a:extLst>
            </p:cNvPr>
            <p:cNvSpPr/>
            <p:nvPr/>
          </p:nvSpPr>
          <p:spPr>
            <a:xfrm rot="12600000">
              <a:off x="6294518" y="1128267"/>
              <a:ext cx="2672267" cy="4018824"/>
            </a:xfrm>
            <a:prstGeom prst="moon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Месяц 21">
              <a:extLst>
                <a:ext uri="{FF2B5EF4-FFF2-40B4-BE49-F238E27FC236}">
                  <a16:creationId xmlns="" xmlns:a16="http://schemas.microsoft.com/office/drawing/2014/main" id="{B9139F4C-ACC1-5B49-9B69-EE9AB532263F}"/>
                </a:ext>
              </a:extLst>
            </p:cNvPr>
            <p:cNvSpPr/>
            <p:nvPr/>
          </p:nvSpPr>
          <p:spPr>
            <a:xfrm rot="12600000">
              <a:off x="6446918" y="1280667"/>
              <a:ext cx="2672267" cy="4018824"/>
            </a:xfrm>
            <a:prstGeom prst="moon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6F138904-7A7A-2341-A51C-19BCF714B7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4421" y="2436464"/>
            <a:ext cx="967638" cy="99741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9A431F96-3D11-E749-920F-6ECE2A29C6B8}"/>
              </a:ext>
            </a:extLst>
          </p:cNvPr>
          <p:cNvSpPr txBox="1"/>
          <p:nvPr/>
        </p:nvSpPr>
        <p:spPr>
          <a:xfrm>
            <a:off x="3325819" y="3383219"/>
            <a:ext cx="2969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СОВЕТ</a:t>
            </a:r>
            <a:endParaRPr lang="ru-RU" sz="12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/>
            <a:r>
              <a:rPr lang="ru-RU" sz="8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ПО ПРОФЕССИОНАЛЬНЫМ КВАЛИФИКАЦИЯМ</a:t>
            </a:r>
          </a:p>
          <a:p>
            <a:pPr algn="ctr"/>
            <a:r>
              <a:rPr lang="ru-RU" sz="8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АГРОПРОМЫШЛЕННОГО КОМЛПЕКСА</a:t>
            </a:r>
          </a:p>
        </p:txBody>
      </p:sp>
      <p:pic>
        <p:nvPicPr>
          <p:cNvPr id="26" name="Снимок экрана 2018-01-12 в 15.55.11.png" descr="Снимок экрана 2018-01-12 в 15.55.11.png">
            <a:extLst>
              <a:ext uri="{FF2B5EF4-FFF2-40B4-BE49-F238E27FC236}">
                <a16:creationId xmlns="" xmlns:a16="http://schemas.microsoft.com/office/drawing/2014/main" id="{67BEACBE-6E39-F94D-8C2F-741B1F1908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61724" y="3318600"/>
            <a:ext cx="2400286" cy="1580105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9FBA0661-7323-9B4A-8A91-BC48E142DA8A}"/>
              </a:ext>
            </a:extLst>
          </p:cNvPr>
          <p:cNvSpPr txBox="1"/>
          <p:nvPr/>
        </p:nvSpPr>
        <p:spPr>
          <a:xfrm>
            <a:off x="985907" y="3101787"/>
            <a:ext cx="32047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ОСНОВНЫЕ ПРИНЦИПЫ НАЦИОНАЛЬНОЙ СИСТЕМЫ КВАЛИФИКАЦИЙ</a:t>
            </a:r>
          </a:p>
        </p:txBody>
      </p:sp>
      <p:grpSp>
        <p:nvGrpSpPr>
          <p:cNvPr id="28" name="Группа 27">
            <a:extLst>
              <a:ext uri="{FF2B5EF4-FFF2-40B4-BE49-F238E27FC236}">
                <a16:creationId xmlns="" xmlns:a16="http://schemas.microsoft.com/office/drawing/2014/main" id="{AD71DA0E-39A1-C144-B16E-76E7851166B9}"/>
              </a:ext>
            </a:extLst>
          </p:cNvPr>
          <p:cNvGrpSpPr/>
          <p:nvPr/>
        </p:nvGrpSpPr>
        <p:grpSpPr>
          <a:xfrm>
            <a:off x="5606822" y="1085226"/>
            <a:ext cx="2532216" cy="2358313"/>
            <a:chOff x="5267737" y="672961"/>
            <a:chExt cx="2532216" cy="2358313"/>
          </a:xfrm>
        </p:grpSpPr>
        <p:pic>
          <p:nvPicPr>
            <p:cNvPr id="29" name="Снимок экрана 2018-01-12 в 15.56.01.png" descr="Снимок экрана 2018-01-12 в 15.56.01.png">
              <a:extLst>
                <a:ext uri="{FF2B5EF4-FFF2-40B4-BE49-F238E27FC236}">
                  <a16:creationId xmlns="" xmlns:a16="http://schemas.microsoft.com/office/drawing/2014/main" id="{E7DD78D8-3E45-9E47-A3DB-841AFA2C30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/>
            </a:blip>
            <a:srcRect l="13556"/>
            <a:stretch/>
          </p:blipFill>
          <p:spPr>
            <a:xfrm>
              <a:off x="5267737" y="697107"/>
              <a:ext cx="2042737" cy="2240744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30" name="Нашивка 29">
              <a:extLst>
                <a:ext uri="{FF2B5EF4-FFF2-40B4-BE49-F238E27FC236}">
                  <a16:creationId xmlns="" xmlns:a16="http://schemas.microsoft.com/office/drawing/2014/main" id="{6BF57424-DEAD-3041-A5C3-9EFA869F3B5C}"/>
                </a:ext>
              </a:extLst>
            </p:cNvPr>
            <p:cNvSpPr/>
            <p:nvPr/>
          </p:nvSpPr>
          <p:spPr>
            <a:xfrm rot="10800000">
              <a:off x="5846241" y="695634"/>
              <a:ext cx="1953712" cy="2335640"/>
            </a:xfrm>
            <a:prstGeom prst="chevron">
              <a:avLst/>
            </a:prstGeom>
            <a:solidFill>
              <a:schemeClr val="bg1">
                <a:lumMod val="9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31" name="Нашивка 30">
              <a:extLst>
                <a:ext uri="{FF2B5EF4-FFF2-40B4-BE49-F238E27FC236}">
                  <a16:creationId xmlns="" xmlns:a16="http://schemas.microsoft.com/office/drawing/2014/main" id="{601BFED8-24CC-2648-AA21-60A85D6B0E37}"/>
                </a:ext>
              </a:extLst>
            </p:cNvPr>
            <p:cNvSpPr/>
            <p:nvPr/>
          </p:nvSpPr>
          <p:spPr>
            <a:xfrm rot="10800000">
              <a:off x="5419621" y="672961"/>
              <a:ext cx="1953712" cy="2335640"/>
            </a:xfrm>
            <a:prstGeom prst="chevron">
              <a:avLst/>
            </a:prstGeom>
            <a:solidFill>
              <a:schemeClr val="bg1">
                <a:lumMod val="95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</p:grpSp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E76EEE96-2070-1B4E-994D-3B44FBFFFE7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38" t="1190" r="-945" b="69704"/>
          <a:stretch/>
        </p:blipFill>
        <p:spPr>
          <a:xfrm>
            <a:off x="6038331" y="4701482"/>
            <a:ext cx="2138054" cy="864515"/>
          </a:xfrm>
          <a:prstGeom prst="rect">
            <a:avLst/>
          </a:prstGeom>
        </p:spPr>
      </p:pic>
      <p:sp>
        <p:nvSpPr>
          <p:cNvPr id="34" name="Стрелка вниз 33">
            <a:extLst>
              <a:ext uri="{FF2B5EF4-FFF2-40B4-BE49-F238E27FC236}">
                <a16:creationId xmlns="" xmlns:a16="http://schemas.microsoft.com/office/drawing/2014/main" id="{7CA9B73F-9920-4047-B8A7-091E9902E66E}"/>
              </a:ext>
            </a:extLst>
          </p:cNvPr>
          <p:cNvSpPr/>
          <p:nvPr/>
        </p:nvSpPr>
        <p:spPr>
          <a:xfrm>
            <a:off x="6928907" y="4353675"/>
            <a:ext cx="173218" cy="349704"/>
          </a:xfrm>
          <a:prstGeom prst="downArrow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6" name="Группа 35">
            <a:extLst>
              <a:ext uri="{FF2B5EF4-FFF2-40B4-BE49-F238E27FC236}">
                <a16:creationId xmlns="" xmlns:a16="http://schemas.microsoft.com/office/drawing/2014/main" id="{E2BB6125-5C5E-4D4E-A25B-5867F346FD22}"/>
              </a:ext>
            </a:extLst>
          </p:cNvPr>
          <p:cNvGrpSpPr/>
          <p:nvPr/>
        </p:nvGrpSpPr>
        <p:grpSpPr>
          <a:xfrm>
            <a:off x="2966064" y="4220318"/>
            <a:ext cx="2792642" cy="1548657"/>
            <a:chOff x="5912612" y="626556"/>
            <a:chExt cx="3014690" cy="1806273"/>
          </a:xfrm>
        </p:grpSpPr>
        <p:sp>
          <p:nvSpPr>
            <p:cNvPr id="37" name="Овал 36">
              <a:extLst>
                <a:ext uri="{FF2B5EF4-FFF2-40B4-BE49-F238E27FC236}">
                  <a16:creationId xmlns="" xmlns:a16="http://schemas.microsoft.com/office/drawing/2014/main" id="{C3781360-B289-F343-B980-5F88BF53D358}"/>
                </a:ext>
              </a:extLst>
            </p:cNvPr>
            <p:cNvSpPr/>
            <p:nvPr/>
          </p:nvSpPr>
          <p:spPr>
            <a:xfrm>
              <a:off x="5981487" y="626556"/>
              <a:ext cx="2945815" cy="1727559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>
              <a:extLst>
                <a:ext uri="{FF2B5EF4-FFF2-40B4-BE49-F238E27FC236}">
                  <a16:creationId xmlns="" xmlns:a16="http://schemas.microsoft.com/office/drawing/2014/main" id="{7D2B6A76-7514-1E44-BDE2-FA3E57964E09}"/>
                </a:ext>
              </a:extLst>
            </p:cNvPr>
            <p:cNvSpPr/>
            <p:nvPr/>
          </p:nvSpPr>
          <p:spPr>
            <a:xfrm>
              <a:off x="5912612" y="705270"/>
              <a:ext cx="2945815" cy="172755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Группа 38">
            <a:extLst>
              <a:ext uri="{FF2B5EF4-FFF2-40B4-BE49-F238E27FC236}">
                <a16:creationId xmlns="" xmlns:a16="http://schemas.microsoft.com/office/drawing/2014/main" id="{A239F259-A27D-134F-869E-777321987344}"/>
              </a:ext>
            </a:extLst>
          </p:cNvPr>
          <p:cNvGrpSpPr/>
          <p:nvPr/>
        </p:nvGrpSpPr>
        <p:grpSpPr>
          <a:xfrm>
            <a:off x="2843872" y="4197702"/>
            <a:ext cx="3188885" cy="1272735"/>
            <a:chOff x="6201725" y="477500"/>
            <a:chExt cx="2374464" cy="1272735"/>
          </a:xfrm>
        </p:grpSpPr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F06C3CB5-D0E6-5043-B2B2-B09320A52BEA}"/>
                </a:ext>
              </a:extLst>
            </p:cNvPr>
            <p:cNvSpPr txBox="1"/>
            <p:nvPr/>
          </p:nvSpPr>
          <p:spPr>
            <a:xfrm>
              <a:off x="6850724" y="734572"/>
              <a:ext cx="17254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solidFill>
                    <a:srgbClr val="005CAB"/>
                  </a:solidFill>
                  <a:latin typeface="Arial Black" panose="020B0604020202020204" pitchFamily="34" charset="0"/>
                  <a:cs typeface="Arial Black" panose="020B0604020202020204" pitchFamily="34" charset="0"/>
                </a:rPr>
                <a:t>2020</a:t>
              </a:r>
              <a:endParaRPr lang="ru-RU" sz="6000" b="1" dirty="0">
                <a:solidFill>
                  <a:srgbClr val="005CAB"/>
                </a:solidFill>
                <a:latin typeface="Arial Black" panose="020B0604020202020204" pitchFamily="34" charset="0"/>
                <a:cs typeface="Arial Black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85847D09-13C0-7F43-873A-9501E5C5768D}"/>
                </a:ext>
              </a:extLst>
            </p:cNvPr>
            <p:cNvSpPr txBox="1"/>
            <p:nvPr/>
          </p:nvSpPr>
          <p:spPr>
            <a:xfrm>
              <a:off x="6201725" y="477500"/>
              <a:ext cx="2266374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900" b="1" dirty="0">
                  <a:solidFill>
                    <a:srgbClr val="90979C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НАЦИОНАЛЬНАЯ СИСТЕМА КВАЛИФИКАЦИЙ СТАНЕТ ОБЯЗАТЕЛЬНОЙ К ПРИМЕНЕНИЮ НА ПРЕДПРИЯТИЯХ С ГОСУДАРСТВЕННОЙ ДОЛЕЙ СОБСТВЕННОСТИ С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6ACD42B4-FC2E-F445-AB6B-4A8C9157D0A5}"/>
                </a:ext>
              </a:extLst>
            </p:cNvPr>
            <p:cNvSpPr txBox="1"/>
            <p:nvPr/>
          </p:nvSpPr>
          <p:spPr>
            <a:xfrm>
              <a:off x="6550701" y="1495072"/>
              <a:ext cx="191739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900" b="1" dirty="0">
                  <a:solidFill>
                    <a:srgbClr val="90979C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ГОДА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AD6A58D-044C-E24E-9D66-F5F4F551CEE9}"/>
              </a:ext>
            </a:extLst>
          </p:cNvPr>
          <p:cNvSpPr txBox="1"/>
          <p:nvPr/>
        </p:nvSpPr>
        <p:spPr>
          <a:xfrm>
            <a:off x="971549" y="549275"/>
            <a:ext cx="7200899" cy="539750"/>
          </a:xfrm>
          <a:prstGeom prst="rect">
            <a:avLst/>
          </a:prstGeom>
          <a:solidFill>
            <a:srgbClr val="005CAB"/>
          </a:solidFill>
          <a:ln>
            <a:solidFill>
              <a:srgbClr val="005CAB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НАЦИОНАЛЬНАЯ СИСТЕМА КВАЛИФИКАЦИЙ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6716CE48-B684-2041-A865-EC1993B6378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30883" b="30578"/>
          <a:stretch/>
        </p:blipFill>
        <p:spPr>
          <a:xfrm>
            <a:off x="6013475" y="3207412"/>
            <a:ext cx="2138054" cy="1148160"/>
          </a:xfrm>
          <a:prstGeom prst="rect">
            <a:avLst/>
          </a:prstGeom>
        </p:spPr>
      </p:pic>
      <p:sp>
        <p:nvSpPr>
          <p:cNvPr id="33" name="Стрелка вниз 32">
            <a:extLst>
              <a:ext uri="{FF2B5EF4-FFF2-40B4-BE49-F238E27FC236}">
                <a16:creationId xmlns="" xmlns:a16="http://schemas.microsoft.com/office/drawing/2014/main" id="{013A35F2-6365-D841-9AF7-74E0C667BA63}"/>
              </a:ext>
            </a:extLst>
          </p:cNvPr>
          <p:cNvSpPr/>
          <p:nvPr/>
        </p:nvSpPr>
        <p:spPr>
          <a:xfrm>
            <a:off x="6928907" y="2907647"/>
            <a:ext cx="173218" cy="349704"/>
          </a:xfrm>
          <a:prstGeom prst="downArrow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7B38100B-8FC8-CC4C-9F37-1E428055251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rcRect t="70163"/>
          <a:stretch/>
        </p:blipFill>
        <p:spPr>
          <a:xfrm>
            <a:off x="6013475" y="2032591"/>
            <a:ext cx="2138054" cy="888923"/>
          </a:xfrm>
          <a:prstGeom prst="rect">
            <a:avLst/>
          </a:prstGeom>
        </p:spPr>
      </p:pic>
      <p:sp>
        <p:nvSpPr>
          <p:cNvPr id="3" name="Овал 2">
            <a:extLst>
              <a:ext uri="{FF2B5EF4-FFF2-40B4-BE49-F238E27FC236}">
                <a16:creationId xmlns="" xmlns:a16="http://schemas.microsoft.com/office/drawing/2014/main" id="{4C1A7C91-8ABE-8447-88F6-4C3AF60F10D5}"/>
              </a:ext>
            </a:extLst>
          </p:cNvPr>
          <p:cNvSpPr/>
          <p:nvPr/>
        </p:nvSpPr>
        <p:spPr>
          <a:xfrm>
            <a:off x="3752044" y="1093007"/>
            <a:ext cx="768196" cy="73426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6A5B1933-15DC-2B4D-AEE5-13330FF595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1512" y="1124156"/>
            <a:ext cx="3116173" cy="70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518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61885D1-9140-1E4C-B9C1-E2A8EC3EE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6294" y="5768975"/>
            <a:ext cx="1776155" cy="539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01C7D57-A817-5640-AC1F-8981D56AA557}"/>
              </a:ext>
            </a:extLst>
          </p:cNvPr>
          <p:cNvSpPr txBox="1"/>
          <p:nvPr/>
        </p:nvSpPr>
        <p:spPr>
          <a:xfrm>
            <a:off x="971549" y="5768975"/>
            <a:ext cx="4797880" cy="553998"/>
          </a:xfrm>
          <a:prstGeom prst="rect">
            <a:avLst/>
          </a:prstGeom>
          <a:solidFill>
            <a:srgbClr val="90979C"/>
          </a:solidFill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РЕГИОНАЛЬНЫЙ ЦЕНТР КОМПЕТЕНЦИЙ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АГРОПРОМЫШЛЕННОГО КОМПЛЕКСА</a:t>
            </a:r>
          </a:p>
          <a:p>
            <a:r>
              <a:rPr lang="ru-RU" sz="1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РЕСПУБЛИКИ БАШКОРТОСТАН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AD6A58D-044C-E24E-9D66-F5F4F551CEE9}"/>
              </a:ext>
            </a:extLst>
          </p:cNvPr>
          <p:cNvSpPr txBox="1"/>
          <p:nvPr/>
        </p:nvSpPr>
        <p:spPr>
          <a:xfrm>
            <a:off x="971549" y="549275"/>
            <a:ext cx="7200899" cy="539750"/>
          </a:xfrm>
          <a:prstGeom prst="rect">
            <a:avLst/>
          </a:prstGeom>
          <a:solidFill>
            <a:srgbClr val="005CAB"/>
          </a:solidFill>
          <a:ln>
            <a:solidFill>
              <a:srgbClr val="005CAB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НОРМАТИВНО-ПРАВОВАЯ БАЗА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61C0D351-18C8-D144-B2BA-FE60384E94E4}"/>
              </a:ext>
            </a:extLst>
          </p:cNvPr>
          <p:cNvSpPr/>
          <p:nvPr/>
        </p:nvSpPr>
        <p:spPr>
          <a:xfrm>
            <a:off x="831711" y="1166842"/>
            <a:ext cx="734073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Указ Президента РФ от 16.04.2014 № 249 «О Национальном совете при Президенте Российской Федерации по профессиональным квалификациям» (ред. от 18.12.2016)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Положение о порядке создания и деятельности временной комиссии по профессиональным квалификациям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Положение о порядке создания и деятельности комиссии по профессиональным квалификациям совета по профессиональным квалификациям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Порядок рассмотрения и одобрения Национальным советом при Президенте Российской Федерации по профессиональным квалификациям проектов профессиональных стандартов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Регламент взаимодействия участников процесса разработки и актуализации федеральных государственных образовательных стандартов профессионального образования в соответствии с принимаемыми профессиональными стандартами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Постановление Правительства РФ от 27 июня 2016 года № 584 Об особенностях применения профессиональных стандартов в части требований, обязательных для применения государственными внебюджетными фондами РФ...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Приказ Минтруда России от 19.12.2016 </a:t>
            </a:r>
            <a:r>
              <a:rPr lang="ru-RU" sz="8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N</a:t>
            </a: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 758н "Об утверждении Примерного положения о совете по профессиональным квалификациям и Порядка наделения совета по профессиональным квалификациям полномочиями по организации проведения независимой оценки квалификации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Модель взаимодействия Национального совета с партнерами в субъектах Российской Федерации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Порядок проведения Национальным советом экспертизы и рассмотрения проектов законодательных и иных нормативных правовых актов Российской Федерации по вопросам развития системы профессиональных квалификаций в Российской Федерации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Общие требования к проведению профессионально-общественной аккредитации профессиональных образовательных программ, основных программ профессионального обучения, дополнительных профессиональных программ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Регламент Национального совета при Президенте Российской Федерации по профессиональным квалификациям (действующий)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Общие требования к проведению профессионально-общественной аккредитации профессиональных образовательных программ, основных программ профессионального обучения, дополнительных профессиональных программ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Федеральный закон от 03.07.2016 № 238-ФЗ "О независимой оценке квалификации"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Постановление Правительства РФ от 16.11.2016 </a:t>
            </a:r>
            <a:r>
              <a:rPr lang="ru-RU" sz="8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N</a:t>
            </a: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 1204 "Об утверждении Правил проведения центром оценки квалификаций независимой оценки квалификации в форме профессионального экзамена"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Приказ Минтруда России от 12.12.2016 № 725н "Об утверждении формы бланка свидетельства о квалификации и приложения к нему...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Приказ Минтруда России от 01.12.2016 № 701н "Об утверждении Положения об апелляционной комиссии по рассмотрению жалоб, связанных с результатами прохождения профессионального экзамена и выдачей свидетельства о квалификации"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Приказ Минтруда России от 12.12.2016 </a:t>
            </a:r>
            <a:r>
              <a:rPr lang="ru-RU" sz="8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N</a:t>
            </a: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 726н "Об утверждении положения о разработке наименований квалификаций и требований к квалификации, на соответствие которым проводится независимая оценка квалификации"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Приказ Минтруда России от 19.12.2016 № 758н "Об утверждении Примерного положения о совете по профессиональным квалификациям и Порядка наделения СПК полномочиями по организации проведения независимой оценки квалификации»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Приказ Минтруда России от 15.11.2016 </a:t>
            </a:r>
            <a:r>
              <a:rPr lang="ru-RU" sz="8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N</a:t>
            </a: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 649н "Об утверждении Порядка формирования и ведения реестра сведений о проведении независимой оценки квалификации и доступа к ним, а также перечня сведений, содержащихся в указанном реестре"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Приказ Минтруда России от 02.12.2016 </a:t>
            </a:r>
            <a:r>
              <a:rPr lang="ru-RU" sz="8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N</a:t>
            </a: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 706н "Об утверждении образца заявления для проведения независимой оценки квалификации и Порядка подачи такого заявления"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Приказ Минтруда России от 14.12.2016 </a:t>
            </a:r>
            <a:r>
              <a:rPr lang="ru-RU" sz="8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N</a:t>
            </a: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 729н "Об утверждении Порядка осуществления мониторинга и контроля в сфере независимой оценки квалификации"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Приказ Минтруда России от 01.11.2016 </a:t>
            </a:r>
            <a:r>
              <a:rPr lang="ru-RU" sz="8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N</a:t>
            </a: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 601н "Об утверждении Положения о разработке оценочных средств для проведения независимой оценки квалификации"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800" dirty="0">
                <a:latin typeface="Arial Narrow" panose="020B0604020202020204" pitchFamily="34" charset="0"/>
                <a:cs typeface="Arial Narrow" panose="020B0604020202020204" pitchFamily="34" charset="0"/>
              </a:rPr>
              <a:t>Приказ Минтруда России от 19.12.2016 № 759н "Об утверждении требований к центрам оценки квалификаций и Порядка отбора организаций для наделения их полномочиями по проведению независимой оценки квалификации и прекращения этих полномочий"</a:t>
            </a:r>
          </a:p>
        </p:txBody>
      </p:sp>
    </p:spTree>
    <p:extLst>
      <p:ext uri="{BB962C8B-B14F-4D97-AF65-F5344CB8AC3E}">
        <p14:creationId xmlns:p14="http://schemas.microsoft.com/office/powerpoint/2010/main" val="3143146035"/>
      </p:ext>
    </p:extLst>
  </p:cSld>
  <p:clrMapOvr>
    <a:masterClrMapping/>
  </p:clrMapOvr>
</p:sld>
</file>

<file path=ppt/theme/theme1.xml><?xml version="1.0" encoding="utf-8"?>
<a:theme xmlns:a="http://schemas.openxmlformats.org/drawingml/2006/main" name="Zased_W_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9050">
          <a:solidFill>
            <a:schemeClr val="tx1">
              <a:lumMod val="75000"/>
              <a:lumOff val="25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Zased_W_3</Template>
  <TotalTime>374</TotalTime>
  <Words>5370</Words>
  <Application>Microsoft Office PowerPoint</Application>
  <PresentationFormat>Экран (4:3)</PresentationFormat>
  <Paragraphs>2072</Paragraphs>
  <Slides>70</Slides>
  <Notes>9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70</vt:i4>
      </vt:variant>
    </vt:vector>
  </HeadingPairs>
  <TitlesOfParts>
    <vt:vector size="73" baseType="lpstr">
      <vt:lpstr>Zased_W_3</vt:lpstr>
      <vt:lpstr>1_Тема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ДЕЙСТВУЮЩИЕ ПРЕДПРИЯТИЯ В БАШКИРИИ</vt:lpstr>
      <vt:lpstr>СТРАТЕГИЧЕСКИЕ ПРОЕКТЫ РАЗВИТИЯ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 производственной практике ООО «Башкир-агроинвест»</vt:lpstr>
      <vt:lpstr>На производственной практике ООО «Башкир-агроинвест»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Информация о выборе выпускниками  11 классов 2017-2018 уч.г. ВУЗов РБ и РФ </vt:lpstr>
      <vt:lpstr>Информация о выборе выпускниками 11 классов направления обучения (ВУЗ и ССУЗ) </vt:lpstr>
      <vt:lpstr>Информация о выборе направления обучения выпускниками  9 классов, поступивших в ССУЗы в 2018 году </vt:lpstr>
      <vt:lpstr>Презентация PowerPoint</vt:lpstr>
      <vt:lpstr>Профильное обучение  в старших классах БГИ№2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Номинации конкурса</vt:lpstr>
      <vt:lpstr> </vt:lpstr>
      <vt:lpstr>Выступление учащихся и оценка жюри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Победители конкурса</vt:lpstr>
      <vt:lpstr>Презентация PowerPoint</vt:lpstr>
    </vt:vector>
  </TitlesOfParts>
  <Company>Управление делами Президента РБ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VKS_MCX</cp:lastModifiedBy>
  <cp:revision>59</cp:revision>
  <cp:lastPrinted>2011-09-23T09:38:03Z</cp:lastPrinted>
  <dcterms:created xsi:type="dcterms:W3CDTF">2018-01-12T05:04:56Z</dcterms:created>
  <dcterms:modified xsi:type="dcterms:W3CDTF">2018-11-08T09:30:44Z</dcterms:modified>
</cp:coreProperties>
</file>