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8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94" r:id="rId10"/>
    <p:sldId id="284" r:id="rId11"/>
    <p:sldId id="291" r:id="rId12"/>
    <p:sldId id="286" r:id="rId13"/>
    <p:sldId id="288" r:id="rId14"/>
    <p:sldId id="289" r:id="rId15"/>
    <p:sldId id="293" r:id="rId16"/>
  </p:sldIdLst>
  <p:sldSz cx="9144000" cy="6858000" type="screen4x3"/>
  <p:notesSz cx="6797675" cy="9926638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00"/>
    <a:srgbClr val="3F3F3F"/>
    <a:srgbClr val="5F80B5"/>
    <a:srgbClr val="99CC00"/>
    <a:srgbClr val="E2ECF6"/>
    <a:srgbClr val="ECF2FA"/>
    <a:srgbClr val="212121"/>
    <a:srgbClr val="1F2024"/>
    <a:srgbClr val="DDD9C3"/>
    <a:srgbClr val="CFC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4" autoAdjust="0"/>
    <p:restoredTop sz="94674"/>
  </p:normalViewPr>
  <p:slideViewPr>
    <p:cSldViewPr>
      <p:cViewPr varScale="1">
        <p:scale>
          <a:sx n="107" d="100"/>
          <a:sy n="107" d="100"/>
        </p:scale>
        <p:origin x="-17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77919474668301E-2"/>
          <c:y val="4.1825968612183177E-2"/>
          <c:w val="0.9174441610506634"/>
          <c:h val="0.691805077213642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млрд, руб.</c:v>
                </c:pt>
              </c:strCache>
            </c:strRef>
          </c:tx>
          <c:spPr>
            <a:gradFill>
              <a:gsLst>
                <a:gs pos="0">
                  <a:schemeClr val="accent4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4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4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10800000" scaled="1"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chemeClr val="accent4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4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4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</a:gradFill>
              <a:ln w="9525" cap="flat" cmpd="sng" algn="ctr">
                <a:solidFill>
                  <a:schemeClr val="accent4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chemeClr val="accent4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4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4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</a:gradFill>
              <a:ln w="9525" cap="flat" cmpd="sng" algn="ctr">
                <a:solidFill>
                  <a:schemeClr val="accent4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2011</c:v>
                </c:pt>
                <c:pt idx="1">
                  <c:v>2017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4.2</c:v>
                </c:pt>
                <c:pt idx="1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overlap val="-25"/>
        <c:axId val="96449280"/>
        <c:axId val="96461184"/>
      </c:barChart>
      <c:catAx>
        <c:axId val="9644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ru-RU"/>
          </a:p>
        </c:txPr>
        <c:crossAx val="96461184"/>
        <c:crosses val="autoZero"/>
        <c:auto val="1"/>
        <c:lblAlgn val="ctr"/>
        <c:lblOffset val="100"/>
        <c:noMultiLvlLbl val="0"/>
      </c:catAx>
      <c:valAx>
        <c:axId val="96461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64492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6B3A1C-CFC0-4FB2-BA33-26CDBC801288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7A561A56-49C4-4A84-B34D-E6CE2D8E5202}">
      <dgm:prSet custT="1"/>
      <dgm:spPr>
        <a:gradFill flip="none" rotWithShape="1">
          <a:gsLst>
            <a:gs pos="0">
              <a:schemeClr val="accent4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4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>
          <a:solidFill>
            <a:schemeClr val="bg1">
              <a:alpha val="50000"/>
            </a:schemeClr>
          </a:solidFill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gm:spPr>
      <dgm:t>
        <a:bodyPr/>
        <a:lstStyle/>
        <a:p>
          <a:r>
            <a:rPr lang="ru-RU" sz="1600" b="1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Общие  меры поддержки  и</a:t>
          </a:r>
          <a:r>
            <a:rPr lang="ru-RU" sz="1600" b="1" spc="-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н</a:t>
          </a:r>
          <a:r>
            <a:rPr lang="ru-RU" sz="1600" b="1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ве</a:t>
          </a:r>
          <a:r>
            <a:rPr lang="ru-RU" sz="1600" b="1" spc="-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</a:t>
          </a:r>
          <a:r>
            <a:rPr lang="ru-RU" sz="1600" b="1" spc="-1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т</a:t>
          </a:r>
          <a:r>
            <a:rPr lang="ru-RU" sz="1600" b="1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ц</a:t>
          </a:r>
          <a:r>
            <a:rPr lang="ru-RU" sz="1600" b="1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ий</a:t>
          </a:r>
          <a:endParaRPr lang="en-US" sz="1600" dirty="0">
            <a:solidFill>
              <a:schemeClr val="bg1"/>
            </a:solidFill>
          </a:endParaRPr>
        </a:p>
      </dgm:t>
    </dgm:pt>
    <dgm:pt modelId="{5D22FCEA-C296-46F1-8AA9-8413676002F2}" type="parTrans" cxnId="{77004C7F-30CC-4E22-8D7D-F5915AF41150}">
      <dgm:prSet/>
      <dgm:spPr/>
      <dgm:t>
        <a:bodyPr/>
        <a:lstStyle/>
        <a:p>
          <a:endParaRPr lang="en-US"/>
        </a:p>
      </dgm:t>
    </dgm:pt>
    <dgm:pt modelId="{7B0F07C5-4637-4E8C-AF6A-87149C849D5B}" type="sibTrans" cxnId="{77004C7F-30CC-4E22-8D7D-F5915AF41150}">
      <dgm:prSet/>
      <dgm:spPr/>
      <dgm:t>
        <a:bodyPr/>
        <a:lstStyle/>
        <a:p>
          <a:endParaRPr lang="en-US"/>
        </a:p>
      </dgm:t>
    </dgm:pt>
    <dgm:pt modelId="{F315DFD6-B45B-47EF-9172-4EEEB0C04633}" type="pres">
      <dgm:prSet presAssocID="{116B3A1C-CFC0-4FB2-BA33-26CDBC801288}" presName="Name0" presStyleCnt="0">
        <dgm:presLayoutVars>
          <dgm:dir/>
          <dgm:animLvl val="lvl"/>
          <dgm:resizeHandles val="exact"/>
        </dgm:presLayoutVars>
      </dgm:prSet>
      <dgm:spPr/>
    </dgm:pt>
    <dgm:pt modelId="{F146E1A7-68AC-41B7-82FA-EACF5DD996D6}" type="pres">
      <dgm:prSet presAssocID="{7A561A56-49C4-4A84-B34D-E6CE2D8E5202}" presName="parTxOnly" presStyleLbl="node1" presStyleIdx="0" presStyleCnt="1" custScaleX="100000" custScaleY="100736" custLinFactNeighborY="6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C68E5F-B743-44BD-8250-F30370D70085}" type="presOf" srcId="{116B3A1C-CFC0-4FB2-BA33-26CDBC801288}" destId="{F315DFD6-B45B-47EF-9172-4EEEB0C04633}" srcOrd="0" destOrd="0" presId="urn:microsoft.com/office/officeart/2005/8/layout/chevron1"/>
    <dgm:cxn modelId="{77004C7F-30CC-4E22-8D7D-F5915AF41150}" srcId="{116B3A1C-CFC0-4FB2-BA33-26CDBC801288}" destId="{7A561A56-49C4-4A84-B34D-E6CE2D8E5202}" srcOrd="0" destOrd="0" parTransId="{5D22FCEA-C296-46F1-8AA9-8413676002F2}" sibTransId="{7B0F07C5-4637-4E8C-AF6A-87149C849D5B}"/>
    <dgm:cxn modelId="{A0902402-14F5-4B65-AED5-225C4008D94B}" type="presOf" srcId="{7A561A56-49C4-4A84-B34D-E6CE2D8E5202}" destId="{F146E1A7-68AC-41B7-82FA-EACF5DD996D6}" srcOrd="0" destOrd="0" presId="urn:microsoft.com/office/officeart/2005/8/layout/chevron1"/>
    <dgm:cxn modelId="{42391501-7744-4B9E-9957-5974FDC2EFDA}" type="presParOf" srcId="{F315DFD6-B45B-47EF-9172-4EEEB0C04633}" destId="{F146E1A7-68AC-41B7-82FA-EACF5DD996D6}" srcOrd="0" destOrd="0" presId="urn:microsoft.com/office/officeart/2005/8/layout/chevron1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B3A1C-CFC0-4FB2-BA33-26CDBC801288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8BAD76B3-445A-4715-A235-26547E63584E}">
      <dgm:prSet phldrT="[Text]" custT="1"/>
      <dgm:spPr>
        <a:gradFill flip="none" rotWithShape="0">
          <a:gsLst>
            <a:gs pos="0">
              <a:schemeClr val="accent5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5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5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>
          <a:solidFill>
            <a:schemeClr val="bg1">
              <a:alpha val="50000"/>
            </a:schemeClr>
          </a:solidFill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Выход на объемы </a:t>
          </a:r>
          <a:b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 новые рынки сбыта</a:t>
          </a:r>
          <a:endParaRPr lang="en-US" sz="1600" dirty="0"/>
        </a:p>
      </dgm:t>
    </dgm:pt>
    <dgm:pt modelId="{C16B30E4-0F0E-44D4-ADD3-738CB62A76B5}" type="parTrans" cxnId="{FD7FC086-3567-4E22-AA25-A249B862F856}">
      <dgm:prSet/>
      <dgm:spPr/>
      <dgm:t>
        <a:bodyPr/>
        <a:lstStyle/>
        <a:p>
          <a:endParaRPr lang="en-US"/>
        </a:p>
      </dgm:t>
    </dgm:pt>
    <dgm:pt modelId="{A091B3D1-BB33-4668-A2AC-C8C7D9E31BE8}" type="sibTrans" cxnId="{FD7FC086-3567-4E22-AA25-A249B862F856}">
      <dgm:prSet/>
      <dgm:spPr/>
      <dgm:t>
        <a:bodyPr/>
        <a:lstStyle/>
        <a:p>
          <a:endParaRPr lang="en-US"/>
        </a:p>
      </dgm:t>
    </dgm:pt>
    <dgm:pt modelId="{4EFE9352-AC46-4F89-BFCE-3371BBFED8BA}">
      <dgm:prSet custT="1"/>
      <dgm:spPr>
        <a:gradFill flip="none" rotWithShape="0">
          <a:gsLst>
            <a:gs pos="0">
              <a:schemeClr val="accent3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3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3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>
          <a:solidFill>
            <a:schemeClr val="bg1">
              <a:alpha val="50000"/>
            </a:schemeClr>
          </a:solidFill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Формирование механизма развития молочной отрасли</a:t>
          </a:r>
          <a:endParaRPr lang="en-US" sz="1600" dirty="0"/>
        </a:p>
      </dgm:t>
    </dgm:pt>
    <dgm:pt modelId="{3EBDBCD6-211F-4155-9509-5F6C3C3406B5}" type="parTrans" cxnId="{D89528E0-1FBD-4E4C-9293-08ECA16D2920}">
      <dgm:prSet/>
      <dgm:spPr/>
      <dgm:t>
        <a:bodyPr/>
        <a:lstStyle/>
        <a:p>
          <a:endParaRPr lang="en-US"/>
        </a:p>
      </dgm:t>
    </dgm:pt>
    <dgm:pt modelId="{96F20683-98DE-4E15-A90A-4CC6E3262307}" type="sibTrans" cxnId="{D89528E0-1FBD-4E4C-9293-08ECA16D2920}">
      <dgm:prSet/>
      <dgm:spPr/>
      <dgm:t>
        <a:bodyPr/>
        <a:lstStyle/>
        <a:p>
          <a:endParaRPr lang="en-US"/>
        </a:p>
      </dgm:t>
    </dgm:pt>
    <dgm:pt modelId="{7A561A56-49C4-4A84-B34D-E6CE2D8E5202}">
      <dgm:prSet custT="1"/>
      <dgm:spPr>
        <a:gradFill flip="none" rotWithShape="1">
          <a:gsLst>
            <a:gs pos="0">
              <a:schemeClr val="accent4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4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>
          <a:solidFill>
            <a:schemeClr val="bg1">
              <a:alpha val="50000"/>
            </a:schemeClr>
          </a:solidFill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Модернизация </a:t>
          </a:r>
        </a:p>
        <a:p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отрасли</a:t>
          </a:r>
          <a:endParaRPr lang="en-US" sz="1600" dirty="0"/>
        </a:p>
      </dgm:t>
    </dgm:pt>
    <dgm:pt modelId="{5D22FCEA-C296-46F1-8AA9-8413676002F2}" type="parTrans" cxnId="{77004C7F-30CC-4E22-8D7D-F5915AF41150}">
      <dgm:prSet/>
      <dgm:spPr/>
      <dgm:t>
        <a:bodyPr/>
        <a:lstStyle/>
        <a:p>
          <a:endParaRPr lang="en-US"/>
        </a:p>
      </dgm:t>
    </dgm:pt>
    <dgm:pt modelId="{7B0F07C5-4637-4E8C-AF6A-87149C849D5B}" type="sibTrans" cxnId="{77004C7F-30CC-4E22-8D7D-F5915AF41150}">
      <dgm:prSet/>
      <dgm:spPr/>
      <dgm:t>
        <a:bodyPr/>
        <a:lstStyle/>
        <a:p>
          <a:endParaRPr lang="en-US"/>
        </a:p>
      </dgm:t>
    </dgm:pt>
    <dgm:pt modelId="{F315DFD6-B45B-47EF-9172-4EEEB0C04633}" type="pres">
      <dgm:prSet presAssocID="{116B3A1C-CFC0-4FB2-BA33-26CDBC801288}" presName="Name0" presStyleCnt="0">
        <dgm:presLayoutVars>
          <dgm:dir/>
          <dgm:animLvl val="lvl"/>
          <dgm:resizeHandles val="exact"/>
        </dgm:presLayoutVars>
      </dgm:prSet>
      <dgm:spPr/>
    </dgm:pt>
    <dgm:pt modelId="{78185E87-83E1-470C-8B6B-645A24E978A0}" type="pres">
      <dgm:prSet presAssocID="{4EFE9352-AC46-4F89-BFCE-3371BBFED8BA}" presName="parTxOnly" presStyleLbl="node1" presStyleIdx="0" presStyleCnt="3" custScaleX="35179" custLinFactNeighborX="-911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21614C-10AC-43C1-8530-0BA995B949F1}" type="pres">
      <dgm:prSet presAssocID="{96F20683-98DE-4E15-A90A-4CC6E3262307}" presName="parTxOnlySpace" presStyleCnt="0"/>
      <dgm:spPr/>
    </dgm:pt>
    <dgm:pt modelId="{F146E1A7-68AC-41B7-82FA-EACF5DD996D6}" type="pres">
      <dgm:prSet presAssocID="{7A561A56-49C4-4A84-B34D-E6CE2D8E5202}" presName="parTxOnly" presStyleLbl="node1" presStyleIdx="1" presStyleCnt="3" custScaleX="351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49267-C78D-4300-9AA0-7C1E2E98819E}" type="pres">
      <dgm:prSet presAssocID="{7B0F07C5-4637-4E8C-AF6A-87149C849D5B}" presName="parTxOnlySpace" presStyleCnt="0"/>
      <dgm:spPr/>
    </dgm:pt>
    <dgm:pt modelId="{FB108F7D-C4BB-411E-BBD9-A5EE44680F7F}" type="pres">
      <dgm:prSet presAssocID="{8BAD76B3-445A-4715-A235-26547E63584E}" presName="parTxOnly" presStyleLbl="node1" presStyleIdx="2" presStyleCnt="3" custScaleX="35179" custLinFactNeighborX="72804" custLinFactNeighborY="-10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660452-DFE6-4DC2-B3B4-BC43F2EDF587}" type="presOf" srcId="{7A561A56-49C4-4A84-B34D-E6CE2D8E5202}" destId="{F146E1A7-68AC-41B7-82FA-EACF5DD996D6}" srcOrd="0" destOrd="0" presId="urn:microsoft.com/office/officeart/2005/8/layout/chevron1"/>
    <dgm:cxn modelId="{195C90BC-CE23-4FD5-A86B-3BD1110AD401}" type="presOf" srcId="{4EFE9352-AC46-4F89-BFCE-3371BBFED8BA}" destId="{78185E87-83E1-470C-8B6B-645A24E978A0}" srcOrd="0" destOrd="0" presId="urn:microsoft.com/office/officeart/2005/8/layout/chevron1"/>
    <dgm:cxn modelId="{D89528E0-1FBD-4E4C-9293-08ECA16D2920}" srcId="{116B3A1C-CFC0-4FB2-BA33-26CDBC801288}" destId="{4EFE9352-AC46-4F89-BFCE-3371BBFED8BA}" srcOrd="0" destOrd="0" parTransId="{3EBDBCD6-211F-4155-9509-5F6C3C3406B5}" sibTransId="{96F20683-98DE-4E15-A90A-4CC6E3262307}"/>
    <dgm:cxn modelId="{77004C7F-30CC-4E22-8D7D-F5915AF41150}" srcId="{116B3A1C-CFC0-4FB2-BA33-26CDBC801288}" destId="{7A561A56-49C4-4A84-B34D-E6CE2D8E5202}" srcOrd="1" destOrd="0" parTransId="{5D22FCEA-C296-46F1-8AA9-8413676002F2}" sibTransId="{7B0F07C5-4637-4E8C-AF6A-87149C849D5B}"/>
    <dgm:cxn modelId="{FD7FC086-3567-4E22-AA25-A249B862F856}" srcId="{116B3A1C-CFC0-4FB2-BA33-26CDBC801288}" destId="{8BAD76B3-445A-4715-A235-26547E63584E}" srcOrd="2" destOrd="0" parTransId="{C16B30E4-0F0E-44D4-ADD3-738CB62A76B5}" sibTransId="{A091B3D1-BB33-4668-A2AC-C8C7D9E31BE8}"/>
    <dgm:cxn modelId="{6DC4AAAF-5B89-4DC7-9025-211B2372E93C}" type="presOf" srcId="{8BAD76B3-445A-4715-A235-26547E63584E}" destId="{FB108F7D-C4BB-411E-BBD9-A5EE44680F7F}" srcOrd="0" destOrd="0" presId="urn:microsoft.com/office/officeart/2005/8/layout/chevron1"/>
    <dgm:cxn modelId="{0B7DB01A-3093-455D-B48D-0096DEB0023C}" type="presOf" srcId="{116B3A1C-CFC0-4FB2-BA33-26CDBC801288}" destId="{F315DFD6-B45B-47EF-9172-4EEEB0C04633}" srcOrd="0" destOrd="0" presId="urn:microsoft.com/office/officeart/2005/8/layout/chevron1"/>
    <dgm:cxn modelId="{4364C6EE-9509-4CDB-B13C-9DC14D514B76}" type="presParOf" srcId="{F315DFD6-B45B-47EF-9172-4EEEB0C04633}" destId="{78185E87-83E1-470C-8B6B-645A24E978A0}" srcOrd="0" destOrd="0" presId="urn:microsoft.com/office/officeart/2005/8/layout/chevron1"/>
    <dgm:cxn modelId="{D0BE50CC-FF85-4A14-9AFE-D33123E6AB6D}" type="presParOf" srcId="{F315DFD6-B45B-47EF-9172-4EEEB0C04633}" destId="{E721614C-10AC-43C1-8530-0BA995B949F1}" srcOrd="1" destOrd="0" presId="urn:microsoft.com/office/officeart/2005/8/layout/chevron1"/>
    <dgm:cxn modelId="{9FE59E04-976E-4CD8-ABE0-8FB93E994D12}" type="presParOf" srcId="{F315DFD6-B45B-47EF-9172-4EEEB0C04633}" destId="{F146E1A7-68AC-41B7-82FA-EACF5DD996D6}" srcOrd="2" destOrd="0" presId="urn:microsoft.com/office/officeart/2005/8/layout/chevron1"/>
    <dgm:cxn modelId="{78B2F4FE-0C43-44B7-97C8-481AAE7FD1C3}" type="presParOf" srcId="{F315DFD6-B45B-47EF-9172-4EEEB0C04633}" destId="{51E49267-C78D-4300-9AA0-7C1E2E98819E}" srcOrd="3" destOrd="0" presId="urn:microsoft.com/office/officeart/2005/8/layout/chevron1"/>
    <dgm:cxn modelId="{ACA51CA4-6401-47AD-955A-50A7BD430FDF}" type="presParOf" srcId="{F315DFD6-B45B-47EF-9172-4EEEB0C04633}" destId="{FB108F7D-C4BB-411E-BBD9-A5EE44680F7F}" srcOrd="4" destOrd="0" presId="urn:microsoft.com/office/officeart/2005/8/layout/chevron1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6E1A7-68AC-41B7-82FA-EACF5DD996D6}">
      <dsp:nvSpPr>
        <dsp:cNvPr id="0" name=""/>
        <dsp:cNvSpPr/>
      </dsp:nvSpPr>
      <dsp:spPr>
        <a:xfrm>
          <a:off x="0" y="417844"/>
          <a:ext cx="3124199" cy="1258877"/>
        </a:xfrm>
        <a:prstGeom prst="chevron">
          <a:avLst/>
        </a:prstGeom>
        <a:gradFill flip="none" rotWithShape="1">
          <a:gsLst>
            <a:gs pos="0">
              <a:schemeClr val="accent4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4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 cap="flat" cmpd="sng" algn="ctr">
          <a:solidFill>
            <a:schemeClr val="bg1">
              <a:alpha val="50000"/>
            </a:schemeClr>
          </a:solidFill>
          <a:prstDash val="solid"/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Общие  меры поддержки  и</a:t>
          </a:r>
          <a:r>
            <a:rPr lang="ru-RU" sz="1600" b="1" kern="1200" spc="-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н</a:t>
          </a:r>
          <a:r>
            <a:rPr lang="ru-RU" sz="1600" b="1" kern="1200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ве</a:t>
          </a:r>
          <a:r>
            <a:rPr lang="ru-RU" sz="1600" b="1" kern="1200" spc="-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</a:t>
          </a:r>
          <a:r>
            <a:rPr lang="ru-RU" sz="1600" b="1" kern="1200" spc="-1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т</a:t>
          </a:r>
          <a:r>
            <a:rPr lang="ru-RU" sz="1600" b="1" kern="1200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ц</a:t>
          </a:r>
          <a:r>
            <a:rPr lang="ru-RU" sz="1600" b="1" kern="1200" spc="-1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ий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29439" y="417844"/>
        <a:ext cx="1865322" cy="12588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85E87-83E1-470C-8B6B-645A24E978A0}">
      <dsp:nvSpPr>
        <dsp:cNvPr id="0" name=""/>
        <dsp:cNvSpPr/>
      </dsp:nvSpPr>
      <dsp:spPr>
        <a:xfrm>
          <a:off x="0" y="0"/>
          <a:ext cx="3056600" cy="904875"/>
        </a:xfrm>
        <a:prstGeom prst="chevron">
          <a:avLst/>
        </a:prstGeom>
        <a:gradFill flip="none" rotWithShape="0">
          <a:gsLst>
            <a:gs pos="0">
              <a:schemeClr val="accent3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3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3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 cap="flat" cmpd="sng" algn="ctr">
          <a:solidFill>
            <a:schemeClr val="bg1">
              <a:alpha val="50000"/>
            </a:schemeClr>
          </a:solidFill>
          <a:prstDash val="solid"/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Формирование механизма развития молочной отрасли</a:t>
          </a:r>
          <a:endParaRPr lang="en-US" sz="1600" kern="1200" dirty="0"/>
        </a:p>
      </dsp:txBody>
      <dsp:txXfrm>
        <a:off x="452438" y="0"/>
        <a:ext cx="2151725" cy="904875"/>
      </dsp:txXfrm>
    </dsp:sp>
    <dsp:sp modelId="{F146E1A7-68AC-41B7-82FA-EACF5DD996D6}">
      <dsp:nvSpPr>
        <dsp:cNvPr id="0" name=""/>
        <dsp:cNvSpPr/>
      </dsp:nvSpPr>
      <dsp:spPr>
        <a:xfrm>
          <a:off x="2820299" y="0"/>
          <a:ext cx="3056600" cy="904875"/>
        </a:xfrm>
        <a:prstGeom prst="chevron">
          <a:avLst/>
        </a:prstGeom>
        <a:gradFill flip="none" rotWithShape="1">
          <a:gsLst>
            <a:gs pos="0">
              <a:schemeClr val="accent4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4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 cap="flat" cmpd="sng" algn="ctr">
          <a:solidFill>
            <a:schemeClr val="bg1">
              <a:alpha val="50000"/>
            </a:schemeClr>
          </a:solidFill>
          <a:prstDash val="solid"/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Модернизация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отрасли</a:t>
          </a:r>
          <a:endParaRPr lang="en-US" sz="1600" kern="1200" dirty="0"/>
        </a:p>
      </dsp:txBody>
      <dsp:txXfrm>
        <a:off x="3272737" y="0"/>
        <a:ext cx="2151725" cy="904875"/>
      </dsp:txXfrm>
    </dsp:sp>
    <dsp:sp modelId="{FB108F7D-C4BB-411E-BBD9-A5EE44680F7F}">
      <dsp:nvSpPr>
        <dsp:cNvPr id="0" name=""/>
        <dsp:cNvSpPr/>
      </dsp:nvSpPr>
      <dsp:spPr>
        <a:xfrm>
          <a:off x="5640599" y="0"/>
          <a:ext cx="3056600" cy="904875"/>
        </a:xfrm>
        <a:prstGeom prst="chevron">
          <a:avLst/>
        </a:prstGeom>
        <a:gradFill flip="none" rotWithShape="0">
          <a:gsLst>
            <a:gs pos="0">
              <a:schemeClr val="accent5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5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5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10800000" scaled="1"/>
          <a:tileRect/>
        </a:gradFill>
        <a:ln w="6350" cap="flat" cmpd="sng" algn="ctr">
          <a:solidFill>
            <a:schemeClr val="bg1">
              <a:alpha val="50000"/>
            </a:schemeClr>
          </a:solidFill>
          <a:prstDash val="solid"/>
        </a:ln>
        <a:effectLst>
          <a:outerShdw blurRad="355600" dist="33020" dir="3180000" sx="111000" sy="111000" algn="ctr" rotWithShape="0">
            <a:srgbClr val="000000">
              <a:alpha val="21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Выход на объемы </a:t>
          </a:r>
          <a:b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 новые рынки сбыта</a:t>
          </a:r>
          <a:endParaRPr lang="en-US" sz="1600" kern="1200" dirty="0"/>
        </a:p>
      </dsp:txBody>
      <dsp:txXfrm>
        <a:off x="6093037" y="0"/>
        <a:ext cx="2151725" cy="904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F5EED-8D65-4824-B6F0-6AA9BB6BF61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49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09" y="3043730"/>
            <a:ext cx="4104647" cy="2137870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4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23" y="5357596"/>
            <a:ext cx="4111277" cy="738404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394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ой с анимацией 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332659"/>
            <a:ext cx="540060" cy="780644"/>
          </a:xfrm>
          <a:prstGeom prst="rect">
            <a:avLst/>
          </a:prstGeom>
          <a:solidFill>
            <a:srgbClr val="5EB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9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0" y="332659"/>
            <a:ext cx="9144000" cy="780644"/>
            <a:chOff x="0" y="-561257"/>
            <a:chExt cx="12192000" cy="7806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-561257"/>
              <a:ext cx="12192000" cy="780644"/>
            </a:xfrm>
            <a:prstGeom prst="rect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561257"/>
              <a:ext cx="12192000" cy="780644"/>
            </a:xfrm>
            <a:prstGeom prst="rect">
              <a:avLst/>
            </a:prstGeom>
          </p:spPr>
        </p:pic>
      </p:grp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28655" y="365178"/>
            <a:ext cx="7886700" cy="748175"/>
          </a:xfrm>
          <a:prstGeom prst="rect">
            <a:avLst/>
          </a:prstGeom>
        </p:spPr>
        <p:txBody>
          <a:bodyPr anchor="ctr" anchorCtr="0"/>
          <a:lstStyle>
            <a:lvl1pPr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itchFamily="2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6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xit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ED37F19E-C458-4BA3-A232-498C272DF661}"/>
              </a:ext>
            </a:extLst>
          </p:cNvPr>
          <p:cNvGrpSpPr/>
          <p:nvPr userDrawn="1"/>
        </p:nvGrpSpPr>
        <p:grpSpPr>
          <a:xfrm flipH="1">
            <a:off x="1287176" y="4825392"/>
            <a:ext cx="3313983" cy="2032608"/>
            <a:chOff x="7591933" y="4836187"/>
            <a:chExt cx="4418644" cy="2032608"/>
          </a:xfrm>
        </p:grpSpPr>
        <p:sp>
          <p:nvSpPr>
            <p:cNvPr id="21" name="평행 사변형 20">
              <a:extLst>
                <a:ext uri="{FF2B5EF4-FFF2-40B4-BE49-F238E27FC236}">
                  <a16:creationId xmlns:a16="http://schemas.microsoft.com/office/drawing/2014/main" xmlns="" id="{9EF84E64-F77C-46EF-8785-1B8CF4C1A7F3}"/>
                </a:ext>
              </a:extLst>
            </p:cNvPr>
            <p:cNvSpPr/>
            <p:nvPr userDrawn="1"/>
          </p:nvSpPr>
          <p:spPr>
            <a:xfrm flipH="1">
              <a:off x="9266547" y="5209812"/>
              <a:ext cx="2744030" cy="1658983"/>
            </a:xfrm>
            <a:prstGeom prst="parallelogram">
              <a:avLst>
                <a:gd name="adj" fmla="val 132222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39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2" name="평행 사변형 21">
              <a:extLst>
                <a:ext uri="{FF2B5EF4-FFF2-40B4-BE49-F238E27FC236}">
                  <a16:creationId xmlns:a16="http://schemas.microsoft.com/office/drawing/2014/main" xmlns="" id="{08BF381B-A734-484A-B59B-DC3842694795}"/>
                </a:ext>
              </a:extLst>
            </p:cNvPr>
            <p:cNvSpPr/>
            <p:nvPr userDrawn="1"/>
          </p:nvSpPr>
          <p:spPr>
            <a:xfrm flipH="1">
              <a:off x="8716942" y="5895058"/>
              <a:ext cx="1889840" cy="973737"/>
            </a:xfrm>
            <a:prstGeom prst="parallelogram">
              <a:avLst>
                <a:gd name="adj" fmla="val 132222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3" name="평행 사변형 22">
              <a:extLst>
                <a:ext uri="{FF2B5EF4-FFF2-40B4-BE49-F238E27FC236}">
                  <a16:creationId xmlns:a16="http://schemas.microsoft.com/office/drawing/2014/main" xmlns="" id="{0F054B9A-EAB7-438B-BBDC-22DADD34FDE8}"/>
                </a:ext>
              </a:extLst>
            </p:cNvPr>
            <p:cNvSpPr/>
            <p:nvPr userDrawn="1"/>
          </p:nvSpPr>
          <p:spPr>
            <a:xfrm flipH="1">
              <a:off x="8108174" y="4836187"/>
              <a:ext cx="2661819" cy="1658983"/>
            </a:xfrm>
            <a:prstGeom prst="parallelogram">
              <a:avLst>
                <a:gd name="adj" fmla="val 137472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4" name="평행 사변형 23">
              <a:extLst>
                <a:ext uri="{FF2B5EF4-FFF2-40B4-BE49-F238E27FC236}">
                  <a16:creationId xmlns:a16="http://schemas.microsoft.com/office/drawing/2014/main" xmlns="" id="{5CBDB330-F373-494F-9BC1-AF7929F40AD6}"/>
                </a:ext>
              </a:extLst>
            </p:cNvPr>
            <p:cNvSpPr/>
            <p:nvPr userDrawn="1"/>
          </p:nvSpPr>
          <p:spPr>
            <a:xfrm flipH="1">
              <a:off x="7591933" y="5497370"/>
              <a:ext cx="2129887" cy="1371425"/>
            </a:xfrm>
            <a:prstGeom prst="parallelogram">
              <a:avLst>
                <a:gd name="adj" fmla="val 131757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39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40782" y="553616"/>
            <a:ext cx="216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1039" y="553616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1039" y="2425616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82873" y="2695207"/>
            <a:ext cx="216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91126" y="2695207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191126" y="4567207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2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79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8425"/>
            <a:ext cx="8229600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52" r:id="rId3"/>
    <p:sldLayoutId id="2147483654" r:id="rId4"/>
    <p:sldLayoutId id="2147483655" r:id="rId5"/>
    <p:sldLayoutId id="2147483663" r:id="rId6"/>
    <p:sldLayoutId id="2147483664" r:id="rId7"/>
    <p:sldLayoutId id="2147483665" r:id="rId8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494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8986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48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7973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microsoft.com/office/2007/relationships/hdphoto" Target="../media/hdphoto8.wdp"/><Relationship Id="rId10" Type="http://schemas.openxmlformats.org/officeDocument/2006/relationships/chart" Target="../charts/chart1.xml"/><Relationship Id="rId4" Type="http://schemas.openxmlformats.org/officeDocument/2006/relationships/image" Target="../media/image11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236361" y="1946548"/>
            <a:ext cx="9279040" cy="8107188"/>
            <a:chOff x="-3722992" y="1946548"/>
            <a:chExt cx="9279040" cy="8107188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2000" b="40000"/>
            </a:stretch>
          </a:blip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" name="Параллелограмм 3"/>
            <p:cNvSpPr/>
            <p:nvPr/>
          </p:nvSpPr>
          <p:spPr>
            <a:xfrm>
              <a:off x="1184196" y="1946548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араллелограмм 4"/>
            <p:cNvSpPr/>
            <p:nvPr/>
          </p:nvSpPr>
          <p:spPr>
            <a:xfrm>
              <a:off x="1331272" y="2625248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1583576" y="3140968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595608" y="4017096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араллелограмм 7"/>
            <p:cNvSpPr/>
            <p:nvPr/>
          </p:nvSpPr>
          <p:spPr>
            <a:xfrm>
              <a:off x="1487504" y="5085184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араллелограмм 10"/>
            <p:cNvSpPr/>
            <p:nvPr/>
          </p:nvSpPr>
          <p:spPr>
            <a:xfrm>
              <a:off x="444032" y="2132856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араллелограмм 11"/>
            <p:cNvSpPr/>
            <p:nvPr/>
          </p:nvSpPr>
          <p:spPr>
            <a:xfrm>
              <a:off x="-336760" y="2369664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араллелограмм 12"/>
            <p:cNvSpPr/>
            <p:nvPr/>
          </p:nvSpPr>
          <p:spPr>
            <a:xfrm>
              <a:off x="-1188640" y="2720952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араллелограмм 13"/>
            <p:cNvSpPr/>
            <p:nvPr/>
          </p:nvSpPr>
          <p:spPr>
            <a:xfrm>
              <a:off x="-2400744" y="3573016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араллелограмм 14"/>
            <p:cNvSpPr/>
            <p:nvPr/>
          </p:nvSpPr>
          <p:spPr>
            <a:xfrm>
              <a:off x="-3722992" y="4592976"/>
              <a:ext cx="3960440" cy="4968552"/>
            </a:xfrm>
            <a:prstGeom prst="parallelogram">
              <a:avLst>
                <a:gd name="adj" fmla="val 860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995388" y="716503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 smtClean="0"/>
              <a:t>ИНВЕСТИЦИОННЫЙ ПОТЕНЦИАЛ РЕСПУБЛИКИ БАШКОРТОСТАН</a:t>
            </a:r>
            <a:endParaRPr lang="ru-RU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12933" y="1979548"/>
            <a:ext cx="284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ФАЗРАХМАНОВ И.И.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348377" y="2394415"/>
            <a:ext cx="371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И.о. заместителя Премьер-министра правительства Республики Башкортостан</a:t>
            </a:r>
          </a:p>
          <a:p>
            <a:pPr algn="r"/>
            <a:r>
              <a:rPr lang="ru-RU" sz="1400" dirty="0" smtClean="0"/>
              <a:t>-министра сельского хозяйства </a:t>
            </a:r>
          </a:p>
          <a:p>
            <a:pPr algn="r"/>
            <a:r>
              <a:rPr lang="ru-RU" sz="1400" dirty="0" smtClean="0"/>
              <a:t>Республики Башкортостан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7028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E254-352B-401C-8BFD-E07F6D5E5D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08104" y="393305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3013502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F3F3F"/>
                </a:solidFill>
              </a:rPr>
              <a:t>СТРАТЕГИЯ РАЗВИТИЯ МЯСНОГО СКОТОВОДСТВА </a:t>
            </a:r>
            <a:endParaRPr lang="ru-RU" b="1" dirty="0">
              <a:solidFill>
                <a:srgbClr val="3F3F3F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5486400" y="252480"/>
            <a:ext cx="4038600" cy="611219"/>
          </a:xfrm>
          <a:prstGeom prst="chevron">
            <a:avLst/>
          </a:prstGeom>
          <a:gradFill>
            <a:gsLst>
              <a:gs pos="0">
                <a:schemeClr val="accent4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4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4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</a:gradFill>
          <a:ln w="6350">
            <a:solidFill>
              <a:schemeClr val="bg1">
                <a:alpha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714375"/>
            <a:endParaRPr lang="ru-RU" dirty="0"/>
          </a:p>
        </p:txBody>
      </p:sp>
      <p:sp>
        <p:nvSpPr>
          <p:cNvPr id="8" name="Нашивка 7"/>
          <p:cNvSpPr/>
          <p:nvPr/>
        </p:nvSpPr>
        <p:spPr>
          <a:xfrm>
            <a:off x="5486400" y="907375"/>
            <a:ext cx="4038600" cy="611219"/>
          </a:xfrm>
          <a:prstGeom prst="chevron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717550" defTabSz="1218987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5486400" y="2872060"/>
            <a:ext cx="4038600" cy="611219"/>
          </a:xfrm>
          <a:prstGeom prst="chevron">
            <a:avLst/>
          </a:prstGeom>
          <a:gradFill flip="none" rotWithShape="0">
            <a:gsLst>
              <a:gs pos="0">
                <a:schemeClr val="accent5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5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5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6350">
            <a:solidFill>
              <a:schemeClr val="bg1">
                <a:alpha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714375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5486400" y="1562270"/>
            <a:ext cx="4038600" cy="4540589"/>
            <a:chOff x="5486400" y="1562270"/>
            <a:chExt cx="4038600" cy="454058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6" name="Нашивка 5"/>
            <p:cNvSpPr/>
            <p:nvPr/>
          </p:nvSpPr>
          <p:spPr>
            <a:xfrm>
              <a:off x="5486400" y="1562270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sz="1600" dirty="0"/>
            </a:p>
          </p:txBody>
        </p:sp>
        <p:sp>
          <p:nvSpPr>
            <p:cNvPr id="11" name="Нашивка 10"/>
            <p:cNvSpPr/>
            <p:nvPr/>
          </p:nvSpPr>
          <p:spPr>
            <a:xfrm>
              <a:off x="5486400" y="2217165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12" name="Нашивка 11"/>
            <p:cNvSpPr/>
            <p:nvPr/>
          </p:nvSpPr>
          <p:spPr>
            <a:xfrm>
              <a:off x="5486400" y="4181850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sz="1600" dirty="0"/>
            </a:p>
          </p:txBody>
        </p:sp>
        <p:sp>
          <p:nvSpPr>
            <p:cNvPr id="13" name="Нашивка 12"/>
            <p:cNvSpPr/>
            <p:nvPr/>
          </p:nvSpPr>
          <p:spPr>
            <a:xfrm>
              <a:off x="5486400" y="4836745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14" name="Нашивка 13"/>
            <p:cNvSpPr/>
            <p:nvPr/>
          </p:nvSpPr>
          <p:spPr>
            <a:xfrm>
              <a:off x="5486400" y="3526955"/>
              <a:ext cx="4038600" cy="611219"/>
            </a:xfrm>
            <a:prstGeom prst="chevron">
              <a:avLst/>
            </a:prstGeom>
            <a:grpFill/>
            <a:ln>
              <a:noFill/>
            </a:ln>
            <a:effectLst>
              <a:outerShdw blurRad="50800" dist="50800" dir="54000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prstClr val="white"/>
                </a:solidFill>
              </a:endParaRPr>
            </a:p>
          </p:txBody>
        </p:sp>
        <p:sp>
          <p:nvSpPr>
            <p:cNvPr id="15" name="Нашивка 14"/>
            <p:cNvSpPr/>
            <p:nvPr/>
          </p:nvSpPr>
          <p:spPr>
            <a:xfrm>
              <a:off x="5486400" y="5491640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</p:grpSp>
      <p:sp>
        <p:nvSpPr>
          <p:cNvPr id="16" name="Нашивка 15"/>
          <p:cNvSpPr/>
          <p:nvPr/>
        </p:nvSpPr>
        <p:spPr>
          <a:xfrm>
            <a:off x="5486400" y="6146535"/>
            <a:ext cx="4038600" cy="611219"/>
          </a:xfrm>
          <a:prstGeom prst="chevron">
            <a:avLst/>
          </a:prstGeom>
          <a:gradFill>
            <a:gsLst>
              <a:gs pos="0">
                <a:schemeClr val="accent4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4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4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</a:gradFill>
          <a:ln>
            <a:noFill/>
          </a:ln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717550" defTabSz="1218987"/>
            <a:endParaRPr lang="ru-RU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0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511989" y="1371600"/>
            <a:ext cx="8120023" cy="81353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62"/>
            <a:r>
              <a:rPr lang="ru-RU" sz="1800" b="1" dirty="0" smtClean="0">
                <a:solidFill>
                  <a:schemeClr val="bg1"/>
                </a:solidFill>
              </a:rPr>
              <a:t>50 тыс. </a:t>
            </a:r>
            <a:r>
              <a:rPr lang="ru-RU" sz="1800" b="1" dirty="0">
                <a:solidFill>
                  <a:schemeClr val="bg1"/>
                </a:solidFill>
              </a:rPr>
              <a:t>голов </a:t>
            </a:r>
            <a:r>
              <a:rPr lang="ru-RU" sz="1800" b="1" u="sng" dirty="0">
                <a:solidFill>
                  <a:schemeClr val="bg1"/>
                </a:solidFill>
              </a:rPr>
              <a:t>маточного</a:t>
            </a:r>
            <a:r>
              <a:rPr lang="ru-RU" sz="1800" b="1" dirty="0">
                <a:solidFill>
                  <a:schemeClr val="bg1"/>
                </a:solidFill>
              </a:rPr>
              <a:t> скота специализированного мясного </a:t>
            </a:r>
            <a:r>
              <a:rPr lang="ru-RU" sz="1800" b="1" dirty="0" err="1">
                <a:solidFill>
                  <a:schemeClr val="bg1"/>
                </a:solidFill>
              </a:rPr>
              <a:t>КРС</a:t>
            </a:r>
            <a:endParaRPr lang="ru-RU" sz="1800" b="1" dirty="0">
              <a:solidFill>
                <a:schemeClr val="bg1"/>
              </a:solidFill>
            </a:endParaRPr>
          </a:p>
          <a:p>
            <a:pPr algn="ctr" defTabSz="914262"/>
            <a:r>
              <a:rPr lang="ru-RU" sz="1800" b="1" dirty="0">
                <a:solidFill>
                  <a:schemeClr val="bg1"/>
                </a:solidFill>
              </a:rPr>
              <a:t>(на 01.01.2018 г. примерно </a:t>
            </a:r>
            <a:r>
              <a:rPr lang="ru-RU" sz="1800" b="1" dirty="0" smtClean="0">
                <a:solidFill>
                  <a:schemeClr val="bg1"/>
                </a:solidFill>
              </a:rPr>
              <a:t>28 тыс. голов)</a:t>
            </a:r>
            <a:endParaRPr lang="ru-RU" sz="1800" dirty="0">
              <a:solidFill>
                <a:schemeClr val="bg1"/>
              </a:solidFill>
            </a:endParaRPr>
          </a:p>
        </p:txBody>
      </p:sp>
      <p:cxnSp>
        <p:nvCxnSpPr>
          <p:cNvPr id="29" name="Соединительная линия уступом 28"/>
          <p:cNvCxnSpPr/>
          <p:nvPr/>
        </p:nvCxnSpPr>
        <p:spPr>
          <a:xfrm rot="5400000">
            <a:off x="-932695" y="3727429"/>
            <a:ext cx="3084592" cy="1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6" idx="1"/>
          </p:cNvCxnSpPr>
          <p:nvPr/>
        </p:nvCxnSpPr>
        <p:spPr>
          <a:xfrm flipH="1">
            <a:off x="609599" y="3340876"/>
            <a:ext cx="13596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3" idx="1"/>
          </p:cNvCxnSpPr>
          <p:nvPr/>
        </p:nvCxnSpPr>
        <p:spPr>
          <a:xfrm flipH="1">
            <a:off x="609599" y="4305301"/>
            <a:ext cx="13596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4" idx="1"/>
          </p:cNvCxnSpPr>
          <p:nvPr/>
        </p:nvCxnSpPr>
        <p:spPr>
          <a:xfrm flipH="1">
            <a:off x="609599" y="5269726"/>
            <a:ext cx="13596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6"/>
          <p:cNvGrpSpPr/>
          <p:nvPr/>
        </p:nvGrpSpPr>
        <p:grpSpPr>
          <a:xfrm>
            <a:off x="1524000" y="2895601"/>
            <a:ext cx="7053223" cy="2819400"/>
            <a:chOff x="1785977" y="4541937"/>
            <a:chExt cx="7053223" cy="1935063"/>
          </a:xfrm>
        </p:grpSpPr>
        <p:sp>
          <p:nvSpPr>
            <p:cNvPr id="23" name="Нашивка 22"/>
            <p:cNvSpPr/>
            <p:nvPr/>
          </p:nvSpPr>
          <p:spPr>
            <a:xfrm>
              <a:off x="1785977" y="5203859"/>
              <a:ext cx="7053223" cy="611219"/>
            </a:xfrm>
            <a:prstGeom prst="chevron">
              <a:avLst/>
            </a:prstGeom>
            <a:gradFill flip="none" rotWithShape="1">
              <a:gsLst>
                <a:gs pos="0">
                  <a:schemeClr val="accent3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3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3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85725" lvl="0"/>
              <a:r>
                <a:rPr lang="ru-RU" sz="1600" b="1" dirty="0" smtClean="0">
                  <a:cs typeface="Arial" panose="020B0604020202020204" pitchFamily="34" charset="0"/>
                </a:rPr>
                <a:t>Создание </a:t>
              </a:r>
              <a:r>
                <a:rPr lang="ru-RU" sz="1600" b="1" dirty="0">
                  <a:cs typeface="Arial" panose="020B0604020202020204" pitchFamily="34" charset="0"/>
                </a:rPr>
                <a:t>и вовлечение в активную экономическую деятельность  </a:t>
              </a:r>
              <a:r>
                <a:rPr lang="ru-RU" sz="1600" b="1" dirty="0" smtClean="0">
                  <a:cs typeface="Arial" panose="020B0604020202020204" pitchFamily="34" charset="0"/>
                </a:rPr>
                <a:t>около 200 фермерских </a:t>
              </a:r>
              <a:r>
                <a:rPr lang="ru-RU" sz="1600" b="1" dirty="0">
                  <a:cs typeface="Arial" panose="020B0604020202020204" pitchFamily="34" charset="0"/>
                </a:rPr>
                <a:t>хозяйств (без учета сельхозпредприятий</a:t>
              </a:r>
              <a:r>
                <a:rPr lang="ru-RU" sz="1600" b="1" dirty="0" smtClean="0">
                  <a:cs typeface="Arial" panose="020B0604020202020204" pitchFamily="34" charset="0"/>
                </a:rPr>
                <a:t>)</a:t>
              </a:r>
              <a:endParaRPr lang="ru-RU" sz="1600" b="1" dirty="0"/>
            </a:p>
          </p:txBody>
        </p:sp>
        <p:sp>
          <p:nvSpPr>
            <p:cNvPr id="24" name="Нашивка 23"/>
            <p:cNvSpPr/>
            <p:nvPr/>
          </p:nvSpPr>
          <p:spPr>
            <a:xfrm>
              <a:off x="1785977" y="5865781"/>
              <a:ext cx="7053223" cy="611219"/>
            </a:xfrm>
            <a:prstGeom prst="chevron">
              <a:avLst/>
            </a:prstGeom>
            <a:gradFill flip="none" rotWithShape="1">
              <a:gsLst>
                <a:gs pos="0">
                  <a:schemeClr val="accent4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4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4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85725" lvl="0"/>
              <a:r>
                <a:rPr lang="ru-RU" sz="1450" b="1" dirty="0" smtClean="0">
                  <a:cs typeface="Arial" panose="020B0604020202020204" pitchFamily="34" charset="0"/>
                </a:rPr>
                <a:t>Потребность </a:t>
              </a:r>
              <a:r>
                <a:rPr lang="ru-RU" sz="1450" b="1" dirty="0">
                  <a:cs typeface="Arial" panose="020B0604020202020204" pitchFamily="34" charset="0"/>
                </a:rPr>
                <a:t>в техническом обеспечении отрасли свыше </a:t>
              </a:r>
              <a:r>
                <a:rPr lang="ru-RU" sz="1450" b="1" dirty="0" smtClean="0">
                  <a:cs typeface="Arial" panose="020B0604020202020204" pitchFamily="34" charset="0"/>
                </a:rPr>
                <a:t>600 единиц </a:t>
              </a:r>
              <a:r>
                <a:rPr lang="ru-RU" sz="1450" b="1" dirty="0">
                  <a:cs typeface="Arial" panose="020B0604020202020204" pitchFamily="34" charset="0"/>
                </a:rPr>
                <a:t>техники и комплектов оборудования (без учета металлопроката для обеспечения тысяч километров ограждений на пастбищах</a:t>
              </a:r>
              <a:r>
                <a:rPr lang="ru-RU" sz="1450" b="1" dirty="0" smtClean="0">
                  <a:cs typeface="Arial" panose="020B0604020202020204" pitchFamily="34" charset="0"/>
                </a:rPr>
                <a:t>)</a:t>
              </a:r>
              <a:endParaRPr lang="ru-RU" sz="1450" b="1" dirty="0"/>
            </a:p>
          </p:txBody>
        </p:sp>
        <p:sp>
          <p:nvSpPr>
            <p:cNvPr id="26" name="Нашивка 25"/>
            <p:cNvSpPr/>
            <p:nvPr/>
          </p:nvSpPr>
          <p:spPr>
            <a:xfrm>
              <a:off x="1785977" y="4541937"/>
              <a:ext cx="7053223" cy="611219"/>
            </a:xfrm>
            <a:prstGeom prst="chevron">
              <a:avLst/>
            </a:prstGeom>
            <a:ln>
              <a:noFill/>
            </a:ln>
            <a:effectLst>
              <a:outerShdw blurRad="50800" dist="50800" dir="54000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88900" lvl="0"/>
              <a:r>
                <a:rPr lang="ru-RU" sz="1600" b="1" dirty="0" smtClean="0">
                  <a:cs typeface="Arial" panose="020B0604020202020204" pitchFamily="34" charset="0"/>
                </a:rPr>
                <a:t>Введение </a:t>
              </a:r>
              <a:r>
                <a:rPr lang="ru-RU" sz="1600" b="1" dirty="0">
                  <a:cs typeface="Arial" panose="020B0604020202020204" pitchFamily="34" charset="0"/>
                </a:rPr>
                <a:t>в оборот свыше </a:t>
              </a:r>
              <a:r>
                <a:rPr lang="ru-RU" sz="1600" b="1" dirty="0" smtClean="0">
                  <a:cs typeface="Arial" panose="020B0604020202020204" pitchFamily="34" charset="0"/>
                </a:rPr>
                <a:t>90 тыс. </a:t>
              </a:r>
              <a:r>
                <a:rPr lang="ru-RU" sz="1600" b="1" dirty="0">
                  <a:cs typeface="Arial" panose="020B0604020202020204" pitchFamily="34" charset="0"/>
                </a:rPr>
                <a:t>га сельхозземель </a:t>
              </a:r>
              <a:r>
                <a:rPr lang="ru-RU" sz="1600" b="1" dirty="0" smtClean="0"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cs typeface="Arial" panose="020B0604020202020204" pitchFamily="34" charset="0"/>
                </a:rPr>
              </a:br>
              <a:r>
                <a:rPr lang="ru-RU" sz="1600" b="1" dirty="0" smtClean="0">
                  <a:cs typeface="Arial" panose="020B0604020202020204" pitchFamily="34" charset="0"/>
                </a:rPr>
                <a:t>для </a:t>
              </a:r>
              <a:r>
                <a:rPr lang="ru-RU" sz="1600" b="1" dirty="0">
                  <a:cs typeface="Arial" panose="020B0604020202020204" pitchFamily="34" charset="0"/>
                </a:rPr>
                <a:t>обеспечения кормами и </a:t>
              </a:r>
              <a:r>
                <a:rPr lang="ru-RU" sz="1600" b="1" dirty="0" smtClean="0">
                  <a:cs typeface="Arial" panose="020B0604020202020204" pitchFamily="34" charset="0"/>
                </a:rPr>
                <a:t>пастбищами</a:t>
              </a:r>
              <a:endParaRPr lang="ru-RU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762000" y="22860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означает:</a:t>
            </a:r>
            <a:endParaRPr lang="ru-RU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>
            <a:off x="1" y="82096"/>
            <a:ext cx="9144000" cy="7561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3F3F3F"/>
                </a:solidFill>
                <a:latin typeface="+mn-lt"/>
                <a:cs typeface="Arial" panose="020B0604020202020204" pitchFamily="34" charset="0"/>
              </a:rPr>
              <a:t>ПОТЕНЦИАЛ РАЗВИТИЯ МЯСНОГО СКОТОВОДСТВА РЕСПУБЛИКИ</a:t>
            </a:r>
            <a:endParaRPr lang="ru-RU" sz="2400" b="1" dirty="0">
              <a:solidFill>
                <a:srgbClr val="3F3F3F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0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721518" y="110806"/>
            <a:ext cx="7738914" cy="680588"/>
          </a:xfrm>
          <a:prstGeom prst="rect">
            <a:avLst/>
          </a:prstGeom>
        </p:spPr>
        <p:txBody>
          <a:bodyPr vert="horz" lIns="88486" tIns="44243" rIns="88486" bIns="44243" rtlCol="0" anchor="ctr">
            <a:noAutofit/>
          </a:bodyPr>
          <a:lstStyle/>
          <a:p>
            <a:pPr algn="ctr" defTabSz="914262">
              <a:spcBef>
                <a:spcPct val="0"/>
              </a:spcBef>
            </a:pPr>
            <a:r>
              <a:rPr lang="ru-RU" b="1" dirty="0" smtClean="0">
                <a:solidFill>
                  <a:srgbClr val="3F3F3F"/>
                </a:solidFill>
              </a:rPr>
              <a:t>ИНСТРУМЕНТЫ РЕАЛИЗАЦИИ СТРАТЕГИИ</a:t>
            </a:r>
            <a:endParaRPr lang="ru-RU" b="1" dirty="0">
              <a:solidFill>
                <a:srgbClr val="3F3F3F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28612" y="914400"/>
            <a:ext cx="8686802" cy="4696927"/>
            <a:chOff x="228612" y="1069133"/>
            <a:chExt cx="8686802" cy="4696927"/>
          </a:xfrm>
        </p:grpSpPr>
        <p:grpSp>
          <p:nvGrpSpPr>
            <p:cNvPr id="2" name="Группа 1"/>
            <p:cNvGrpSpPr/>
            <p:nvPr/>
          </p:nvGrpSpPr>
          <p:grpSpPr>
            <a:xfrm rot="5400000">
              <a:off x="2223550" y="-925803"/>
              <a:ext cx="4696927" cy="8686800"/>
              <a:chOff x="183632" y="3880017"/>
              <a:chExt cx="8534409" cy="2596983"/>
            </a:xfrm>
          </p:grpSpPr>
          <p:sp>
            <p:nvSpPr>
              <p:cNvPr id="17" name="Нашивка 16"/>
              <p:cNvSpPr/>
              <p:nvPr/>
            </p:nvSpPr>
            <p:spPr>
              <a:xfrm>
                <a:off x="183632" y="5203859"/>
                <a:ext cx="8534409" cy="611219"/>
              </a:xfrm>
              <a:prstGeom prst="chevron">
                <a:avLst>
                  <a:gd name="adj" fmla="val 23445"/>
                </a:avLst>
              </a:prstGeom>
              <a:gradFill flip="none" rotWithShape="1">
                <a:gsLst>
                  <a:gs pos="0">
                    <a:schemeClr val="accent3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3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3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Нашивка 28"/>
              <p:cNvSpPr/>
              <p:nvPr/>
            </p:nvSpPr>
            <p:spPr>
              <a:xfrm>
                <a:off x="183637" y="5865781"/>
                <a:ext cx="8534398" cy="611219"/>
              </a:xfrm>
              <a:prstGeom prst="chevron">
                <a:avLst>
                  <a:gd name="adj" fmla="val 22513"/>
                </a:avLst>
              </a:prstGeom>
              <a:gradFill flip="none" rotWithShape="1">
                <a:gsLst>
                  <a:gs pos="0">
                    <a:schemeClr val="accent4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4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4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Нашивка 29"/>
              <p:cNvSpPr/>
              <p:nvPr/>
            </p:nvSpPr>
            <p:spPr>
              <a:xfrm>
                <a:off x="183635" y="3880017"/>
                <a:ext cx="8534405" cy="611219"/>
              </a:xfrm>
              <a:prstGeom prst="chevron">
                <a:avLst>
                  <a:gd name="adj" fmla="val 22513"/>
                </a:avLst>
              </a:prstGeom>
              <a:gradFill flip="none" rotWithShape="0">
                <a:gsLst>
                  <a:gs pos="0">
                    <a:schemeClr val="accent5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5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Нашивка 30"/>
              <p:cNvSpPr/>
              <p:nvPr/>
            </p:nvSpPr>
            <p:spPr>
              <a:xfrm>
                <a:off x="183633" y="4541937"/>
                <a:ext cx="8534408" cy="611219"/>
              </a:xfrm>
              <a:prstGeom prst="chevron">
                <a:avLst>
                  <a:gd name="adj" fmla="val 22513"/>
                </a:avLst>
              </a:prstGeom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7550" defTabSz="1218987"/>
                <a:endParaRPr lang="ru-RU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Прямоугольник 11"/>
            <p:cNvSpPr/>
            <p:nvPr/>
          </p:nvSpPr>
          <p:spPr>
            <a:xfrm>
              <a:off x="228612" y="2362200"/>
              <a:ext cx="2034940" cy="2743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339" tIns="34174" rIns="68339" bIns="34174" rtlCol="0" anchor="t"/>
            <a:lstStyle/>
            <a:p>
              <a:pPr defTabSz="683426">
                <a:defRPr/>
              </a:pPr>
              <a:r>
                <a:rPr lang="ru-RU" sz="1400" dirty="0" smtClean="0">
                  <a:solidFill>
                    <a:schemeClr val="bg1"/>
                  </a:solidFill>
                </a:rPr>
                <a:t>Республиканская</a:t>
              </a:r>
            </a:p>
            <a:p>
              <a:pPr defTabSz="683426">
                <a:defRPr/>
              </a:pPr>
              <a:r>
                <a:rPr lang="ru-RU" sz="1400" dirty="0" smtClean="0">
                  <a:solidFill>
                    <a:schemeClr val="bg1"/>
                  </a:solidFill>
                </a:rPr>
                <a:t>программа </a:t>
              </a:r>
              <a:endParaRPr lang="ru-RU" sz="1400" dirty="0">
                <a:solidFill>
                  <a:schemeClr val="bg1"/>
                </a:solidFill>
              </a:endParaRPr>
            </a:p>
            <a:p>
              <a:pPr defTabSz="683426">
                <a:defRPr/>
              </a:pPr>
              <a:r>
                <a:rPr lang="ru-RU" sz="1400" dirty="0">
                  <a:solidFill>
                    <a:schemeClr val="bg1"/>
                  </a:solidFill>
                </a:rPr>
                <a:t>в системе отраслевой </a:t>
              </a:r>
              <a:r>
                <a:rPr lang="ru-RU" sz="1400" dirty="0" smtClean="0">
                  <a:solidFill>
                    <a:schemeClr val="bg1"/>
                  </a:solidFill>
                </a:rPr>
                <a:t>кооперации.</a:t>
              </a:r>
            </a:p>
            <a:p>
              <a:pPr defTabSz="683426">
                <a:defRPr/>
              </a:pPr>
              <a:endParaRPr lang="ru-RU" sz="1400" dirty="0">
                <a:solidFill>
                  <a:schemeClr val="bg1"/>
                </a:solidFill>
              </a:endParaRPr>
            </a:p>
            <a:p>
              <a:pPr defTabSz="683426">
                <a:defRPr/>
              </a:pPr>
              <a:r>
                <a:rPr lang="ru-RU" sz="1400" dirty="0">
                  <a:solidFill>
                    <a:schemeClr val="bg1"/>
                  </a:solidFill>
                </a:rPr>
                <a:t>Гарантия  сбыта </a:t>
              </a:r>
              <a:r>
                <a:rPr lang="ru-RU" sz="1400" dirty="0" smtClean="0">
                  <a:solidFill>
                    <a:schemeClr val="bg1"/>
                  </a:solidFill>
                </a:rPr>
                <a:t>продукции (в </a:t>
              </a:r>
              <a:r>
                <a:rPr lang="ru-RU" sz="1400" dirty="0" err="1" smtClean="0">
                  <a:solidFill>
                    <a:schemeClr val="bg1"/>
                  </a:solidFill>
                </a:rPr>
                <a:t>т.ч</a:t>
              </a:r>
              <a:r>
                <a:rPr lang="ru-RU" sz="1400" dirty="0" smtClean="0">
                  <a:solidFill>
                    <a:schemeClr val="bg1"/>
                  </a:solidFill>
                </a:rPr>
                <a:t>. живой скот) включая межрегиональный рынок</a:t>
              </a:r>
              <a:endParaRPr lang="ru-RU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442715" y="2362200"/>
              <a:ext cx="2044502" cy="2743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339" tIns="34174" rIns="68339" bIns="34174" rtlCol="0" anchor="t"/>
            <a:lstStyle/>
            <a:p>
              <a:pPr defTabSz="683426">
                <a:defRPr/>
              </a:pPr>
              <a:r>
                <a:rPr lang="en-US" sz="1400" dirty="0" smtClean="0">
                  <a:solidFill>
                    <a:schemeClr val="bg1"/>
                  </a:solidFill>
                </a:rPr>
                <a:t>WEB-</a:t>
              </a:r>
              <a:r>
                <a:rPr lang="ru-RU" sz="1400" dirty="0" smtClean="0">
                  <a:solidFill>
                    <a:schemeClr val="bg1"/>
                  </a:solidFill>
                </a:rPr>
                <a:t>системы </a:t>
              </a:r>
              <a:r>
                <a:rPr lang="ru-RU" sz="1400" dirty="0">
                  <a:solidFill>
                    <a:schemeClr val="bg1"/>
                  </a:solidFill>
                </a:rPr>
                <a:t>идентификации, индивидуального и регионального учёта, управления и оборота стада КРС </a:t>
              </a:r>
              <a:r>
                <a:rPr lang="ru-RU" sz="1400" dirty="0" smtClean="0">
                  <a:solidFill>
                    <a:schemeClr val="bg1"/>
                  </a:solidFill>
                </a:rPr>
                <a:t>(взаимодействие с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ru-RU" sz="1400" dirty="0" smtClean="0">
                  <a:solidFill>
                    <a:schemeClr val="bg1"/>
                  </a:solidFill>
                </a:rPr>
                <a:t>общим рынком скота)</a:t>
              </a:r>
              <a:endParaRPr lang="ru-RU" sz="1400" dirty="0">
                <a:solidFill>
                  <a:schemeClr val="bg1"/>
                </a:solidFill>
              </a:endParaRPr>
            </a:p>
            <a:p>
              <a:pPr defTabSz="683426">
                <a:defRPr/>
              </a:pPr>
              <a:endParaRPr lang="ru-RU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56817" y="2362200"/>
              <a:ext cx="2044502" cy="2743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339" tIns="34174" rIns="68339" bIns="34174" rtlCol="0" anchor="t"/>
            <a:lstStyle/>
            <a:p>
              <a:pPr defTabSz="683426">
                <a:defRPr/>
              </a:pPr>
              <a:r>
                <a:rPr 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Формирование привлекательных условий </a:t>
              </a:r>
              <a:r>
                <a:rPr 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привлечения </a:t>
              </a:r>
              <a:r>
                <a:rPr 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инвестиций для участником МСП </a:t>
              </a:r>
              <a:r>
                <a:rPr 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и государственного льготного финансирования </a:t>
              </a:r>
              <a:r>
                <a:rPr 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(через контроль бюджетной эффективности) для</a:t>
              </a:r>
              <a:endParaRPr lang="ru-RU" sz="1400" dirty="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pPr defTabSz="683426">
                <a:defRPr/>
              </a:pPr>
              <a:r>
                <a:rPr 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отраслевой </a:t>
              </a:r>
              <a:r>
                <a:rPr 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контрактной кооперации</a:t>
              </a:r>
              <a:endParaRPr lang="ru-RU" sz="14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870911" y="2362200"/>
              <a:ext cx="2044487" cy="2743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339" tIns="34174" rIns="68339" bIns="34174" rtlCol="0" anchor="t"/>
            <a:lstStyle/>
            <a:p>
              <a:pPr defTabSz="683426">
                <a:defRPr/>
              </a:pPr>
              <a:r>
                <a:rPr 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Определение </a:t>
              </a:r>
              <a:r>
                <a:rPr 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и создание общих правил (стандартов) в мясном скотоводстве </a:t>
              </a:r>
              <a:r>
                <a:rPr 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включая готовую продукцию в сотрудничестве с профессиональным сообществом</a:t>
              </a:r>
              <a:endParaRPr lang="ru-RU" sz="14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958489" y="1676400"/>
              <a:ext cx="575186" cy="576000"/>
            </a:xfrm>
            <a:prstGeom prst="ellipse">
              <a:avLst/>
            </a:prstGeom>
            <a:noFill/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68028" tIns="34048" rIns="68028" bIns="34048" rtlCol="0" anchor="ctr"/>
            <a:lstStyle/>
            <a:p>
              <a:pPr algn="ctr" defTabSz="680309"/>
              <a:r>
                <a:rPr lang="ru-RU" sz="4000" dirty="0">
                  <a:solidFill>
                    <a:prstClr val="white"/>
                  </a:solidFill>
                </a:rPr>
                <a:t>1</a:t>
              </a:r>
            </a:p>
          </p:txBody>
        </p:sp>
        <p:sp>
          <p:nvSpPr>
            <p:cNvPr id="21" name="Овал 20"/>
            <p:cNvSpPr/>
            <p:nvPr/>
          </p:nvSpPr>
          <p:spPr>
            <a:xfrm>
              <a:off x="3177373" y="1676400"/>
              <a:ext cx="575186" cy="576000"/>
            </a:xfrm>
            <a:prstGeom prst="ellipse">
              <a:avLst/>
            </a:prstGeom>
            <a:noFill/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68028" tIns="34048" rIns="68028" bIns="34048" rtlCol="0" anchor="ctr"/>
            <a:lstStyle/>
            <a:p>
              <a:pPr algn="ctr" defTabSz="680309"/>
              <a:r>
                <a:rPr lang="ru-RU" sz="4000" dirty="0">
                  <a:solidFill>
                    <a:prstClr val="white"/>
                  </a:solidFill>
                </a:rPr>
                <a:t>2</a:t>
              </a:r>
            </a:p>
          </p:txBody>
        </p:sp>
        <p:sp>
          <p:nvSpPr>
            <p:cNvPr id="22" name="Овал 21"/>
            <p:cNvSpPr/>
            <p:nvPr/>
          </p:nvSpPr>
          <p:spPr>
            <a:xfrm>
              <a:off x="5391474" y="1676400"/>
              <a:ext cx="575186" cy="576000"/>
            </a:xfrm>
            <a:prstGeom prst="ellipse">
              <a:avLst/>
            </a:prstGeom>
            <a:noFill/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68028" tIns="34048" rIns="68028" bIns="34048" rtlCol="0" anchor="ctr"/>
            <a:lstStyle/>
            <a:p>
              <a:pPr algn="ctr" defTabSz="680309"/>
              <a:r>
                <a:rPr lang="ru-RU" sz="4000" dirty="0">
                  <a:solidFill>
                    <a:prstClr val="white"/>
                  </a:solidFill>
                </a:rPr>
                <a:t>3</a:t>
              </a:r>
            </a:p>
          </p:txBody>
        </p:sp>
        <p:sp>
          <p:nvSpPr>
            <p:cNvPr id="23" name="Овал 22"/>
            <p:cNvSpPr/>
            <p:nvPr/>
          </p:nvSpPr>
          <p:spPr>
            <a:xfrm>
              <a:off x="7605561" y="1676400"/>
              <a:ext cx="575186" cy="576000"/>
            </a:xfrm>
            <a:prstGeom prst="ellipse">
              <a:avLst/>
            </a:prstGeom>
            <a:noFill/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68028" tIns="34048" rIns="68028" bIns="34048" rtlCol="0" anchor="ctr"/>
            <a:lstStyle/>
            <a:p>
              <a:pPr algn="ctr" defTabSz="680309"/>
              <a:r>
                <a:rPr lang="ru-RU" sz="4000" dirty="0">
                  <a:solidFill>
                    <a:prstClr val="white"/>
                  </a:solidFill>
                </a:rPr>
                <a:t>4</a:t>
              </a:r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228597" y="5861313"/>
            <a:ext cx="8686801" cy="768087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199" tIns="34129" rIns="68199" bIns="34129" rtlCol="0" anchor="ctr"/>
          <a:lstStyle/>
          <a:p>
            <a:pPr algn="ctr" defTabSz="681943">
              <a:spcAft>
                <a:spcPts val="300"/>
              </a:spcAft>
            </a:pPr>
            <a:r>
              <a:rPr lang="ru-RU" sz="2000" b="1" dirty="0" smtClean="0">
                <a:solidFill>
                  <a:schemeClr val="bg1"/>
                </a:solidFill>
              </a:rPr>
              <a:t>Элементы цифровой отраслевой экономики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7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04800" y="1056889"/>
            <a:ext cx="8534400" cy="5599027"/>
            <a:chOff x="304800" y="1056889"/>
            <a:chExt cx="8534400" cy="3257053"/>
          </a:xfrm>
          <a:gradFill>
            <a:gsLst>
              <a:gs pos="0">
                <a:schemeClr val="accent4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4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4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</a:gradFill>
        </p:grpSpPr>
        <p:sp>
          <p:nvSpPr>
            <p:cNvPr id="52" name="Нашивка 51"/>
            <p:cNvSpPr/>
            <p:nvPr/>
          </p:nvSpPr>
          <p:spPr>
            <a:xfrm>
              <a:off x="304800" y="3042653"/>
              <a:ext cx="85344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57" name="Нашивка 56"/>
            <p:cNvSpPr/>
            <p:nvPr/>
          </p:nvSpPr>
          <p:spPr>
            <a:xfrm>
              <a:off x="304800" y="1056889"/>
              <a:ext cx="85344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58" name="Нашивка 57"/>
            <p:cNvSpPr/>
            <p:nvPr/>
          </p:nvSpPr>
          <p:spPr>
            <a:xfrm>
              <a:off x="304800" y="1718809"/>
              <a:ext cx="8534400" cy="611219"/>
            </a:xfrm>
            <a:prstGeom prst="chevron">
              <a:avLst/>
            </a:prstGeom>
            <a:grpFill/>
            <a:ln>
              <a:noFill/>
            </a:ln>
            <a:effectLst>
              <a:outerShdw blurRad="50800" dist="50800" dir="54000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prstClr val="white"/>
                </a:solidFill>
              </a:endParaRPr>
            </a:p>
          </p:txBody>
        </p:sp>
        <p:sp>
          <p:nvSpPr>
            <p:cNvPr id="60" name="Нашивка 59"/>
            <p:cNvSpPr/>
            <p:nvPr/>
          </p:nvSpPr>
          <p:spPr>
            <a:xfrm>
              <a:off x="304800" y="3702723"/>
              <a:ext cx="85344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51" name="Нашивка 50"/>
            <p:cNvSpPr/>
            <p:nvPr/>
          </p:nvSpPr>
          <p:spPr>
            <a:xfrm>
              <a:off x="304800" y="2380731"/>
              <a:ext cx="85344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sz="1600" dirty="0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1" y="19305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ru-RU" sz="2400" b="1" kern="0" dirty="0" smtClean="0">
                <a:solidFill>
                  <a:srgbClr val="3F3F3F"/>
                </a:solidFill>
                <a:cs typeface="Arial" panose="020B0604020202020204" pitchFamily="34" charset="0"/>
              </a:rPr>
              <a:t>ИНВЕСТИЦИОННЫЕ ПРОЕКТЫ </a:t>
            </a:r>
          </a:p>
          <a:p>
            <a:pPr algn="ctr" defTabSz="914400">
              <a:defRPr/>
            </a:pPr>
            <a:r>
              <a:rPr lang="ru-RU" sz="2400" b="1" kern="0" dirty="0" smtClean="0">
                <a:solidFill>
                  <a:srgbClr val="3F3F3F"/>
                </a:solidFill>
                <a:cs typeface="Arial" panose="020B0604020202020204" pitchFamily="34" charset="0"/>
              </a:rPr>
              <a:t>В МЯСО-МОЛОЧНОМ СКОТОВОДСТВЕ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44296" y="1260049"/>
            <a:ext cx="5158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Строительство 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молочно-товарного комплекса на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5 тыс. голов 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КРС</a:t>
            </a:r>
            <a:endParaRPr lang="ru-RU" sz="1800" dirty="0" smtClean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744297" y="2276872"/>
            <a:ext cx="5086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Молочно-товарная ферма</a:t>
            </a:r>
          </a:p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на 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5,3 тыс. голов </a:t>
            </a:r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и 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откормочная </a:t>
            </a:r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площадка</a:t>
            </a:r>
          </a:p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на 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2,5 тыс.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голов 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КРС </a:t>
            </a:r>
            <a:endParaRPr lang="ru-RU" sz="1800" dirty="0" smtClean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744296" y="3546087"/>
            <a:ext cx="5032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Строительство роботизированной</a:t>
            </a:r>
          </a:p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фермы 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на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800 голов 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КРС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744297" y="4705221"/>
            <a:ext cx="5027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Строительство 3-х молочных комплексов</a:t>
            </a:r>
          </a:p>
          <a:p>
            <a:pPr defTabSz="914400"/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на 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12,4 тыс. голов КРС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744296" y="5667375"/>
            <a:ext cx="5185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Строительство </a:t>
            </a:r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3-х молочно-товарных комплексов 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на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2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0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тыс. голов </a:t>
            </a:r>
            <a:r>
              <a:rPr lang="ru-RU" sz="1800" b="1" dirty="0" err="1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КРС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и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козьей</a:t>
            </a:r>
            <a:r>
              <a:rPr lang="ru-RU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фермы на </a:t>
            </a:r>
            <a:r>
              <a:rPr lang="ru-RU" sz="18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9 </a:t>
            </a:r>
            <a:r>
              <a:rPr lang="ru-RU" sz="18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тыс. голов</a:t>
            </a:r>
            <a:endParaRPr lang="ru-RU" sz="1800" b="1" dirty="0" smtClean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969434" y="1305580"/>
            <a:ext cx="1700470" cy="523220"/>
            <a:chOff x="5940152" y="1216992"/>
            <a:chExt cx="1700470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6311237" y="1216992"/>
              <a:ext cx="1329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40000"/>
                </a:lnSpc>
              </a:pP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2,3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млрд</a:t>
              </a:r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243"/>
            <p:cNvSpPr>
              <a:spLocks noEditPoints="1"/>
            </p:cNvSpPr>
            <p:nvPr/>
          </p:nvSpPr>
          <p:spPr bwMode="auto">
            <a:xfrm>
              <a:off x="5940152" y="1274962"/>
              <a:ext cx="310227" cy="357972"/>
            </a:xfrm>
            <a:custGeom>
              <a:avLst/>
              <a:gdLst>
                <a:gd name="T0" fmla="*/ 106627 w 48"/>
                <a:gd name="T1" fmla="*/ 112683 h 53"/>
                <a:gd name="T2" fmla="*/ 61913 w 48"/>
                <a:gd name="T3" fmla="*/ 112683 h 53"/>
                <a:gd name="T4" fmla="*/ 61913 w 48"/>
                <a:gd name="T5" fmla="*/ 126341 h 53"/>
                <a:gd name="T6" fmla="*/ 127265 w 48"/>
                <a:gd name="T7" fmla="*/ 126341 h 53"/>
                <a:gd name="T8" fmla="*/ 134144 w 48"/>
                <a:gd name="T9" fmla="*/ 129756 h 53"/>
                <a:gd name="T10" fmla="*/ 134144 w 48"/>
                <a:gd name="T11" fmla="*/ 146829 h 53"/>
                <a:gd name="T12" fmla="*/ 127265 w 48"/>
                <a:gd name="T13" fmla="*/ 150243 h 53"/>
                <a:gd name="T14" fmla="*/ 61913 w 48"/>
                <a:gd name="T15" fmla="*/ 150243 h 53"/>
                <a:gd name="T16" fmla="*/ 61913 w 48"/>
                <a:gd name="T17" fmla="*/ 177560 h 53"/>
                <a:gd name="T18" fmla="*/ 58473 w 48"/>
                <a:gd name="T19" fmla="*/ 180975 h 53"/>
                <a:gd name="T20" fmla="*/ 37835 w 48"/>
                <a:gd name="T21" fmla="*/ 180975 h 53"/>
                <a:gd name="T22" fmla="*/ 30956 w 48"/>
                <a:gd name="T23" fmla="*/ 177560 h 53"/>
                <a:gd name="T24" fmla="*/ 30956 w 48"/>
                <a:gd name="T25" fmla="*/ 150243 h 53"/>
                <a:gd name="T26" fmla="*/ 3440 w 48"/>
                <a:gd name="T27" fmla="*/ 150243 h 53"/>
                <a:gd name="T28" fmla="*/ 0 w 48"/>
                <a:gd name="T29" fmla="*/ 146829 h 53"/>
                <a:gd name="T30" fmla="*/ 0 w 48"/>
                <a:gd name="T31" fmla="*/ 129756 h 53"/>
                <a:gd name="T32" fmla="*/ 3440 w 48"/>
                <a:gd name="T33" fmla="*/ 126341 h 53"/>
                <a:gd name="T34" fmla="*/ 30956 w 48"/>
                <a:gd name="T35" fmla="*/ 126341 h 53"/>
                <a:gd name="T36" fmla="*/ 30956 w 48"/>
                <a:gd name="T37" fmla="*/ 112683 h 53"/>
                <a:gd name="T38" fmla="*/ 3440 w 48"/>
                <a:gd name="T39" fmla="*/ 112683 h 53"/>
                <a:gd name="T40" fmla="*/ 0 w 48"/>
                <a:gd name="T41" fmla="*/ 109268 h 53"/>
                <a:gd name="T42" fmla="*/ 0 w 48"/>
                <a:gd name="T43" fmla="*/ 88780 h 53"/>
                <a:gd name="T44" fmla="*/ 3440 w 48"/>
                <a:gd name="T45" fmla="*/ 85366 h 53"/>
                <a:gd name="T46" fmla="*/ 30956 w 48"/>
                <a:gd name="T47" fmla="*/ 85366 h 53"/>
                <a:gd name="T48" fmla="*/ 30956 w 48"/>
                <a:gd name="T49" fmla="*/ 3415 h 53"/>
                <a:gd name="T50" fmla="*/ 37835 w 48"/>
                <a:gd name="T51" fmla="*/ 0 h 53"/>
                <a:gd name="T52" fmla="*/ 106627 w 48"/>
                <a:gd name="T53" fmla="*/ 0 h 53"/>
                <a:gd name="T54" fmla="*/ 165100 w 48"/>
                <a:gd name="T55" fmla="*/ 54634 h 53"/>
                <a:gd name="T56" fmla="*/ 106627 w 48"/>
                <a:gd name="T57" fmla="*/ 112683 h 53"/>
                <a:gd name="T58" fmla="*/ 103188 w 48"/>
                <a:gd name="T59" fmla="*/ 27317 h 53"/>
                <a:gd name="T60" fmla="*/ 61913 w 48"/>
                <a:gd name="T61" fmla="*/ 27317 h 53"/>
                <a:gd name="T62" fmla="*/ 61913 w 48"/>
                <a:gd name="T63" fmla="*/ 85366 h 53"/>
                <a:gd name="T64" fmla="*/ 103188 w 48"/>
                <a:gd name="T65" fmla="*/ 85366 h 53"/>
                <a:gd name="T66" fmla="*/ 134144 w 48"/>
                <a:gd name="T67" fmla="*/ 54634 h 53"/>
                <a:gd name="T68" fmla="*/ 103188 w 48"/>
                <a:gd name="T69" fmla="*/ 27317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8" h="53">
                  <a:moveTo>
                    <a:pt x="31" y="33"/>
                  </a:moveTo>
                  <a:cubicBezTo>
                    <a:pt x="18" y="33"/>
                    <a:pt x="18" y="33"/>
                    <a:pt x="18" y="33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8" y="37"/>
                    <a:pt x="39" y="38"/>
                    <a:pt x="39" y="38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8" y="44"/>
                    <a:pt x="37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3"/>
                    <a:pt x="17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9" y="52"/>
                    <a:pt x="9" y="52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4"/>
                    <a:pt x="0" y="4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7"/>
                    <a:pt x="1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1" y="0"/>
                    <a:pt x="48" y="6"/>
                    <a:pt x="48" y="16"/>
                  </a:cubicBezTo>
                  <a:cubicBezTo>
                    <a:pt x="48" y="26"/>
                    <a:pt x="41" y="33"/>
                    <a:pt x="31" y="33"/>
                  </a:cubicBezTo>
                  <a:close/>
                  <a:moveTo>
                    <a:pt x="30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6" y="25"/>
                    <a:pt x="39" y="21"/>
                    <a:pt x="39" y="16"/>
                  </a:cubicBezTo>
                  <a:cubicBezTo>
                    <a:pt x="39" y="11"/>
                    <a:pt x="36" y="8"/>
                    <a:pt x="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lIns="107287" tIns="53643" rIns="107287" bIns="53643"/>
            <a:lstStyle/>
            <a:p>
              <a:pPr defTabSz="914400"/>
              <a:endPara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969434" y="3585316"/>
            <a:ext cx="1700470" cy="523220"/>
            <a:chOff x="5940152" y="3419807"/>
            <a:chExt cx="170047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6311237" y="3419807"/>
              <a:ext cx="1329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40000"/>
                </a:lnSpc>
              </a:pP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0,4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млрд</a:t>
              </a: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6" name="Freeform 243"/>
            <p:cNvSpPr>
              <a:spLocks noEditPoints="1"/>
            </p:cNvSpPr>
            <p:nvPr/>
          </p:nvSpPr>
          <p:spPr bwMode="auto">
            <a:xfrm>
              <a:off x="5940152" y="3477777"/>
              <a:ext cx="310227" cy="357972"/>
            </a:xfrm>
            <a:custGeom>
              <a:avLst/>
              <a:gdLst>
                <a:gd name="T0" fmla="*/ 106627 w 48"/>
                <a:gd name="T1" fmla="*/ 112683 h 53"/>
                <a:gd name="T2" fmla="*/ 61913 w 48"/>
                <a:gd name="T3" fmla="*/ 112683 h 53"/>
                <a:gd name="T4" fmla="*/ 61913 w 48"/>
                <a:gd name="T5" fmla="*/ 126341 h 53"/>
                <a:gd name="T6" fmla="*/ 127265 w 48"/>
                <a:gd name="T7" fmla="*/ 126341 h 53"/>
                <a:gd name="T8" fmla="*/ 134144 w 48"/>
                <a:gd name="T9" fmla="*/ 129756 h 53"/>
                <a:gd name="T10" fmla="*/ 134144 w 48"/>
                <a:gd name="T11" fmla="*/ 146829 h 53"/>
                <a:gd name="T12" fmla="*/ 127265 w 48"/>
                <a:gd name="T13" fmla="*/ 150243 h 53"/>
                <a:gd name="T14" fmla="*/ 61913 w 48"/>
                <a:gd name="T15" fmla="*/ 150243 h 53"/>
                <a:gd name="T16" fmla="*/ 61913 w 48"/>
                <a:gd name="T17" fmla="*/ 177560 h 53"/>
                <a:gd name="T18" fmla="*/ 58473 w 48"/>
                <a:gd name="T19" fmla="*/ 180975 h 53"/>
                <a:gd name="T20" fmla="*/ 37835 w 48"/>
                <a:gd name="T21" fmla="*/ 180975 h 53"/>
                <a:gd name="T22" fmla="*/ 30956 w 48"/>
                <a:gd name="T23" fmla="*/ 177560 h 53"/>
                <a:gd name="T24" fmla="*/ 30956 w 48"/>
                <a:gd name="T25" fmla="*/ 150243 h 53"/>
                <a:gd name="T26" fmla="*/ 3440 w 48"/>
                <a:gd name="T27" fmla="*/ 150243 h 53"/>
                <a:gd name="T28" fmla="*/ 0 w 48"/>
                <a:gd name="T29" fmla="*/ 146829 h 53"/>
                <a:gd name="T30" fmla="*/ 0 w 48"/>
                <a:gd name="T31" fmla="*/ 129756 h 53"/>
                <a:gd name="T32" fmla="*/ 3440 w 48"/>
                <a:gd name="T33" fmla="*/ 126341 h 53"/>
                <a:gd name="T34" fmla="*/ 30956 w 48"/>
                <a:gd name="T35" fmla="*/ 126341 h 53"/>
                <a:gd name="T36" fmla="*/ 30956 w 48"/>
                <a:gd name="T37" fmla="*/ 112683 h 53"/>
                <a:gd name="T38" fmla="*/ 3440 w 48"/>
                <a:gd name="T39" fmla="*/ 112683 h 53"/>
                <a:gd name="T40" fmla="*/ 0 w 48"/>
                <a:gd name="T41" fmla="*/ 109268 h 53"/>
                <a:gd name="T42" fmla="*/ 0 w 48"/>
                <a:gd name="T43" fmla="*/ 88780 h 53"/>
                <a:gd name="T44" fmla="*/ 3440 w 48"/>
                <a:gd name="T45" fmla="*/ 85366 h 53"/>
                <a:gd name="T46" fmla="*/ 30956 w 48"/>
                <a:gd name="T47" fmla="*/ 85366 h 53"/>
                <a:gd name="T48" fmla="*/ 30956 w 48"/>
                <a:gd name="T49" fmla="*/ 3415 h 53"/>
                <a:gd name="T50" fmla="*/ 37835 w 48"/>
                <a:gd name="T51" fmla="*/ 0 h 53"/>
                <a:gd name="T52" fmla="*/ 106627 w 48"/>
                <a:gd name="T53" fmla="*/ 0 h 53"/>
                <a:gd name="T54" fmla="*/ 165100 w 48"/>
                <a:gd name="T55" fmla="*/ 54634 h 53"/>
                <a:gd name="T56" fmla="*/ 106627 w 48"/>
                <a:gd name="T57" fmla="*/ 112683 h 53"/>
                <a:gd name="T58" fmla="*/ 103188 w 48"/>
                <a:gd name="T59" fmla="*/ 27317 h 53"/>
                <a:gd name="T60" fmla="*/ 61913 w 48"/>
                <a:gd name="T61" fmla="*/ 27317 h 53"/>
                <a:gd name="T62" fmla="*/ 61913 w 48"/>
                <a:gd name="T63" fmla="*/ 85366 h 53"/>
                <a:gd name="T64" fmla="*/ 103188 w 48"/>
                <a:gd name="T65" fmla="*/ 85366 h 53"/>
                <a:gd name="T66" fmla="*/ 134144 w 48"/>
                <a:gd name="T67" fmla="*/ 54634 h 53"/>
                <a:gd name="T68" fmla="*/ 103188 w 48"/>
                <a:gd name="T69" fmla="*/ 27317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8" h="53">
                  <a:moveTo>
                    <a:pt x="31" y="33"/>
                  </a:moveTo>
                  <a:cubicBezTo>
                    <a:pt x="18" y="33"/>
                    <a:pt x="18" y="33"/>
                    <a:pt x="18" y="33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8" y="37"/>
                    <a:pt x="39" y="38"/>
                    <a:pt x="39" y="38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8" y="44"/>
                    <a:pt x="37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3"/>
                    <a:pt x="17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9" y="52"/>
                    <a:pt x="9" y="52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4"/>
                    <a:pt x="0" y="4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7"/>
                    <a:pt x="1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1" y="0"/>
                    <a:pt x="48" y="6"/>
                    <a:pt x="48" y="16"/>
                  </a:cubicBezTo>
                  <a:cubicBezTo>
                    <a:pt x="48" y="26"/>
                    <a:pt x="41" y="33"/>
                    <a:pt x="31" y="33"/>
                  </a:cubicBezTo>
                  <a:close/>
                  <a:moveTo>
                    <a:pt x="30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6" y="25"/>
                    <a:pt x="39" y="21"/>
                    <a:pt x="39" y="16"/>
                  </a:cubicBezTo>
                  <a:cubicBezTo>
                    <a:pt x="39" y="11"/>
                    <a:pt x="36" y="8"/>
                    <a:pt x="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lIns="107287" tIns="53643" rIns="107287" bIns="53643"/>
            <a:lstStyle/>
            <a:p>
              <a:pPr defTabSz="914400"/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969434" y="4769478"/>
            <a:ext cx="1678371" cy="523220"/>
            <a:chOff x="5940152" y="4543840"/>
            <a:chExt cx="1678371" cy="523220"/>
          </a:xfrm>
        </p:grpSpPr>
        <p:sp>
          <p:nvSpPr>
            <p:cNvPr id="59" name="TextBox 58"/>
            <p:cNvSpPr txBox="1"/>
            <p:nvPr/>
          </p:nvSpPr>
          <p:spPr>
            <a:xfrm>
              <a:off x="6311237" y="4543840"/>
              <a:ext cx="1307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40000"/>
                </a:lnSpc>
              </a:pP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9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млрд</a:t>
              </a: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 </a:t>
              </a:r>
              <a:endPara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243"/>
            <p:cNvSpPr>
              <a:spLocks noEditPoints="1"/>
            </p:cNvSpPr>
            <p:nvPr/>
          </p:nvSpPr>
          <p:spPr bwMode="auto">
            <a:xfrm>
              <a:off x="5940152" y="4601810"/>
              <a:ext cx="305070" cy="357972"/>
            </a:xfrm>
            <a:custGeom>
              <a:avLst/>
              <a:gdLst>
                <a:gd name="T0" fmla="*/ 106627 w 48"/>
                <a:gd name="T1" fmla="*/ 112683 h 53"/>
                <a:gd name="T2" fmla="*/ 61913 w 48"/>
                <a:gd name="T3" fmla="*/ 112683 h 53"/>
                <a:gd name="T4" fmla="*/ 61913 w 48"/>
                <a:gd name="T5" fmla="*/ 126341 h 53"/>
                <a:gd name="T6" fmla="*/ 127265 w 48"/>
                <a:gd name="T7" fmla="*/ 126341 h 53"/>
                <a:gd name="T8" fmla="*/ 134144 w 48"/>
                <a:gd name="T9" fmla="*/ 129756 h 53"/>
                <a:gd name="T10" fmla="*/ 134144 w 48"/>
                <a:gd name="T11" fmla="*/ 146829 h 53"/>
                <a:gd name="T12" fmla="*/ 127265 w 48"/>
                <a:gd name="T13" fmla="*/ 150243 h 53"/>
                <a:gd name="T14" fmla="*/ 61913 w 48"/>
                <a:gd name="T15" fmla="*/ 150243 h 53"/>
                <a:gd name="T16" fmla="*/ 61913 w 48"/>
                <a:gd name="T17" fmla="*/ 177560 h 53"/>
                <a:gd name="T18" fmla="*/ 58473 w 48"/>
                <a:gd name="T19" fmla="*/ 180975 h 53"/>
                <a:gd name="T20" fmla="*/ 37835 w 48"/>
                <a:gd name="T21" fmla="*/ 180975 h 53"/>
                <a:gd name="T22" fmla="*/ 30956 w 48"/>
                <a:gd name="T23" fmla="*/ 177560 h 53"/>
                <a:gd name="T24" fmla="*/ 30956 w 48"/>
                <a:gd name="T25" fmla="*/ 150243 h 53"/>
                <a:gd name="T26" fmla="*/ 3440 w 48"/>
                <a:gd name="T27" fmla="*/ 150243 h 53"/>
                <a:gd name="T28" fmla="*/ 0 w 48"/>
                <a:gd name="T29" fmla="*/ 146829 h 53"/>
                <a:gd name="T30" fmla="*/ 0 w 48"/>
                <a:gd name="T31" fmla="*/ 129756 h 53"/>
                <a:gd name="T32" fmla="*/ 3440 w 48"/>
                <a:gd name="T33" fmla="*/ 126341 h 53"/>
                <a:gd name="T34" fmla="*/ 30956 w 48"/>
                <a:gd name="T35" fmla="*/ 126341 h 53"/>
                <a:gd name="T36" fmla="*/ 30956 w 48"/>
                <a:gd name="T37" fmla="*/ 112683 h 53"/>
                <a:gd name="T38" fmla="*/ 3440 w 48"/>
                <a:gd name="T39" fmla="*/ 112683 h 53"/>
                <a:gd name="T40" fmla="*/ 0 w 48"/>
                <a:gd name="T41" fmla="*/ 109268 h 53"/>
                <a:gd name="T42" fmla="*/ 0 w 48"/>
                <a:gd name="T43" fmla="*/ 88780 h 53"/>
                <a:gd name="T44" fmla="*/ 3440 w 48"/>
                <a:gd name="T45" fmla="*/ 85366 h 53"/>
                <a:gd name="T46" fmla="*/ 30956 w 48"/>
                <a:gd name="T47" fmla="*/ 85366 h 53"/>
                <a:gd name="T48" fmla="*/ 30956 w 48"/>
                <a:gd name="T49" fmla="*/ 3415 h 53"/>
                <a:gd name="T50" fmla="*/ 37835 w 48"/>
                <a:gd name="T51" fmla="*/ 0 h 53"/>
                <a:gd name="T52" fmla="*/ 106627 w 48"/>
                <a:gd name="T53" fmla="*/ 0 h 53"/>
                <a:gd name="T54" fmla="*/ 165100 w 48"/>
                <a:gd name="T55" fmla="*/ 54634 h 53"/>
                <a:gd name="T56" fmla="*/ 106627 w 48"/>
                <a:gd name="T57" fmla="*/ 112683 h 53"/>
                <a:gd name="T58" fmla="*/ 103188 w 48"/>
                <a:gd name="T59" fmla="*/ 27317 h 53"/>
                <a:gd name="T60" fmla="*/ 61913 w 48"/>
                <a:gd name="T61" fmla="*/ 27317 h 53"/>
                <a:gd name="T62" fmla="*/ 61913 w 48"/>
                <a:gd name="T63" fmla="*/ 85366 h 53"/>
                <a:gd name="T64" fmla="*/ 103188 w 48"/>
                <a:gd name="T65" fmla="*/ 85366 h 53"/>
                <a:gd name="T66" fmla="*/ 134144 w 48"/>
                <a:gd name="T67" fmla="*/ 54634 h 53"/>
                <a:gd name="T68" fmla="*/ 103188 w 48"/>
                <a:gd name="T69" fmla="*/ 27317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8" h="53">
                  <a:moveTo>
                    <a:pt x="31" y="33"/>
                  </a:moveTo>
                  <a:cubicBezTo>
                    <a:pt x="18" y="33"/>
                    <a:pt x="18" y="33"/>
                    <a:pt x="18" y="33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8" y="37"/>
                    <a:pt x="39" y="38"/>
                    <a:pt x="39" y="38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8" y="44"/>
                    <a:pt x="37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3"/>
                    <a:pt x="17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9" y="52"/>
                    <a:pt x="9" y="52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4"/>
                    <a:pt x="0" y="4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7"/>
                    <a:pt x="1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1" y="0"/>
                    <a:pt x="48" y="6"/>
                    <a:pt x="48" y="16"/>
                  </a:cubicBezTo>
                  <a:cubicBezTo>
                    <a:pt x="48" y="26"/>
                    <a:pt x="41" y="33"/>
                    <a:pt x="31" y="33"/>
                  </a:cubicBezTo>
                  <a:close/>
                  <a:moveTo>
                    <a:pt x="30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6" y="25"/>
                    <a:pt x="39" y="21"/>
                    <a:pt x="39" y="16"/>
                  </a:cubicBezTo>
                  <a:cubicBezTo>
                    <a:pt x="39" y="11"/>
                    <a:pt x="36" y="8"/>
                    <a:pt x="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lIns="107287" tIns="53643" rIns="107287" bIns="53643"/>
            <a:lstStyle/>
            <a:p>
              <a:pPr defTabSz="914400"/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969434" y="5953641"/>
            <a:ext cx="1717366" cy="523220"/>
            <a:chOff x="5923256" y="5953641"/>
            <a:chExt cx="1717366" cy="523220"/>
          </a:xfrm>
        </p:grpSpPr>
        <p:sp>
          <p:nvSpPr>
            <p:cNvPr id="70" name="TextBox 69"/>
            <p:cNvSpPr txBox="1"/>
            <p:nvPr/>
          </p:nvSpPr>
          <p:spPr>
            <a:xfrm>
              <a:off x="6346897" y="5953641"/>
              <a:ext cx="12937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40000"/>
                </a:lnSpc>
              </a:pP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23,2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млрд</a:t>
              </a: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5" name="Freeform 243"/>
            <p:cNvSpPr>
              <a:spLocks noEditPoints="1"/>
            </p:cNvSpPr>
            <p:nvPr/>
          </p:nvSpPr>
          <p:spPr bwMode="auto">
            <a:xfrm>
              <a:off x="5923256" y="6011611"/>
              <a:ext cx="301905" cy="357972"/>
            </a:xfrm>
            <a:custGeom>
              <a:avLst/>
              <a:gdLst>
                <a:gd name="T0" fmla="*/ 106627 w 48"/>
                <a:gd name="T1" fmla="*/ 112683 h 53"/>
                <a:gd name="T2" fmla="*/ 61913 w 48"/>
                <a:gd name="T3" fmla="*/ 112683 h 53"/>
                <a:gd name="T4" fmla="*/ 61913 w 48"/>
                <a:gd name="T5" fmla="*/ 126341 h 53"/>
                <a:gd name="T6" fmla="*/ 127265 w 48"/>
                <a:gd name="T7" fmla="*/ 126341 h 53"/>
                <a:gd name="T8" fmla="*/ 134144 w 48"/>
                <a:gd name="T9" fmla="*/ 129756 h 53"/>
                <a:gd name="T10" fmla="*/ 134144 w 48"/>
                <a:gd name="T11" fmla="*/ 146829 h 53"/>
                <a:gd name="T12" fmla="*/ 127265 w 48"/>
                <a:gd name="T13" fmla="*/ 150243 h 53"/>
                <a:gd name="T14" fmla="*/ 61913 w 48"/>
                <a:gd name="T15" fmla="*/ 150243 h 53"/>
                <a:gd name="T16" fmla="*/ 61913 w 48"/>
                <a:gd name="T17" fmla="*/ 177560 h 53"/>
                <a:gd name="T18" fmla="*/ 58473 w 48"/>
                <a:gd name="T19" fmla="*/ 180975 h 53"/>
                <a:gd name="T20" fmla="*/ 37835 w 48"/>
                <a:gd name="T21" fmla="*/ 180975 h 53"/>
                <a:gd name="T22" fmla="*/ 30956 w 48"/>
                <a:gd name="T23" fmla="*/ 177560 h 53"/>
                <a:gd name="T24" fmla="*/ 30956 w 48"/>
                <a:gd name="T25" fmla="*/ 150243 h 53"/>
                <a:gd name="T26" fmla="*/ 3440 w 48"/>
                <a:gd name="T27" fmla="*/ 150243 h 53"/>
                <a:gd name="T28" fmla="*/ 0 w 48"/>
                <a:gd name="T29" fmla="*/ 146829 h 53"/>
                <a:gd name="T30" fmla="*/ 0 w 48"/>
                <a:gd name="T31" fmla="*/ 129756 h 53"/>
                <a:gd name="T32" fmla="*/ 3440 w 48"/>
                <a:gd name="T33" fmla="*/ 126341 h 53"/>
                <a:gd name="T34" fmla="*/ 30956 w 48"/>
                <a:gd name="T35" fmla="*/ 126341 h 53"/>
                <a:gd name="T36" fmla="*/ 30956 w 48"/>
                <a:gd name="T37" fmla="*/ 112683 h 53"/>
                <a:gd name="T38" fmla="*/ 3440 w 48"/>
                <a:gd name="T39" fmla="*/ 112683 h 53"/>
                <a:gd name="T40" fmla="*/ 0 w 48"/>
                <a:gd name="T41" fmla="*/ 109268 h 53"/>
                <a:gd name="T42" fmla="*/ 0 w 48"/>
                <a:gd name="T43" fmla="*/ 88780 h 53"/>
                <a:gd name="T44" fmla="*/ 3440 w 48"/>
                <a:gd name="T45" fmla="*/ 85366 h 53"/>
                <a:gd name="T46" fmla="*/ 30956 w 48"/>
                <a:gd name="T47" fmla="*/ 85366 h 53"/>
                <a:gd name="T48" fmla="*/ 30956 w 48"/>
                <a:gd name="T49" fmla="*/ 3415 h 53"/>
                <a:gd name="T50" fmla="*/ 37835 w 48"/>
                <a:gd name="T51" fmla="*/ 0 h 53"/>
                <a:gd name="T52" fmla="*/ 106627 w 48"/>
                <a:gd name="T53" fmla="*/ 0 h 53"/>
                <a:gd name="T54" fmla="*/ 165100 w 48"/>
                <a:gd name="T55" fmla="*/ 54634 h 53"/>
                <a:gd name="T56" fmla="*/ 106627 w 48"/>
                <a:gd name="T57" fmla="*/ 112683 h 53"/>
                <a:gd name="T58" fmla="*/ 103188 w 48"/>
                <a:gd name="T59" fmla="*/ 27317 h 53"/>
                <a:gd name="T60" fmla="*/ 61913 w 48"/>
                <a:gd name="T61" fmla="*/ 27317 h 53"/>
                <a:gd name="T62" fmla="*/ 61913 w 48"/>
                <a:gd name="T63" fmla="*/ 85366 h 53"/>
                <a:gd name="T64" fmla="*/ 103188 w 48"/>
                <a:gd name="T65" fmla="*/ 85366 h 53"/>
                <a:gd name="T66" fmla="*/ 134144 w 48"/>
                <a:gd name="T67" fmla="*/ 54634 h 53"/>
                <a:gd name="T68" fmla="*/ 103188 w 48"/>
                <a:gd name="T69" fmla="*/ 27317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8" h="53">
                  <a:moveTo>
                    <a:pt x="31" y="33"/>
                  </a:moveTo>
                  <a:cubicBezTo>
                    <a:pt x="18" y="33"/>
                    <a:pt x="18" y="33"/>
                    <a:pt x="18" y="33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8" y="37"/>
                    <a:pt x="39" y="38"/>
                    <a:pt x="39" y="38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8" y="44"/>
                    <a:pt x="37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3"/>
                    <a:pt x="17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9" y="52"/>
                    <a:pt x="9" y="52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4"/>
                    <a:pt x="0" y="4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7"/>
                    <a:pt x="1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1" y="0"/>
                    <a:pt x="48" y="6"/>
                    <a:pt x="48" y="16"/>
                  </a:cubicBezTo>
                  <a:cubicBezTo>
                    <a:pt x="48" y="26"/>
                    <a:pt x="41" y="33"/>
                    <a:pt x="31" y="33"/>
                  </a:cubicBezTo>
                  <a:close/>
                  <a:moveTo>
                    <a:pt x="30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6" y="25"/>
                    <a:pt x="39" y="21"/>
                    <a:pt x="39" y="16"/>
                  </a:cubicBezTo>
                  <a:cubicBezTo>
                    <a:pt x="39" y="11"/>
                    <a:pt x="36" y="8"/>
                    <a:pt x="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lIns="107287" tIns="53643" rIns="107287" bIns="53643"/>
            <a:lstStyle/>
            <a:p>
              <a:pPr defTabSz="914400"/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969434" y="2448580"/>
            <a:ext cx="1700470" cy="523220"/>
            <a:chOff x="5940152" y="2313167"/>
            <a:chExt cx="1700470" cy="523220"/>
          </a:xfrm>
        </p:grpSpPr>
        <p:sp>
          <p:nvSpPr>
            <p:cNvPr id="78" name="TextBox 77"/>
            <p:cNvSpPr txBox="1"/>
            <p:nvPr/>
          </p:nvSpPr>
          <p:spPr>
            <a:xfrm>
              <a:off x="6311237" y="2313167"/>
              <a:ext cx="1329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40000"/>
                </a:lnSpc>
              </a:pP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3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млрд</a:t>
              </a: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Roboto" panose="020B0604020202020204" charset="0"/>
                  <a:cs typeface="Arial" panose="020B0604020202020204" pitchFamily="34" charset="0"/>
                </a:rPr>
                <a:t> </a:t>
              </a:r>
              <a:endPara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243"/>
            <p:cNvSpPr>
              <a:spLocks noEditPoints="1"/>
            </p:cNvSpPr>
            <p:nvPr/>
          </p:nvSpPr>
          <p:spPr bwMode="auto">
            <a:xfrm>
              <a:off x="5940152" y="2371137"/>
              <a:ext cx="310227" cy="357972"/>
            </a:xfrm>
            <a:custGeom>
              <a:avLst/>
              <a:gdLst>
                <a:gd name="T0" fmla="*/ 106627 w 48"/>
                <a:gd name="T1" fmla="*/ 112683 h 53"/>
                <a:gd name="T2" fmla="*/ 61913 w 48"/>
                <a:gd name="T3" fmla="*/ 112683 h 53"/>
                <a:gd name="T4" fmla="*/ 61913 w 48"/>
                <a:gd name="T5" fmla="*/ 126341 h 53"/>
                <a:gd name="T6" fmla="*/ 127265 w 48"/>
                <a:gd name="T7" fmla="*/ 126341 h 53"/>
                <a:gd name="T8" fmla="*/ 134144 w 48"/>
                <a:gd name="T9" fmla="*/ 129756 h 53"/>
                <a:gd name="T10" fmla="*/ 134144 w 48"/>
                <a:gd name="T11" fmla="*/ 146829 h 53"/>
                <a:gd name="T12" fmla="*/ 127265 w 48"/>
                <a:gd name="T13" fmla="*/ 150243 h 53"/>
                <a:gd name="T14" fmla="*/ 61913 w 48"/>
                <a:gd name="T15" fmla="*/ 150243 h 53"/>
                <a:gd name="T16" fmla="*/ 61913 w 48"/>
                <a:gd name="T17" fmla="*/ 177560 h 53"/>
                <a:gd name="T18" fmla="*/ 58473 w 48"/>
                <a:gd name="T19" fmla="*/ 180975 h 53"/>
                <a:gd name="T20" fmla="*/ 37835 w 48"/>
                <a:gd name="T21" fmla="*/ 180975 h 53"/>
                <a:gd name="T22" fmla="*/ 30956 w 48"/>
                <a:gd name="T23" fmla="*/ 177560 h 53"/>
                <a:gd name="T24" fmla="*/ 30956 w 48"/>
                <a:gd name="T25" fmla="*/ 150243 h 53"/>
                <a:gd name="T26" fmla="*/ 3440 w 48"/>
                <a:gd name="T27" fmla="*/ 150243 h 53"/>
                <a:gd name="T28" fmla="*/ 0 w 48"/>
                <a:gd name="T29" fmla="*/ 146829 h 53"/>
                <a:gd name="T30" fmla="*/ 0 w 48"/>
                <a:gd name="T31" fmla="*/ 129756 h 53"/>
                <a:gd name="T32" fmla="*/ 3440 w 48"/>
                <a:gd name="T33" fmla="*/ 126341 h 53"/>
                <a:gd name="T34" fmla="*/ 30956 w 48"/>
                <a:gd name="T35" fmla="*/ 126341 h 53"/>
                <a:gd name="T36" fmla="*/ 30956 w 48"/>
                <a:gd name="T37" fmla="*/ 112683 h 53"/>
                <a:gd name="T38" fmla="*/ 3440 w 48"/>
                <a:gd name="T39" fmla="*/ 112683 h 53"/>
                <a:gd name="T40" fmla="*/ 0 w 48"/>
                <a:gd name="T41" fmla="*/ 109268 h 53"/>
                <a:gd name="T42" fmla="*/ 0 w 48"/>
                <a:gd name="T43" fmla="*/ 88780 h 53"/>
                <a:gd name="T44" fmla="*/ 3440 w 48"/>
                <a:gd name="T45" fmla="*/ 85366 h 53"/>
                <a:gd name="T46" fmla="*/ 30956 w 48"/>
                <a:gd name="T47" fmla="*/ 85366 h 53"/>
                <a:gd name="T48" fmla="*/ 30956 w 48"/>
                <a:gd name="T49" fmla="*/ 3415 h 53"/>
                <a:gd name="T50" fmla="*/ 37835 w 48"/>
                <a:gd name="T51" fmla="*/ 0 h 53"/>
                <a:gd name="T52" fmla="*/ 106627 w 48"/>
                <a:gd name="T53" fmla="*/ 0 h 53"/>
                <a:gd name="T54" fmla="*/ 165100 w 48"/>
                <a:gd name="T55" fmla="*/ 54634 h 53"/>
                <a:gd name="T56" fmla="*/ 106627 w 48"/>
                <a:gd name="T57" fmla="*/ 112683 h 53"/>
                <a:gd name="T58" fmla="*/ 103188 w 48"/>
                <a:gd name="T59" fmla="*/ 27317 h 53"/>
                <a:gd name="T60" fmla="*/ 61913 w 48"/>
                <a:gd name="T61" fmla="*/ 27317 h 53"/>
                <a:gd name="T62" fmla="*/ 61913 w 48"/>
                <a:gd name="T63" fmla="*/ 85366 h 53"/>
                <a:gd name="T64" fmla="*/ 103188 w 48"/>
                <a:gd name="T65" fmla="*/ 85366 h 53"/>
                <a:gd name="T66" fmla="*/ 134144 w 48"/>
                <a:gd name="T67" fmla="*/ 54634 h 53"/>
                <a:gd name="T68" fmla="*/ 103188 w 48"/>
                <a:gd name="T69" fmla="*/ 27317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8" h="53">
                  <a:moveTo>
                    <a:pt x="31" y="33"/>
                  </a:moveTo>
                  <a:cubicBezTo>
                    <a:pt x="18" y="33"/>
                    <a:pt x="18" y="33"/>
                    <a:pt x="18" y="33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8" y="37"/>
                    <a:pt x="39" y="38"/>
                    <a:pt x="39" y="38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8" y="44"/>
                    <a:pt x="37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3"/>
                    <a:pt x="17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9" y="52"/>
                    <a:pt x="9" y="52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4"/>
                    <a:pt x="0" y="4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7"/>
                    <a:pt x="1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1" y="0"/>
                    <a:pt x="48" y="6"/>
                    <a:pt x="48" y="16"/>
                  </a:cubicBezTo>
                  <a:cubicBezTo>
                    <a:pt x="48" y="26"/>
                    <a:pt x="41" y="33"/>
                    <a:pt x="31" y="33"/>
                  </a:cubicBezTo>
                  <a:close/>
                  <a:moveTo>
                    <a:pt x="30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6" y="25"/>
                    <a:pt x="39" y="21"/>
                    <a:pt x="39" y="16"/>
                  </a:cubicBezTo>
                  <a:cubicBezTo>
                    <a:pt x="39" y="11"/>
                    <a:pt x="36" y="8"/>
                    <a:pt x="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lIns="107287" tIns="53643" rIns="107287" bIns="53643"/>
            <a:lstStyle/>
            <a:p>
              <a:pPr defTabSz="914400"/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661855" y="5629179"/>
            <a:ext cx="1014545" cy="1014545"/>
            <a:chOff x="42146" y="5396103"/>
            <a:chExt cx="1116000" cy="1116000"/>
          </a:xfrm>
        </p:grpSpPr>
        <p:sp>
          <p:nvSpPr>
            <p:cNvPr id="96" name="Hexagon 16"/>
            <p:cNvSpPr/>
            <p:nvPr/>
          </p:nvSpPr>
          <p:spPr bwMode="auto">
            <a:xfrm flipH="1">
              <a:off x="42146" y="5396103"/>
              <a:ext cx="1116000" cy="11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200" b="1" dirty="0">
                <a:solidFill>
                  <a:srgbClr val="9BBB59"/>
                </a:solidFill>
              </a:endParaRPr>
            </a:p>
          </p:txBody>
        </p:sp>
        <p:pic>
          <p:nvPicPr>
            <p:cNvPr id="3074" name="Picture 2" descr="http://tipworker.ru/img/cache/company/logo/294157/294157-middl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004" y="5548012"/>
              <a:ext cx="934284" cy="812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655759" y="1064103"/>
            <a:ext cx="1014545" cy="1014545"/>
            <a:chOff x="364340" y="1097563"/>
            <a:chExt cx="1116000" cy="1116000"/>
          </a:xfrm>
        </p:grpSpPr>
        <p:sp>
          <p:nvSpPr>
            <p:cNvPr id="49" name="Hexagon 16"/>
            <p:cNvSpPr/>
            <p:nvPr/>
          </p:nvSpPr>
          <p:spPr bwMode="auto">
            <a:xfrm flipH="1">
              <a:off x="364340" y="1097563"/>
              <a:ext cx="1116000" cy="11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ru-RU" sz="1200" b="1" dirty="0" smtClean="0">
                <a:solidFill>
                  <a:srgbClr val="9BBB59"/>
                </a:solidFill>
              </a:endParaRPr>
            </a:p>
            <a:p>
              <a:pPr algn="ctr" defTabSz="914400"/>
              <a:endParaRPr lang="ru-RU" sz="1200" b="1" dirty="0">
                <a:solidFill>
                  <a:srgbClr val="9BBB59"/>
                </a:solidFill>
              </a:endParaRPr>
            </a:p>
            <a:p>
              <a:pPr algn="ctr" defTabSz="914400"/>
              <a:endParaRPr lang="ru-RU" sz="1200" b="1" dirty="0" smtClean="0">
                <a:solidFill>
                  <a:srgbClr val="9BBB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914400"/>
              <a:r>
                <a:rPr lang="ru-RU" sz="1200" b="1" dirty="0" smtClean="0">
                  <a:solidFill>
                    <a:srgbClr val="9BBB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ПОБЕДА</a:t>
              </a:r>
              <a:endParaRPr lang="en-US" sz="1200" b="1" dirty="0">
                <a:solidFill>
                  <a:srgbClr val="9BBB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9" name="Рисунок 88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032" y="1270598"/>
              <a:ext cx="754617" cy="54059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</p:pic>
      </p:grpSp>
      <p:grpSp>
        <p:nvGrpSpPr>
          <p:cNvPr id="7" name="Группа 6"/>
          <p:cNvGrpSpPr/>
          <p:nvPr/>
        </p:nvGrpSpPr>
        <p:grpSpPr>
          <a:xfrm>
            <a:off x="661855" y="2209944"/>
            <a:ext cx="1014545" cy="1014545"/>
            <a:chOff x="72753" y="2077453"/>
            <a:chExt cx="1116000" cy="1116000"/>
          </a:xfrm>
        </p:grpSpPr>
        <p:sp>
          <p:nvSpPr>
            <p:cNvPr id="63" name="Hexagon 16"/>
            <p:cNvSpPr/>
            <p:nvPr/>
          </p:nvSpPr>
          <p:spPr bwMode="auto">
            <a:xfrm flipH="1">
              <a:off x="72753" y="2077453"/>
              <a:ext cx="1116000" cy="11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200" b="1" dirty="0">
                <a:solidFill>
                  <a:srgbClr val="9BBB59"/>
                </a:solidFill>
              </a:endParaRPr>
            </a:p>
          </p:txBody>
        </p:sp>
        <p:pic>
          <p:nvPicPr>
            <p:cNvPr id="97" name="Рисунок 96">
              <a:extLst>
                <a:ext uri="{FF2B5EF4-FFF2-40B4-BE49-F238E27FC236}">
                  <a16:creationId xmlns:a16="http://schemas.microsoft.com/office/drawing/2014/main" xmlns="" id="{9140A57C-A416-4459-938E-0630FE22A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450" y="2535669"/>
              <a:ext cx="972607" cy="199569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661855" y="4489434"/>
            <a:ext cx="1014545" cy="1014545"/>
            <a:chOff x="50761" y="4223777"/>
            <a:chExt cx="1116000" cy="1116000"/>
          </a:xfrm>
        </p:grpSpPr>
        <p:sp>
          <p:nvSpPr>
            <p:cNvPr id="92" name="Hexagon 16"/>
            <p:cNvSpPr/>
            <p:nvPr/>
          </p:nvSpPr>
          <p:spPr bwMode="auto">
            <a:xfrm flipH="1">
              <a:off x="50761" y="4223777"/>
              <a:ext cx="1116000" cy="11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200" b="1" dirty="0">
                <a:solidFill>
                  <a:srgbClr val="9BBB59"/>
                </a:solidFill>
              </a:endParaRPr>
            </a:p>
          </p:txBody>
        </p:sp>
        <p:pic>
          <p:nvPicPr>
            <p:cNvPr id="3078" name="Picture 6" descr="http://test1.exp.idk.ru/wp-content/uploads/2016/10/ehkoniva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7" t="18172" r="10792" b="31979"/>
            <a:stretch/>
          </p:blipFill>
          <p:spPr bwMode="auto">
            <a:xfrm>
              <a:off x="121935" y="4572809"/>
              <a:ext cx="973653" cy="417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7" name="Hexagon 16"/>
          <p:cNvSpPr/>
          <p:nvPr/>
        </p:nvSpPr>
        <p:spPr bwMode="auto">
          <a:xfrm flipH="1">
            <a:off x="661855" y="3355785"/>
            <a:ext cx="1014545" cy="1014545"/>
          </a:xfrm>
          <a:prstGeom prst="ellipse">
            <a:avLst/>
          </a:prstGeom>
          <a:solidFill>
            <a:schemeClr val="bg1"/>
          </a:solidFill>
          <a:ln w="12700">
            <a:solidFill>
              <a:srgbClr val="F5E9A1"/>
            </a:solidFill>
            <a:round/>
            <a:headEnd/>
            <a:tailEnd/>
          </a:ln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/>
            <a:r>
              <a:rPr lang="ru-RU" sz="12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КРАСНАЯ</a:t>
            </a:r>
            <a:br>
              <a:rPr lang="ru-RU" sz="12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12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БАШКИРИЯ</a:t>
            </a:r>
            <a:endParaRPr lang="en-US" sz="1200" b="1" u="sng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1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Группа 53"/>
          <p:cNvGrpSpPr/>
          <p:nvPr/>
        </p:nvGrpSpPr>
        <p:grpSpPr>
          <a:xfrm>
            <a:off x="304800" y="1056889"/>
            <a:ext cx="8534400" cy="5599027"/>
            <a:chOff x="304800" y="1056889"/>
            <a:chExt cx="8534400" cy="3257053"/>
          </a:xfrm>
          <a:gradFill>
            <a:gsLst>
              <a:gs pos="0">
                <a:schemeClr val="accent4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4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4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</a:gradFill>
        </p:grpSpPr>
        <p:sp>
          <p:nvSpPr>
            <p:cNvPr id="55" name="Нашивка 54"/>
            <p:cNvSpPr/>
            <p:nvPr/>
          </p:nvSpPr>
          <p:spPr>
            <a:xfrm>
              <a:off x="304800" y="3042653"/>
              <a:ext cx="8534400" cy="611219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57" name="Нашивка 56"/>
            <p:cNvSpPr/>
            <p:nvPr/>
          </p:nvSpPr>
          <p:spPr>
            <a:xfrm>
              <a:off x="304800" y="1056889"/>
              <a:ext cx="8534400" cy="611219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58" name="Нашивка 57"/>
            <p:cNvSpPr/>
            <p:nvPr/>
          </p:nvSpPr>
          <p:spPr>
            <a:xfrm>
              <a:off x="304800" y="1718809"/>
              <a:ext cx="8534400" cy="611219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prstClr val="white"/>
                </a:solidFill>
              </a:endParaRPr>
            </a:p>
          </p:txBody>
        </p:sp>
        <p:sp>
          <p:nvSpPr>
            <p:cNvPr id="60" name="Нашивка 59"/>
            <p:cNvSpPr/>
            <p:nvPr/>
          </p:nvSpPr>
          <p:spPr>
            <a:xfrm>
              <a:off x="304800" y="3702723"/>
              <a:ext cx="8534400" cy="611219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61" name="Нашивка 60"/>
            <p:cNvSpPr/>
            <p:nvPr/>
          </p:nvSpPr>
          <p:spPr>
            <a:xfrm>
              <a:off x="304800" y="2380731"/>
              <a:ext cx="8534400" cy="611219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sz="1600" dirty="0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72755" y="19305"/>
            <a:ext cx="911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ru-RU" sz="2400" b="1" kern="0" dirty="0" smtClean="0">
                <a:solidFill>
                  <a:srgbClr val="3F3F3F"/>
                </a:solidFill>
                <a:cs typeface="Arial" panose="020B0604020202020204" pitchFamily="34" charset="0"/>
              </a:rPr>
              <a:t>ИНВЕСТИЦИОННЫЕ ПРОЕКТЫ </a:t>
            </a:r>
            <a:br>
              <a:rPr lang="ru-RU" sz="2400" b="1" kern="0" dirty="0" smtClean="0">
                <a:solidFill>
                  <a:srgbClr val="3F3F3F"/>
                </a:solidFill>
                <a:cs typeface="Arial" panose="020B0604020202020204" pitchFamily="34" charset="0"/>
              </a:rPr>
            </a:br>
            <a:r>
              <a:rPr lang="ru-RU" sz="2400" b="1" kern="0" dirty="0" smtClean="0">
                <a:solidFill>
                  <a:srgbClr val="3F3F3F"/>
                </a:solidFill>
                <a:cs typeface="Arial" panose="020B0604020202020204" pitchFamily="34" charset="0"/>
              </a:rPr>
              <a:t>В МЯСО-МОЛОЧНОМ СКОТОВОДСТВЕ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07704" y="1292148"/>
            <a:ext cx="46454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ea typeface="Roboto" panose="020B0604020202020204" charset="0"/>
              </a:rPr>
              <a:t>Строительство </a:t>
            </a:r>
            <a:r>
              <a:rPr lang="ru-RU" sz="1800" dirty="0">
                <a:solidFill>
                  <a:schemeClr val="bg1"/>
                </a:solidFill>
                <a:ea typeface="Roboto" panose="020B0604020202020204" charset="0"/>
              </a:rPr>
              <a:t>молочно-товарного комплекса на </a:t>
            </a:r>
            <a:r>
              <a:rPr lang="ru-RU" sz="2000" b="1" dirty="0">
                <a:solidFill>
                  <a:schemeClr val="bg1"/>
                </a:solidFill>
                <a:ea typeface="Roboto" panose="020B0604020202020204" charset="0"/>
              </a:rPr>
              <a:t>4,8 тыс. голов КРС</a:t>
            </a:r>
            <a:endParaRPr lang="ru-RU" sz="1800" b="1" dirty="0" smtClean="0">
              <a:solidFill>
                <a:schemeClr val="bg1"/>
              </a:solidFill>
              <a:ea typeface="Roboto" panose="020B060402020202020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52598" y="1080535"/>
            <a:ext cx="1008000" cy="1008000"/>
            <a:chOff x="107504" y="864527"/>
            <a:chExt cx="1008000" cy="1008000"/>
          </a:xfrm>
        </p:grpSpPr>
        <p:sp>
          <p:nvSpPr>
            <p:cNvPr id="49" name="Hexagon 16"/>
            <p:cNvSpPr/>
            <p:nvPr/>
          </p:nvSpPr>
          <p:spPr bwMode="auto">
            <a:xfrm flipH="1">
              <a:off x="107504" y="864527"/>
              <a:ext cx="1008000" cy="100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200" b="1" dirty="0">
                <a:solidFill>
                  <a:srgbClr val="9BBB59"/>
                </a:solidFill>
              </a:endParaRPr>
            </a:p>
          </p:txBody>
        </p:sp>
        <p:pic>
          <p:nvPicPr>
            <p:cNvPr id="67" name="Рисунок 66" descr="логотип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779" y="1117100"/>
              <a:ext cx="673451" cy="502855"/>
            </a:xfrm>
            <a:prstGeom prst="rect">
              <a:avLst/>
            </a:prstGeom>
          </p:spPr>
        </p:pic>
      </p:grpSp>
      <p:sp>
        <p:nvSpPr>
          <p:cNvPr id="101" name="TextBox 100"/>
          <p:cNvSpPr txBox="1"/>
          <p:nvPr/>
        </p:nvSpPr>
        <p:spPr>
          <a:xfrm>
            <a:off x="1907704" y="2514600"/>
            <a:ext cx="4821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Строительство МТФ на </a:t>
            </a:r>
            <a:r>
              <a:rPr lang="ru-RU" sz="2000" b="1" dirty="0" smtClean="0">
                <a:solidFill>
                  <a:schemeClr val="bg1"/>
                </a:solidFill>
              </a:rPr>
              <a:t>1,1 тыс. голов</a:t>
            </a:r>
            <a:endParaRPr lang="ru-RU" sz="1800" b="1" dirty="0">
              <a:solidFill>
                <a:schemeClr val="bg1"/>
              </a:solidFill>
              <a:ea typeface="Roboto" panose="020B0604020202020204" charset="0"/>
            </a:endParaRPr>
          </a:p>
        </p:txBody>
      </p:sp>
      <p:sp>
        <p:nvSpPr>
          <p:cNvPr id="63" name="Hexagon 16"/>
          <p:cNvSpPr/>
          <p:nvPr/>
        </p:nvSpPr>
        <p:spPr bwMode="auto">
          <a:xfrm flipH="1">
            <a:off x="652598" y="2223879"/>
            <a:ext cx="1008000" cy="10080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F5E9A1"/>
            </a:solidFill>
            <a:round/>
            <a:headEnd/>
            <a:tailEnd/>
          </a:ln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/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907703" y="3578836"/>
            <a:ext cx="50323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>
                <a:solidFill>
                  <a:schemeClr val="bg1"/>
                </a:solidFill>
                <a:ea typeface="Roboto" panose="020B0604020202020204" charset="0"/>
              </a:rPr>
              <a:t>Строительство молочного </a:t>
            </a:r>
            <a:r>
              <a:rPr lang="ru-RU" sz="1800" dirty="0" smtClean="0">
                <a:solidFill>
                  <a:schemeClr val="bg1"/>
                </a:solidFill>
                <a:ea typeface="Roboto" panose="020B0604020202020204" charset="0"/>
              </a:rPr>
              <a:t>комплекса</a:t>
            </a:r>
          </a:p>
          <a:p>
            <a:pPr defTabSz="914400"/>
            <a:r>
              <a:rPr lang="ru-RU" sz="1800" dirty="0" smtClean="0">
                <a:solidFill>
                  <a:schemeClr val="bg1"/>
                </a:solidFill>
                <a:ea typeface="Roboto" panose="020B0604020202020204" charset="0"/>
              </a:rPr>
              <a:t>на </a:t>
            </a:r>
            <a:r>
              <a:rPr lang="ru-RU" sz="2000" b="1" dirty="0" smtClean="0">
                <a:solidFill>
                  <a:schemeClr val="bg1"/>
                </a:solidFill>
                <a:ea typeface="Roboto" panose="020B0604020202020204" charset="0"/>
              </a:rPr>
              <a:t>6 тыс. </a:t>
            </a:r>
            <a:r>
              <a:rPr lang="ru-RU" sz="2000" b="1" dirty="0">
                <a:solidFill>
                  <a:schemeClr val="bg1"/>
                </a:solidFill>
                <a:ea typeface="Roboto" panose="020B0604020202020204" charset="0"/>
              </a:rPr>
              <a:t>голов </a:t>
            </a:r>
            <a:r>
              <a:rPr lang="ru-RU" sz="2000" b="1" dirty="0" smtClean="0">
                <a:solidFill>
                  <a:schemeClr val="bg1"/>
                </a:solidFill>
                <a:ea typeface="Roboto" panose="020B0604020202020204" charset="0"/>
              </a:rPr>
              <a:t>КРС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652598" y="3367223"/>
            <a:ext cx="1008000" cy="1008000"/>
            <a:chOff x="124278" y="3059731"/>
            <a:chExt cx="1008000" cy="1008000"/>
          </a:xfrm>
        </p:grpSpPr>
        <p:sp>
          <p:nvSpPr>
            <p:cNvPr id="76" name="Hexagon 16"/>
            <p:cNvSpPr/>
            <p:nvPr/>
          </p:nvSpPr>
          <p:spPr bwMode="auto">
            <a:xfrm flipH="1">
              <a:off x="124278" y="3059731"/>
              <a:ext cx="1008000" cy="100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400" b="1" dirty="0">
                <a:solidFill>
                  <a:srgbClr val="FF0000"/>
                </a:solidFill>
              </a:endParaRPr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918" b="12300"/>
            <a:stretch/>
          </p:blipFill>
          <p:spPr>
            <a:xfrm>
              <a:off x="200181" y="3335207"/>
              <a:ext cx="856194" cy="457048"/>
            </a:xfrm>
            <a:prstGeom prst="rect">
              <a:avLst/>
            </a:prstGeom>
          </p:spPr>
        </p:pic>
      </p:grpSp>
      <p:sp>
        <p:nvSpPr>
          <p:cNvPr id="113" name="TextBox 112"/>
          <p:cNvSpPr txBox="1"/>
          <p:nvPr/>
        </p:nvSpPr>
        <p:spPr>
          <a:xfrm>
            <a:off x="1907704" y="4648200"/>
            <a:ext cx="46289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ea typeface="Roboto" panose="020B0604020202020204" charset="0"/>
              </a:rPr>
              <a:t>Запуск молочного комплекса</a:t>
            </a:r>
          </a:p>
          <a:p>
            <a:pPr defTabSz="914400"/>
            <a:r>
              <a:rPr lang="ru-RU" sz="1800" dirty="0" smtClean="0">
                <a:solidFill>
                  <a:schemeClr val="bg1"/>
                </a:solidFill>
                <a:ea typeface="Roboto" panose="020B0604020202020204" charset="0"/>
              </a:rPr>
              <a:t>на </a:t>
            </a:r>
            <a:r>
              <a:rPr lang="ru-RU" sz="2000" b="1" dirty="0" smtClean="0">
                <a:solidFill>
                  <a:schemeClr val="bg1"/>
                </a:solidFill>
                <a:ea typeface="Roboto" panose="020B0604020202020204" charset="0"/>
              </a:rPr>
              <a:t>1,3 тыс. голов КРС</a:t>
            </a:r>
            <a:endParaRPr lang="ru-RU" sz="1800" b="1" dirty="0" smtClean="0">
              <a:solidFill>
                <a:schemeClr val="bg1"/>
              </a:solidFill>
              <a:ea typeface="Roboto" panose="020B060402020202020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652598" y="4510567"/>
            <a:ext cx="1008000" cy="1008000"/>
            <a:chOff x="576949" y="4245362"/>
            <a:chExt cx="1008000" cy="1008000"/>
          </a:xfrm>
        </p:grpSpPr>
        <p:sp>
          <p:nvSpPr>
            <p:cNvPr id="92" name="Hexagon 16"/>
            <p:cNvSpPr/>
            <p:nvPr/>
          </p:nvSpPr>
          <p:spPr bwMode="auto">
            <a:xfrm flipH="1">
              <a:off x="576949" y="4245362"/>
              <a:ext cx="1008000" cy="100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200" b="1" dirty="0">
                <a:solidFill>
                  <a:srgbClr val="9BBB59"/>
                </a:solidFill>
              </a:endParaRPr>
            </a:p>
          </p:txBody>
        </p:sp>
        <p:pic>
          <p:nvPicPr>
            <p:cNvPr id="4100" name="Picture 4" descr="http://global56.ru/usr/salon/big-512-15015729710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339" r="5430" b="18388"/>
            <a:stretch/>
          </p:blipFill>
          <p:spPr bwMode="auto">
            <a:xfrm>
              <a:off x="651676" y="4581128"/>
              <a:ext cx="878058" cy="32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6" name="TextBox 115"/>
          <p:cNvSpPr txBox="1"/>
          <p:nvPr/>
        </p:nvSpPr>
        <p:spPr>
          <a:xfrm>
            <a:off x="1907703" y="5742414"/>
            <a:ext cx="44373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800" dirty="0" smtClean="0">
                <a:solidFill>
                  <a:schemeClr val="bg1"/>
                </a:solidFill>
                <a:ea typeface="Roboto" panose="020B0604020202020204" charset="0"/>
              </a:rPr>
              <a:t>Строительство откормочной площадки КРС мясного направления на </a:t>
            </a:r>
            <a:r>
              <a:rPr lang="ru-RU" sz="2000" b="1" dirty="0" smtClean="0">
                <a:solidFill>
                  <a:schemeClr val="bg1"/>
                </a:solidFill>
                <a:ea typeface="Roboto" panose="020B0604020202020204" charset="0"/>
              </a:rPr>
              <a:t>10 тыс. голов</a:t>
            </a:r>
            <a:endParaRPr lang="ru-RU" sz="1800" b="1" dirty="0" smtClean="0">
              <a:solidFill>
                <a:schemeClr val="bg1"/>
              </a:solidFill>
              <a:ea typeface="Roboto" panose="020B060402020202020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010400" y="1322925"/>
            <a:ext cx="1705876" cy="5073867"/>
            <a:chOff x="5896345" y="1322925"/>
            <a:chExt cx="1705876" cy="5073867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5896345" y="1322925"/>
              <a:ext cx="1686615" cy="477759"/>
              <a:chOff x="5633175" y="1243869"/>
              <a:chExt cx="1686615" cy="477759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5990405" y="1243869"/>
                <a:ext cx="1329385" cy="477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lnSpc>
                    <a:spcPct val="140000"/>
                  </a:lnSpc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3,8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млрд</a:t>
                </a:r>
                <a:endParaRPr lang="ru-RU" sz="1050" dirty="0" smtClean="0">
                  <a:solidFill>
                    <a:schemeClr val="bg1"/>
                  </a:solidFill>
                  <a:latin typeface="Roboto" panose="020B0604020202020204" charset="0"/>
                  <a:ea typeface="Roboto" panose="020B0604020202020204" charset="0"/>
                </a:endParaRPr>
              </a:p>
            </p:txBody>
          </p:sp>
          <p:sp>
            <p:nvSpPr>
              <p:cNvPr id="50" name="Freeform 243"/>
              <p:cNvSpPr>
                <a:spLocks noEditPoints="1"/>
              </p:cNvSpPr>
              <p:nvPr/>
            </p:nvSpPr>
            <p:spPr bwMode="auto">
              <a:xfrm>
                <a:off x="5633175" y="1326493"/>
                <a:ext cx="310227" cy="357972"/>
              </a:xfrm>
              <a:custGeom>
                <a:avLst/>
                <a:gdLst>
                  <a:gd name="T0" fmla="*/ 106627 w 48"/>
                  <a:gd name="T1" fmla="*/ 112683 h 53"/>
                  <a:gd name="T2" fmla="*/ 61913 w 48"/>
                  <a:gd name="T3" fmla="*/ 112683 h 53"/>
                  <a:gd name="T4" fmla="*/ 61913 w 48"/>
                  <a:gd name="T5" fmla="*/ 126341 h 53"/>
                  <a:gd name="T6" fmla="*/ 127265 w 48"/>
                  <a:gd name="T7" fmla="*/ 126341 h 53"/>
                  <a:gd name="T8" fmla="*/ 134144 w 48"/>
                  <a:gd name="T9" fmla="*/ 129756 h 53"/>
                  <a:gd name="T10" fmla="*/ 134144 w 48"/>
                  <a:gd name="T11" fmla="*/ 146829 h 53"/>
                  <a:gd name="T12" fmla="*/ 127265 w 48"/>
                  <a:gd name="T13" fmla="*/ 150243 h 53"/>
                  <a:gd name="T14" fmla="*/ 61913 w 48"/>
                  <a:gd name="T15" fmla="*/ 150243 h 53"/>
                  <a:gd name="T16" fmla="*/ 61913 w 48"/>
                  <a:gd name="T17" fmla="*/ 177560 h 53"/>
                  <a:gd name="T18" fmla="*/ 58473 w 48"/>
                  <a:gd name="T19" fmla="*/ 180975 h 53"/>
                  <a:gd name="T20" fmla="*/ 37835 w 48"/>
                  <a:gd name="T21" fmla="*/ 180975 h 53"/>
                  <a:gd name="T22" fmla="*/ 30956 w 48"/>
                  <a:gd name="T23" fmla="*/ 177560 h 53"/>
                  <a:gd name="T24" fmla="*/ 30956 w 48"/>
                  <a:gd name="T25" fmla="*/ 150243 h 53"/>
                  <a:gd name="T26" fmla="*/ 3440 w 48"/>
                  <a:gd name="T27" fmla="*/ 150243 h 53"/>
                  <a:gd name="T28" fmla="*/ 0 w 48"/>
                  <a:gd name="T29" fmla="*/ 146829 h 53"/>
                  <a:gd name="T30" fmla="*/ 0 w 48"/>
                  <a:gd name="T31" fmla="*/ 129756 h 53"/>
                  <a:gd name="T32" fmla="*/ 3440 w 48"/>
                  <a:gd name="T33" fmla="*/ 126341 h 53"/>
                  <a:gd name="T34" fmla="*/ 30956 w 48"/>
                  <a:gd name="T35" fmla="*/ 126341 h 53"/>
                  <a:gd name="T36" fmla="*/ 30956 w 48"/>
                  <a:gd name="T37" fmla="*/ 112683 h 53"/>
                  <a:gd name="T38" fmla="*/ 3440 w 48"/>
                  <a:gd name="T39" fmla="*/ 112683 h 53"/>
                  <a:gd name="T40" fmla="*/ 0 w 48"/>
                  <a:gd name="T41" fmla="*/ 109268 h 53"/>
                  <a:gd name="T42" fmla="*/ 0 w 48"/>
                  <a:gd name="T43" fmla="*/ 88780 h 53"/>
                  <a:gd name="T44" fmla="*/ 3440 w 48"/>
                  <a:gd name="T45" fmla="*/ 85366 h 53"/>
                  <a:gd name="T46" fmla="*/ 30956 w 48"/>
                  <a:gd name="T47" fmla="*/ 85366 h 53"/>
                  <a:gd name="T48" fmla="*/ 30956 w 48"/>
                  <a:gd name="T49" fmla="*/ 3415 h 53"/>
                  <a:gd name="T50" fmla="*/ 37835 w 48"/>
                  <a:gd name="T51" fmla="*/ 0 h 53"/>
                  <a:gd name="T52" fmla="*/ 106627 w 48"/>
                  <a:gd name="T53" fmla="*/ 0 h 53"/>
                  <a:gd name="T54" fmla="*/ 165100 w 48"/>
                  <a:gd name="T55" fmla="*/ 54634 h 53"/>
                  <a:gd name="T56" fmla="*/ 106627 w 48"/>
                  <a:gd name="T57" fmla="*/ 112683 h 53"/>
                  <a:gd name="T58" fmla="*/ 103188 w 48"/>
                  <a:gd name="T59" fmla="*/ 27317 h 53"/>
                  <a:gd name="T60" fmla="*/ 61913 w 48"/>
                  <a:gd name="T61" fmla="*/ 27317 h 53"/>
                  <a:gd name="T62" fmla="*/ 61913 w 48"/>
                  <a:gd name="T63" fmla="*/ 85366 h 53"/>
                  <a:gd name="T64" fmla="*/ 103188 w 48"/>
                  <a:gd name="T65" fmla="*/ 85366 h 53"/>
                  <a:gd name="T66" fmla="*/ 134144 w 48"/>
                  <a:gd name="T67" fmla="*/ 54634 h 53"/>
                  <a:gd name="T68" fmla="*/ 103188 w 48"/>
                  <a:gd name="T69" fmla="*/ 27317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8" h="53">
                    <a:moveTo>
                      <a:pt x="31" y="33"/>
                    </a:move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39" y="38"/>
                      <a:pt x="39" y="38"/>
                    </a:cubicBezTo>
                    <a:cubicBezTo>
                      <a:pt x="39" y="43"/>
                      <a:pt x="39" y="43"/>
                      <a:pt x="39" y="43"/>
                    </a:cubicBezTo>
                    <a:cubicBezTo>
                      <a:pt x="39" y="44"/>
                      <a:pt x="38" y="44"/>
                      <a:pt x="37" y="44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8" y="52"/>
                      <a:pt x="18" y="53"/>
                      <a:pt x="17" y="53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10" y="53"/>
                      <a:pt x="9" y="52"/>
                      <a:pt x="9" y="5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0" y="44"/>
                      <a:pt x="0" y="44"/>
                      <a:pt x="0" y="4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7"/>
                      <a:pt x="1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3"/>
                      <a:pt x="0" y="32"/>
                      <a:pt x="0" y="3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5"/>
                      <a:pt x="0" y="25"/>
                      <a:pt x="1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41" y="0"/>
                      <a:pt x="48" y="6"/>
                      <a:pt x="48" y="16"/>
                    </a:cubicBezTo>
                    <a:cubicBezTo>
                      <a:pt x="48" y="26"/>
                      <a:pt x="41" y="33"/>
                      <a:pt x="31" y="33"/>
                    </a:cubicBezTo>
                    <a:close/>
                    <a:moveTo>
                      <a:pt x="30" y="8"/>
                    </a:moveTo>
                    <a:cubicBezTo>
                      <a:pt x="18" y="8"/>
                      <a:pt x="18" y="8"/>
                      <a:pt x="18" y="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25"/>
                      <a:pt x="39" y="21"/>
                      <a:pt x="39" y="16"/>
                    </a:cubicBezTo>
                    <a:cubicBezTo>
                      <a:pt x="39" y="11"/>
                      <a:pt x="36" y="8"/>
                      <a:pt x="30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lIns="107287" tIns="53643" rIns="107287" bIns="53643"/>
              <a:lstStyle/>
              <a:p>
                <a:pPr defTabSz="914400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" name="Группа 2"/>
            <p:cNvGrpSpPr/>
            <p:nvPr/>
          </p:nvGrpSpPr>
          <p:grpSpPr>
            <a:xfrm>
              <a:off x="5896345" y="2466269"/>
              <a:ext cx="1697796" cy="477759"/>
              <a:chOff x="5608313" y="2271253"/>
              <a:chExt cx="1697796" cy="477759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5976724" y="2271253"/>
                <a:ext cx="1329385" cy="477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lnSpc>
                    <a:spcPct val="140000"/>
                  </a:lnSpc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0,2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млрд </a:t>
                </a:r>
                <a:endParaRPr lang="ru-RU" sz="1050" dirty="0" smtClean="0">
                  <a:solidFill>
                    <a:schemeClr val="bg1"/>
                  </a:solidFill>
                  <a:latin typeface="Roboto" panose="020B0604020202020204" charset="0"/>
                  <a:ea typeface="Roboto" panose="020B0604020202020204" charset="0"/>
                </a:endParaRPr>
              </a:p>
            </p:txBody>
          </p:sp>
          <p:sp>
            <p:nvSpPr>
              <p:cNvPr id="81" name="Freeform 243"/>
              <p:cNvSpPr>
                <a:spLocks noEditPoints="1"/>
              </p:cNvSpPr>
              <p:nvPr/>
            </p:nvSpPr>
            <p:spPr bwMode="auto">
              <a:xfrm>
                <a:off x="5608313" y="2353877"/>
                <a:ext cx="310227" cy="357972"/>
              </a:xfrm>
              <a:custGeom>
                <a:avLst/>
                <a:gdLst>
                  <a:gd name="T0" fmla="*/ 106627 w 48"/>
                  <a:gd name="T1" fmla="*/ 112683 h 53"/>
                  <a:gd name="T2" fmla="*/ 61913 w 48"/>
                  <a:gd name="T3" fmla="*/ 112683 h 53"/>
                  <a:gd name="T4" fmla="*/ 61913 w 48"/>
                  <a:gd name="T5" fmla="*/ 126341 h 53"/>
                  <a:gd name="T6" fmla="*/ 127265 w 48"/>
                  <a:gd name="T7" fmla="*/ 126341 h 53"/>
                  <a:gd name="T8" fmla="*/ 134144 w 48"/>
                  <a:gd name="T9" fmla="*/ 129756 h 53"/>
                  <a:gd name="T10" fmla="*/ 134144 w 48"/>
                  <a:gd name="T11" fmla="*/ 146829 h 53"/>
                  <a:gd name="T12" fmla="*/ 127265 w 48"/>
                  <a:gd name="T13" fmla="*/ 150243 h 53"/>
                  <a:gd name="T14" fmla="*/ 61913 w 48"/>
                  <a:gd name="T15" fmla="*/ 150243 h 53"/>
                  <a:gd name="T16" fmla="*/ 61913 w 48"/>
                  <a:gd name="T17" fmla="*/ 177560 h 53"/>
                  <a:gd name="T18" fmla="*/ 58473 w 48"/>
                  <a:gd name="T19" fmla="*/ 180975 h 53"/>
                  <a:gd name="T20" fmla="*/ 37835 w 48"/>
                  <a:gd name="T21" fmla="*/ 180975 h 53"/>
                  <a:gd name="T22" fmla="*/ 30956 w 48"/>
                  <a:gd name="T23" fmla="*/ 177560 h 53"/>
                  <a:gd name="T24" fmla="*/ 30956 w 48"/>
                  <a:gd name="T25" fmla="*/ 150243 h 53"/>
                  <a:gd name="T26" fmla="*/ 3440 w 48"/>
                  <a:gd name="T27" fmla="*/ 150243 h 53"/>
                  <a:gd name="T28" fmla="*/ 0 w 48"/>
                  <a:gd name="T29" fmla="*/ 146829 h 53"/>
                  <a:gd name="T30" fmla="*/ 0 w 48"/>
                  <a:gd name="T31" fmla="*/ 129756 h 53"/>
                  <a:gd name="T32" fmla="*/ 3440 w 48"/>
                  <a:gd name="T33" fmla="*/ 126341 h 53"/>
                  <a:gd name="T34" fmla="*/ 30956 w 48"/>
                  <a:gd name="T35" fmla="*/ 126341 h 53"/>
                  <a:gd name="T36" fmla="*/ 30956 w 48"/>
                  <a:gd name="T37" fmla="*/ 112683 h 53"/>
                  <a:gd name="T38" fmla="*/ 3440 w 48"/>
                  <a:gd name="T39" fmla="*/ 112683 h 53"/>
                  <a:gd name="T40" fmla="*/ 0 w 48"/>
                  <a:gd name="T41" fmla="*/ 109268 h 53"/>
                  <a:gd name="T42" fmla="*/ 0 w 48"/>
                  <a:gd name="T43" fmla="*/ 88780 h 53"/>
                  <a:gd name="T44" fmla="*/ 3440 w 48"/>
                  <a:gd name="T45" fmla="*/ 85366 h 53"/>
                  <a:gd name="T46" fmla="*/ 30956 w 48"/>
                  <a:gd name="T47" fmla="*/ 85366 h 53"/>
                  <a:gd name="T48" fmla="*/ 30956 w 48"/>
                  <a:gd name="T49" fmla="*/ 3415 h 53"/>
                  <a:gd name="T50" fmla="*/ 37835 w 48"/>
                  <a:gd name="T51" fmla="*/ 0 h 53"/>
                  <a:gd name="T52" fmla="*/ 106627 w 48"/>
                  <a:gd name="T53" fmla="*/ 0 h 53"/>
                  <a:gd name="T54" fmla="*/ 165100 w 48"/>
                  <a:gd name="T55" fmla="*/ 54634 h 53"/>
                  <a:gd name="T56" fmla="*/ 106627 w 48"/>
                  <a:gd name="T57" fmla="*/ 112683 h 53"/>
                  <a:gd name="T58" fmla="*/ 103188 w 48"/>
                  <a:gd name="T59" fmla="*/ 27317 h 53"/>
                  <a:gd name="T60" fmla="*/ 61913 w 48"/>
                  <a:gd name="T61" fmla="*/ 27317 h 53"/>
                  <a:gd name="T62" fmla="*/ 61913 w 48"/>
                  <a:gd name="T63" fmla="*/ 85366 h 53"/>
                  <a:gd name="T64" fmla="*/ 103188 w 48"/>
                  <a:gd name="T65" fmla="*/ 85366 h 53"/>
                  <a:gd name="T66" fmla="*/ 134144 w 48"/>
                  <a:gd name="T67" fmla="*/ 54634 h 53"/>
                  <a:gd name="T68" fmla="*/ 103188 w 48"/>
                  <a:gd name="T69" fmla="*/ 27317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8" h="53">
                    <a:moveTo>
                      <a:pt x="31" y="33"/>
                    </a:move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39" y="38"/>
                      <a:pt x="39" y="38"/>
                    </a:cubicBezTo>
                    <a:cubicBezTo>
                      <a:pt x="39" y="43"/>
                      <a:pt x="39" y="43"/>
                      <a:pt x="39" y="43"/>
                    </a:cubicBezTo>
                    <a:cubicBezTo>
                      <a:pt x="39" y="44"/>
                      <a:pt x="38" y="44"/>
                      <a:pt x="37" y="44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8" y="52"/>
                      <a:pt x="18" y="53"/>
                      <a:pt x="17" y="53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10" y="53"/>
                      <a:pt x="9" y="52"/>
                      <a:pt x="9" y="5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0" y="44"/>
                      <a:pt x="0" y="44"/>
                      <a:pt x="0" y="4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7"/>
                      <a:pt x="1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3"/>
                      <a:pt x="0" y="32"/>
                      <a:pt x="0" y="3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5"/>
                      <a:pt x="0" y="25"/>
                      <a:pt x="1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41" y="0"/>
                      <a:pt x="48" y="6"/>
                      <a:pt x="48" y="16"/>
                    </a:cubicBezTo>
                    <a:cubicBezTo>
                      <a:pt x="48" y="26"/>
                      <a:pt x="41" y="33"/>
                      <a:pt x="31" y="33"/>
                    </a:cubicBezTo>
                    <a:close/>
                    <a:moveTo>
                      <a:pt x="30" y="8"/>
                    </a:moveTo>
                    <a:cubicBezTo>
                      <a:pt x="18" y="8"/>
                      <a:pt x="18" y="8"/>
                      <a:pt x="18" y="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25"/>
                      <a:pt x="39" y="21"/>
                      <a:pt x="39" y="16"/>
                    </a:cubicBezTo>
                    <a:cubicBezTo>
                      <a:pt x="39" y="11"/>
                      <a:pt x="36" y="8"/>
                      <a:pt x="30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lIns="107287" tIns="53643" rIns="107287" bIns="53643"/>
              <a:lstStyle/>
              <a:p>
                <a:pPr defTabSz="914400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" name="Группа 3"/>
            <p:cNvGrpSpPr/>
            <p:nvPr/>
          </p:nvGrpSpPr>
          <p:grpSpPr>
            <a:xfrm>
              <a:off x="5896345" y="3632344"/>
              <a:ext cx="1704534" cy="477759"/>
              <a:chOff x="5608313" y="3361472"/>
              <a:chExt cx="1704534" cy="477759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5983462" y="3361472"/>
                <a:ext cx="1329385" cy="477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lnSpc>
                    <a:spcPct val="140000"/>
                  </a:lnSpc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7,5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млрд </a:t>
                </a:r>
              </a:p>
            </p:txBody>
          </p:sp>
          <p:sp>
            <p:nvSpPr>
              <p:cNvPr id="56" name="Freeform 243"/>
              <p:cNvSpPr>
                <a:spLocks noEditPoints="1"/>
              </p:cNvSpPr>
              <p:nvPr/>
            </p:nvSpPr>
            <p:spPr bwMode="auto">
              <a:xfrm>
                <a:off x="5608313" y="3421365"/>
                <a:ext cx="310227" cy="357972"/>
              </a:xfrm>
              <a:custGeom>
                <a:avLst/>
                <a:gdLst>
                  <a:gd name="T0" fmla="*/ 106627 w 48"/>
                  <a:gd name="T1" fmla="*/ 112683 h 53"/>
                  <a:gd name="T2" fmla="*/ 61913 w 48"/>
                  <a:gd name="T3" fmla="*/ 112683 h 53"/>
                  <a:gd name="T4" fmla="*/ 61913 w 48"/>
                  <a:gd name="T5" fmla="*/ 126341 h 53"/>
                  <a:gd name="T6" fmla="*/ 127265 w 48"/>
                  <a:gd name="T7" fmla="*/ 126341 h 53"/>
                  <a:gd name="T8" fmla="*/ 134144 w 48"/>
                  <a:gd name="T9" fmla="*/ 129756 h 53"/>
                  <a:gd name="T10" fmla="*/ 134144 w 48"/>
                  <a:gd name="T11" fmla="*/ 146829 h 53"/>
                  <a:gd name="T12" fmla="*/ 127265 w 48"/>
                  <a:gd name="T13" fmla="*/ 150243 h 53"/>
                  <a:gd name="T14" fmla="*/ 61913 w 48"/>
                  <a:gd name="T15" fmla="*/ 150243 h 53"/>
                  <a:gd name="T16" fmla="*/ 61913 w 48"/>
                  <a:gd name="T17" fmla="*/ 177560 h 53"/>
                  <a:gd name="T18" fmla="*/ 58473 w 48"/>
                  <a:gd name="T19" fmla="*/ 180975 h 53"/>
                  <a:gd name="T20" fmla="*/ 37835 w 48"/>
                  <a:gd name="T21" fmla="*/ 180975 h 53"/>
                  <a:gd name="T22" fmla="*/ 30956 w 48"/>
                  <a:gd name="T23" fmla="*/ 177560 h 53"/>
                  <a:gd name="T24" fmla="*/ 30956 w 48"/>
                  <a:gd name="T25" fmla="*/ 150243 h 53"/>
                  <a:gd name="T26" fmla="*/ 3440 w 48"/>
                  <a:gd name="T27" fmla="*/ 150243 h 53"/>
                  <a:gd name="T28" fmla="*/ 0 w 48"/>
                  <a:gd name="T29" fmla="*/ 146829 h 53"/>
                  <a:gd name="T30" fmla="*/ 0 w 48"/>
                  <a:gd name="T31" fmla="*/ 129756 h 53"/>
                  <a:gd name="T32" fmla="*/ 3440 w 48"/>
                  <a:gd name="T33" fmla="*/ 126341 h 53"/>
                  <a:gd name="T34" fmla="*/ 30956 w 48"/>
                  <a:gd name="T35" fmla="*/ 126341 h 53"/>
                  <a:gd name="T36" fmla="*/ 30956 w 48"/>
                  <a:gd name="T37" fmla="*/ 112683 h 53"/>
                  <a:gd name="T38" fmla="*/ 3440 w 48"/>
                  <a:gd name="T39" fmla="*/ 112683 h 53"/>
                  <a:gd name="T40" fmla="*/ 0 w 48"/>
                  <a:gd name="T41" fmla="*/ 109268 h 53"/>
                  <a:gd name="T42" fmla="*/ 0 w 48"/>
                  <a:gd name="T43" fmla="*/ 88780 h 53"/>
                  <a:gd name="T44" fmla="*/ 3440 w 48"/>
                  <a:gd name="T45" fmla="*/ 85366 h 53"/>
                  <a:gd name="T46" fmla="*/ 30956 w 48"/>
                  <a:gd name="T47" fmla="*/ 85366 h 53"/>
                  <a:gd name="T48" fmla="*/ 30956 w 48"/>
                  <a:gd name="T49" fmla="*/ 3415 h 53"/>
                  <a:gd name="T50" fmla="*/ 37835 w 48"/>
                  <a:gd name="T51" fmla="*/ 0 h 53"/>
                  <a:gd name="T52" fmla="*/ 106627 w 48"/>
                  <a:gd name="T53" fmla="*/ 0 h 53"/>
                  <a:gd name="T54" fmla="*/ 165100 w 48"/>
                  <a:gd name="T55" fmla="*/ 54634 h 53"/>
                  <a:gd name="T56" fmla="*/ 106627 w 48"/>
                  <a:gd name="T57" fmla="*/ 112683 h 53"/>
                  <a:gd name="T58" fmla="*/ 103188 w 48"/>
                  <a:gd name="T59" fmla="*/ 27317 h 53"/>
                  <a:gd name="T60" fmla="*/ 61913 w 48"/>
                  <a:gd name="T61" fmla="*/ 27317 h 53"/>
                  <a:gd name="T62" fmla="*/ 61913 w 48"/>
                  <a:gd name="T63" fmla="*/ 85366 h 53"/>
                  <a:gd name="T64" fmla="*/ 103188 w 48"/>
                  <a:gd name="T65" fmla="*/ 85366 h 53"/>
                  <a:gd name="T66" fmla="*/ 134144 w 48"/>
                  <a:gd name="T67" fmla="*/ 54634 h 53"/>
                  <a:gd name="T68" fmla="*/ 103188 w 48"/>
                  <a:gd name="T69" fmla="*/ 27317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8" h="53">
                    <a:moveTo>
                      <a:pt x="31" y="33"/>
                    </a:move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39" y="38"/>
                      <a:pt x="39" y="38"/>
                    </a:cubicBezTo>
                    <a:cubicBezTo>
                      <a:pt x="39" y="43"/>
                      <a:pt x="39" y="43"/>
                      <a:pt x="39" y="43"/>
                    </a:cubicBezTo>
                    <a:cubicBezTo>
                      <a:pt x="39" y="44"/>
                      <a:pt x="38" y="44"/>
                      <a:pt x="37" y="44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8" y="52"/>
                      <a:pt x="18" y="53"/>
                      <a:pt x="17" y="53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10" y="53"/>
                      <a:pt x="9" y="52"/>
                      <a:pt x="9" y="5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0" y="44"/>
                      <a:pt x="0" y="44"/>
                      <a:pt x="0" y="4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7"/>
                      <a:pt x="1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3"/>
                      <a:pt x="0" y="32"/>
                      <a:pt x="0" y="3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5"/>
                      <a:pt x="0" y="25"/>
                      <a:pt x="1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41" y="0"/>
                      <a:pt x="48" y="6"/>
                      <a:pt x="48" y="16"/>
                    </a:cubicBezTo>
                    <a:cubicBezTo>
                      <a:pt x="48" y="26"/>
                      <a:pt x="41" y="33"/>
                      <a:pt x="31" y="33"/>
                    </a:cubicBezTo>
                    <a:close/>
                    <a:moveTo>
                      <a:pt x="30" y="8"/>
                    </a:moveTo>
                    <a:cubicBezTo>
                      <a:pt x="18" y="8"/>
                      <a:pt x="18" y="8"/>
                      <a:pt x="18" y="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25"/>
                      <a:pt x="39" y="21"/>
                      <a:pt x="39" y="16"/>
                    </a:cubicBezTo>
                    <a:cubicBezTo>
                      <a:pt x="39" y="11"/>
                      <a:pt x="36" y="8"/>
                      <a:pt x="30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lIns="107287" tIns="53643" rIns="107287" bIns="53643"/>
              <a:lstStyle/>
              <a:p>
                <a:pPr defTabSz="914400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Группа 4"/>
            <p:cNvGrpSpPr/>
            <p:nvPr/>
          </p:nvGrpSpPr>
          <p:grpSpPr>
            <a:xfrm>
              <a:off x="5896345" y="4775688"/>
              <a:ext cx="1705876" cy="477759"/>
              <a:chOff x="5608313" y="4560590"/>
              <a:chExt cx="1705876" cy="477759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5984805" y="4560590"/>
                <a:ext cx="1329384" cy="477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lnSpc>
                    <a:spcPct val="140000"/>
                  </a:lnSpc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0,5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млрд </a:t>
                </a:r>
                <a:endParaRPr lang="ru-RU" sz="1050" dirty="0" smtClean="0">
                  <a:solidFill>
                    <a:schemeClr val="bg1"/>
                  </a:solidFill>
                  <a:latin typeface="Roboto" panose="020B0604020202020204" charset="0"/>
                  <a:ea typeface="Roboto" panose="020B0604020202020204" charset="0"/>
                </a:endParaRPr>
              </a:p>
            </p:txBody>
          </p:sp>
          <p:sp>
            <p:nvSpPr>
              <p:cNvPr id="65" name="Freeform 243"/>
              <p:cNvSpPr>
                <a:spLocks noEditPoints="1"/>
              </p:cNvSpPr>
              <p:nvPr/>
            </p:nvSpPr>
            <p:spPr bwMode="auto">
              <a:xfrm>
                <a:off x="5608313" y="4620483"/>
                <a:ext cx="310227" cy="357972"/>
              </a:xfrm>
              <a:custGeom>
                <a:avLst/>
                <a:gdLst>
                  <a:gd name="T0" fmla="*/ 106627 w 48"/>
                  <a:gd name="T1" fmla="*/ 112683 h 53"/>
                  <a:gd name="T2" fmla="*/ 61913 w 48"/>
                  <a:gd name="T3" fmla="*/ 112683 h 53"/>
                  <a:gd name="T4" fmla="*/ 61913 w 48"/>
                  <a:gd name="T5" fmla="*/ 126341 h 53"/>
                  <a:gd name="T6" fmla="*/ 127265 w 48"/>
                  <a:gd name="T7" fmla="*/ 126341 h 53"/>
                  <a:gd name="T8" fmla="*/ 134144 w 48"/>
                  <a:gd name="T9" fmla="*/ 129756 h 53"/>
                  <a:gd name="T10" fmla="*/ 134144 w 48"/>
                  <a:gd name="T11" fmla="*/ 146829 h 53"/>
                  <a:gd name="T12" fmla="*/ 127265 w 48"/>
                  <a:gd name="T13" fmla="*/ 150243 h 53"/>
                  <a:gd name="T14" fmla="*/ 61913 w 48"/>
                  <a:gd name="T15" fmla="*/ 150243 h 53"/>
                  <a:gd name="T16" fmla="*/ 61913 w 48"/>
                  <a:gd name="T17" fmla="*/ 177560 h 53"/>
                  <a:gd name="T18" fmla="*/ 58473 w 48"/>
                  <a:gd name="T19" fmla="*/ 180975 h 53"/>
                  <a:gd name="T20" fmla="*/ 37835 w 48"/>
                  <a:gd name="T21" fmla="*/ 180975 h 53"/>
                  <a:gd name="T22" fmla="*/ 30956 w 48"/>
                  <a:gd name="T23" fmla="*/ 177560 h 53"/>
                  <a:gd name="T24" fmla="*/ 30956 w 48"/>
                  <a:gd name="T25" fmla="*/ 150243 h 53"/>
                  <a:gd name="T26" fmla="*/ 3440 w 48"/>
                  <a:gd name="T27" fmla="*/ 150243 h 53"/>
                  <a:gd name="T28" fmla="*/ 0 w 48"/>
                  <a:gd name="T29" fmla="*/ 146829 h 53"/>
                  <a:gd name="T30" fmla="*/ 0 w 48"/>
                  <a:gd name="T31" fmla="*/ 129756 h 53"/>
                  <a:gd name="T32" fmla="*/ 3440 w 48"/>
                  <a:gd name="T33" fmla="*/ 126341 h 53"/>
                  <a:gd name="T34" fmla="*/ 30956 w 48"/>
                  <a:gd name="T35" fmla="*/ 126341 h 53"/>
                  <a:gd name="T36" fmla="*/ 30956 w 48"/>
                  <a:gd name="T37" fmla="*/ 112683 h 53"/>
                  <a:gd name="T38" fmla="*/ 3440 w 48"/>
                  <a:gd name="T39" fmla="*/ 112683 h 53"/>
                  <a:gd name="T40" fmla="*/ 0 w 48"/>
                  <a:gd name="T41" fmla="*/ 109268 h 53"/>
                  <a:gd name="T42" fmla="*/ 0 w 48"/>
                  <a:gd name="T43" fmla="*/ 88780 h 53"/>
                  <a:gd name="T44" fmla="*/ 3440 w 48"/>
                  <a:gd name="T45" fmla="*/ 85366 h 53"/>
                  <a:gd name="T46" fmla="*/ 30956 w 48"/>
                  <a:gd name="T47" fmla="*/ 85366 h 53"/>
                  <a:gd name="T48" fmla="*/ 30956 w 48"/>
                  <a:gd name="T49" fmla="*/ 3415 h 53"/>
                  <a:gd name="T50" fmla="*/ 37835 w 48"/>
                  <a:gd name="T51" fmla="*/ 0 h 53"/>
                  <a:gd name="T52" fmla="*/ 106627 w 48"/>
                  <a:gd name="T53" fmla="*/ 0 h 53"/>
                  <a:gd name="T54" fmla="*/ 165100 w 48"/>
                  <a:gd name="T55" fmla="*/ 54634 h 53"/>
                  <a:gd name="T56" fmla="*/ 106627 w 48"/>
                  <a:gd name="T57" fmla="*/ 112683 h 53"/>
                  <a:gd name="T58" fmla="*/ 103188 w 48"/>
                  <a:gd name="T59" fmla="*/ 27317 h 53"/>
                  <a:gd name="T60" fmla="*/ 61913 w 48"/>
                  <a:gd name="T61" fmla="*/ 27317 h 53"/>
                  <a:gd name="T62" fmla="*/ 61913 w 48"/>
                  <a:gd name="T63" fmla="*/ 85366 h 53"/>
                  <a:gd name="T64" fmla="*/ 103188 w 48"/>
                  <a:gd name="T65" fmla="*/ 85366 h 53"/>
                  <a:gd name="T66" fmla="*/ 134144 w 48"/>
                  <a:gd name="T67" fmla="*/ 54634 h 53"/>
                  <a:gd name="T68" fmla="*/ 103188 w 48"/>
                  <a:gd name="T69" fmla="*/ 27317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8" h="53">
                    <a:moveTo>
                      <a:pt x="31" y="33"/>
                    </a:move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39" y="38"/>
                      <a:pt x="39" y="38"/>
                    </a:cubicBezTo>
                    <a:cubicBezTo>
                      <a:pt x="39" y="43"/>
                      <a:pt x="39" y="43"/>
                      <a:pt x="39" y="43"/>
                    </a:cubicBezTo>
                    <a:cubicBezTo>
                      <a:pt x="39" y="44"/>
                      <a:pt x="38" y="44"/>
                      <a:pt x="37" y="44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8" y="52"/>
                      <a:pt x="18" y="53"/>
                      <a:pt x="17" y="53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10" y="53"/>
                      <a:pt x="9" y="52"/>
                      <a:pt x="9" y="5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0" y="44"/>
                      <a:pt x="0" y="44"/>
                      <a:pt x="0" y="4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7"/>
                      <a:pt x="1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3"/>
                      <a:pt x="0" y="32"/>
                      <a:pt x="0" y="3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5"/>
                      <a:pt x="0" y="25"/>
                      <a:pt x="1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41" y="0"/>
                      <a:pt x="48" y="6"/>
                      <a:pt x="48" y="16"/>
                    </a:cubicBezTo>
                    <a:cubicBezTo>
                      <a:pt x="48" y="26"/>
                      <a:pt x="41" y="33"/>
                      <a:pt x="31" y="33"/>
                    </a:cubicBezTo>
                    <a:close/>
                    <a:moveTo>
                      <a:pt x="30" y="8"/>
                    </a:moveTo>
                    <a:cubicBezTo>
                      <a:pt x="18" y="8"/>
                      <a:pt x="18" y="8"/>
                      <a:pt x="18" y="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25"/>
                      <a:pt x="39" y="21"/>
                      <a:pt x="39" y="16"/>
                    </a:cubicBezTo>
                    <a:cubicBezTo>
                      <a:pt x="39" y="11"/>
                      <a:pt x="36" y="8"/>
                      <a:pt x="30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lIns="107287" tIns="53643" rIns="107287" bIns="53643"/>
              <a:lstStyle/>
              <a:p>
                <a:pPr defTabSz="914400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Группа 6"/>
            <p:cNvGrpSpPr/>
            <p:nvPr/>
          </p:nvGrpSpPr>
          <p:grpSpPr>
            <a:xfrm>
              <a:off x="5896345" y="5919033"/>
              <a:ext cx="1690273" cy="477759"/>
              <a:chOff x="5608313" y="5747006"/>
              <a:chExt cx="1690273" cy="477759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5999763" y="5747006"/>
                <a:ext cx="1298823" cy="477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lnSpc>
                    <a:spcPct val="140000"/>
                  </a:lnSpc>
                </a:pPr>
                <a:r>
                  <a:rPr lang="ru-RU" sz="2000" b="1" dirty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1</a:t>
                </a:r>
                <a:r>
                  <a:rPr lang="ru-RU" sz="20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Roboto" panose="020B0604020202020204" charset="0"/>
                    <a:ea typeface="Roboto" panose="020B0604020202020204" charset="0"/>
                  </a:rPr>
                  <a:t>млрд </a:t>
                </a:r>
              </a:p>
            </p:txBody>
          </p:sp>
          <p:sp>
            <p:nvSpPr>
              <p:cNvPr id="75" name="Freeform 243"/>
              <p:cNvSpPr>
                <a:spLocks noEditPoints="1"/>
              </p:cNvSpPr>
              <p:nvPr/>
            </p:nvSpPr>
            <p:spPr bwMode="auto">
              <a:xfrm>
                <a:off x="5608313" y="5806899"/>
                <a:ext cx="303095" cy="357972"/>
              </a:xfrm>
              <a:custGeom>
                <a:avLst/>
                <a:gdLst>
                  <a:gd name="T0" fmla="*/ 106627 w 48"/>
                  <a:gd name="T1" fmla="*/ 112683 h 53"/>
                  <a:gd name="T2" fmla="*/ 61913 w 48"/>
                  <a:gd name="T3" fmla="*/ 112683 h 53"/>
                  <a:gd name="T4" fmla="*/ 61913 w 48"/>
                  <a:gd name="T5" fmla="*/ 126341 h 53"/>
                  <a:gd name="T6" fmla="*/ 127265 w 48"/>
                  <a:gd name="T7" fmla="*/ 126341 h 53"/>
                  <a:gd name="T8" fmla="*/ 134144 w 48"/>
                  <a:gd name="T9" fmla="*/ 129756 h 53"/>
                  <a:gd name="T10" fmla="*/ 134144 w 48"/>
                  <a:gd name="T11" fmla="*/ 146829 h 53"/>
                  <a:gd name="T12" fmla="*/ 127265 w 48"/>
                  <a:gd name="T13" fmla="*/ 150243 h 53"/>
                  <a:gd name="T14" fmla="*/ 61913 w 48"/>
                  <a:gd name="T15" fmla="*/ 150243 h 53"/>
                  <a:gd name="T16" fmla="*/ 61913 w 48"/>
                  <a:gd name="T17" fmla="*/ 177560 h 53"/>
                  <a:gd name="T18" fmla="*/ 58473 w 48"/>
                  <a:gd name="T19" fmla="*/ 180975 h 53"/>
                  <a:gd name="T20" fmla="*/ 37835 w 48"/>
                  <a:gd name="T21" fmla="*/ 180975 h 53"/>
                  <a:gd name="T22" fmla="*/ 30956 w 48"/>
                  <a:gd name="T23" fmla="*/ 177560 h 53"/>
                  <a:gd name="T24" fmla="*/ 30956 w 48"/>
                  <a:gd name="T25" fmla="*/ 150243 h 53"/>
                  <a:gd name="T26" fmla="*/ 3440 w 48"/>
                  <a:gd name="T27" fmla="*/ 150243 h 53"/>
                  <a:gd name="T28" fmla="*/ 0 w 48"/>
                  <a:gd name="T29" fmla="*/ 146829 h 53"/>
                  <a:gd name="T30" fmla="*/ 0 w 48"/>
                  <a:gd name="T31" fmla="*/ 129756 h 53"/>
                  <a:gd name="T32" fmla="*/ 3440 w 48"/>
                  <a:gd name="T33" fmla="*/ 126341 h 53"/>
                  <a:gd name="T34" fmla="*/ 30956 w 48"/>
                  <a:gd name="T35" fmla="*/ 126341 h 53"/>
                  <a:gd name="T36" fmla="*/ 30956 w 48"/>
                  <a:gd name="T37" fmla="*/ 112683 h 53"/>
                  <a:gd name="T38" fmla="*/ 3440 w 48"/>
                  <a:gd name="T39" fmla="*/ 112683 h 53"/>
                  <a:gd name="T40" fmla="*/ 0 w 48"/>
                  <a:gd name="T41" fmla="*/ 109268 h 53"/>
                  <a:gd name="T42" fmla="*/ 0 w 48"/>
                  <a:gd name="T43" fmla="*/ 88780 h 53"/>
                  <a:gd name="T44" fmla="*/ 3440 w 48"/>
                  <a:gd name="T45" fmla="*/ 85366 h 53"/>
                  <a:gd name="T46" fmla="*/ 30956 w 48"/>
                  <a:gd name="T47" fmla="*/ 85366 h 53"/>
                  <a:gd name="T48" fmla="*/ 30956 w 48"/>
                  <a:gd name="T49" fmla="*/ 3415 h 53"/>
                  <a:gd name="T50" fmla="*/ 37835 w 48"/>
                  <a:gd name="T51" fmla="*/ 0 h 53"/>
                  <a:gd name="T52" fmla="*/ 106627 w 48"/>
                  <a:gd name="T53" fmla="*/ 0 h 53"/>
                  <a:gd name="T54" fmla="*/ 165100 w 48"/>
                  <a:gd name="T55" fmla="*/ 54634 h 53"/>
                  <a:gd name="T56" fmla="*/ 106627 w 48"/>
                  <a:gd name="T57" fmla="*/ 112683 h 53"/>
                  <a:gd name="T58" fmla="*/ 103188 w 48"/>
                  <a:gd name="T59" fmla="*/ 27317 h 53"/>
                  <a:gd name="T60" fmla="*/ 61913 w 48"/>
                  <a:gd name="T61" fmla="*/ 27317 h 53"/>
                  <a:gd name="T62" fmla="*/ 61913 w 48"/>
                  <a:gd name="T63" fmla="*/ 85366 h 53"/>
                  <a:gd name="T64" fmla="*/ 103188 w 48"/>
                  <a:gd name="T65" fmla="*/ 85366 h 53"/>
                  <a:gd name="T66" fmla="*/ 134144 w 48"/>
                  <a:gd name="T67" fmla="*/ 54634 h 53"/>
                  <a:gd name="T68" fmla="*/ 103188 w 48"/>
                  <a:gd name="T69" fmla="*/ 27317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8" h="53">
                    <a:moveTo>
                      <a:pt x="31" y="33"/>
                    </a:move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39" y="38"/>
                      <a:pt x="39" y="38"/>
                    </a:cubicBezTo>
                    <a:cubicBezTo>
                      <a:pt x="39" y="43"/>
                      <a:pt x="39" y="43"/>
                      <a:pt x="39" y="43"/>
                    </a:cubicBezTo>
                    <a:cubicBezTo>
                      <a:pt x="39" y="44"/>
                      <a:pt x="38" y="44"/>
                      <a:pt x="37" y="44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8" y="52"/>
                      <a:pt x="18" y="53"/>
                      <a:pt x="17" y="53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10" y="53"/>
                      <a:pt x="9" y="52"/>
                      <a:pt x="9" y="5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0" y="44"/>
                      <a:pt x="0" y="44"/>
                      <a:pt x="0" y="4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7"/>
                      <a:pt x="1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3"/>
                      <a:pt x="0" y="32"/>
                      <a:pt x="0" y="3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5"/>
                      <a:pt x="0" y="25"/>
                      <a:pt x="1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41" y="0"/>
                      <a:pt x="48" y="6"/>
                      <a:pt x="48" y="16"/>
                    </a:cubicBezTo>
                    <a:cubicBezTo>
                      <a:pt x="48" y="26"/>
                      <a:pt x="41" y="33"/>
                      <a:pt x="31" y="33"/>
                    </a:cubicBezTo>
                    <a:close/>
                    <a:moveTo>
                      <a:pt x="30" y="8"/>
                    </a:moveTo>
                    <a:cubicBezTo>
                      <a:pt x="18" y="8"/>
                      <a:pt x="18" y="8"/>
                      <a:pt x="18" y="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25"/>
                      <a:pt x="39" y="21"/>
                      <a:pt x="39" y="16"/>
                    </a:cubicBezTo>
                    <a:cubicBezTo>
                      <a:pt x="39" y="11"/>
                      <a:pt x="36" y="8"/>
                      <a:pt x="30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lIns="107287" tIns="53643" rIns="107287" bIns="53643"/>
              <a:lstStyle/>
              <a:p>
                <a:pPr defTabSz="914400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652598" y="5653912"/>
            <a:ext cx="1008000" cy="1008000"/>
            <a:chOff x="124278" y="5445352"/>
            <a:chExt cx="1008000" cy="1008000"/>
          </a:xfrm>
        </p:grpSpPr>
        <p:sp>
          <p:nvSpPr>
            <p:cNvPr id="96" name="Hexagon 16"/>
            <p:cNvSpPr/>
            <p:nvPr/>
          </p:nvSpPr>
          <p:spPr bwMode="auto">
            <a:xfrm flipH="1">
              <a:off x="124278" y="5445352"/>
              <a:ext cx="1008000" cy="100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5E9A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200" b="1" dirty="0">
                <a:solidFill>
                  <a:srgbClr val="9BBB59"/>
                </a:solidFill>
              </a:endParaRPr>
            </a:p>
          </p:txBody>
        </p:sp>
        <p:pic>
          <p:nvPicPr>
            <p:cNvPr id="82" name="Picture 3" descr="C:\Users\aitov.sg\Desktop\Gruppo-Cremonini-400x300-300x225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41" b="16725"/>
            <a:stretch/>
          </p:blipFill>
          <p:spPr bwMode="auto">
            <a:xfrm>
              <a:off x="213142" y="5720402"/>
              <a:ext cx="830273" cy="457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AutoShape 2" descr="ÐÐ°ÑÑÐ¸Ð½ÐºÐ¸ Ð¿Ð¾ Ð·Ð°Ð¿ÑÐ¾ÑÑ ÑÐ¿Ðº Ð±Ð°Ð·Ñ Ð±Ð°ÑÐºÐ¾ÑÑÐ¾ÑÑÐ°Ð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ÐÐ°ÑÑÐ¸Ð½ÐºÐ¸ Ð¿Ð¾ Ð·Ð°Ð¿ÑÐ¾ÑÑ ÑÐ¿Ðº Ð±Ð°Ð·Ñ Ð±Ð°ÑÐºÐ¾ÑÑÐ¾ÑÑÐ°Ð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gumerov.ur\Desktop\молочная сесия в МСК\Без назван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559830"/>
            <a:ext cx="882896" cy="3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72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олилиния 46"/>
          <p:cNvSpPr/>
          <p:nvPr/>
        </p:nvSpPr>
        <p:spPr>
          <a:xfrm>
            <a:off x="1848198" y="37795"/>
            <a:ext cx="3551274" cy="2456120"/>
          </a:xfrm>
          <a:custGeom>
            <a:avLst/>
            <a:gdLst>
              <a:gd name="connsiteX0" fmla="*/ 2200940 w 3551274"/>
              <a:gd name="connsiteY0" fmla="*/ 2456120 h 2456120"/>
              <a:gd name="connsiteX1" fmla="*/ 0 w 3551274"/>
              <a:gd name="connsiteY1" fmla="*/ 0 h 2456120"/>
              <a:gd name="connsiteX2" fmla="*/ 1424763 w 3551274"/>
              <a:gd name="connsiteY2" fmla="*/ 0 h 2456120"/>
              <a:gd name="connsiteX3" fmla="*/ 3551274 w 3551274"/>
              <a:gd name="connsiteY3" fmla="*/ 2392325 h 2456120"/>
              <a:gd name="connsiteX4" fmla="*/ 2200940 w 3551274"/>
              <a:gd name="connsiteY4" fmla="*/ 2456120 h 245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1274" h="2456120">
                <a:moveTo>
                  <a:pt x="2200940" y="2456120"/>
                </a:moveTo>
                <a:lnTo>
                  <a:pt x="0" y="0"/>
                </a:lnTo>
                <a:lnTo>
                  <a:pt x="1424763" y="0"/>
                </a:lnTo>
                <a:lnTo>
                  <a:pt x="3551274" y="2392325"/>
                </a:lnTo>
                <a:lnTo>
                  <a:pt x="2200940" y="2456120"/>
                </a:lnTo>
                <a:close/>
              </a:path>
            </a:pathLst>
          </a:custGeom>
          <a:solidFill>
            <a:srgbClr val="F95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1924340" y="-2488"/>
            <a:ext cx="7219663" cy="6908257"/>
          </a:xfrm>
          <a:custGeom>
            <a:avLst/>
            <a:gdLst>
              <a:gd name="connsiteX0" fmla="*/ 0 w 6796586"/>
              <a:gd name="connsiteY0" fmla="*/ 0 h 6946710"/>
              <a:gd name="connsiteX1" fmla="*/ 5868538 w 6796586"/>
              <a:gd name="connsiteY1" fmla="*/ 6946710 h 6946710"/>
              <a:gd name="connsiteX2" fmla="*/ 6796586 w 6796586"/>
              <a:gd name="connsiteY2" fmla="*/ 6946710 h 6946710"/>
              <a:gd name="connsiteX3" fmla="*/ 6796586 w 6796586"/>
              <a:gd name="connsiteY3" fmla="*/ 40943 h 6946710"/>
              <a:gd name="connsiteX4" fmla="*/ 0 w 6796586"/>
              <a:gd name="connsiteY4" fmla="*/ 0 h 6946710"/>
              <a:gd name="connsiteX0" fmla="*/ 0 w 6588026"/>
              <a:gd name="connsiteY0" fmla="*/ 0 h 6946710"/>
              <a:gd name="connsiteX1" fmla="*/ 5659978 w 6588026"/>
              <a:gd name="connsiteY1" fmla="*/ 6946710 h 6946710"/>
              <a:gd name="connsiteX2" fmla="*/ 6588026 w 6588026"/>
              <a:gd name="connsiteY2" fmla="*/ 6946710 h 6946710"/>
              <a:gd name="connsiteX3" fmla="*/ 6588026 w 6588026"/>
              <a:gd name="connsiteY3" fmla="*/ 40943 h 6946710"/>
              <a:gd name="connsiteX4" fmla="*/ 0 w 6588026"/>
              <a:gd name="connsiteY4" fmla="*/ 0 h 6946710"/>
              <a:gd name="connsiteX0" fmla="*/ 0 w 6514416"/>
              <a:gd name="connsiteY0" fmla="*/ 0 h 6919252"/>
              <a:gd name="connsiteX1" fmla="*/ 5586368 w 6514416"/>
              <a:gd name="connsiteY1" fmla="*/ 6919252 h 6919252"/>
              <a:gd name="connsiteX2" fmla="*/ 6514416 w 6514416"/>
              <a:gd name="connsiteY2" fmla="*/ 6919252 h 6919252"/>
              <a:gd name="connsiteX3" fmla="*/ 6514416 w 6514416"/>
              <a:gd name="connsiteY3" fmla="*/ 13485 h 6919252"/>
              <a:gd name="connsiteX4" fmla="*/ 0 w 6514416"/>
              <a:gd name="connsiteY4" fmla="*/ 0 h 6919252"/>
              <a:gd name="connsiteX0" fmla="*/ 0 w 6514416"/>
              <a:gd name="connsiteY0" fmla="*/ 2495 h 6921747"/>
              <a:gd name="connsiteX1" fmla="*/ 5586368 w 6514416"/>
              <a:gd name="connsiteY1" fmla="*/ 6921747 h 6921747"/>
              <a:gd name="connsiteX2" fmla="*/ 6514416 w 6514416"/>
              <a:gd name="connsiteY2" fmla="*/ 6921747 h 6921747"/>
              <a:gd name="connsiteX3" fmla="*/ 6514416 w 6514416"/>
              <a:gd name="connsiteY3" fmla="*/ 0 h 6921747"/>
              <a:gd name="connsiteX4" fmla="*/ 0 w 6514416"/>
              <a:gd name="connsiteY4" fmla="*/ 2495 h 6921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4416" h="6921747">
                <a:moveTo>
                  <a:pt x="0" y="2495"/>
                </a:moveTo>
                <a:lnTo>
                  <a:pt x="5586368" y="6921747"/>
                </a:lnTo>
                <a:lnTo>
                  <a:pt x="6514416" y="6921747"/>
                </a:lnTo>
                <a:lnTo>
                  <a:pt x="6514416" y="0"/>
                </a:lnTo>
                <a:lnTo>
                  <a:pt x="0" y="24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928341" y="4417944"/>
            <a:ext cx="2215661" cy="123917"/>
          </a:xfrm>
          <a:prstGeom prst="rect">
            <a:avLst/>
          </a:prstGeom>
          <a:solidFill>
            <a:srgbClr val="8F44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-9692" y="0"/>
            <a:ext cx="4121427" cy="4476466"/>
          </a:xfrm>
          <a:custGeom>
            <a:avLst/>
            <a:gdLst>
              <a:gd name="connsiteX0" fmla="*/ 2920621 w 2920621"/>
              <a:gd name="connsiteY0" fmla="*/ 0 h 4080681"/>
              <a:gd name="connsiteX1" fmla="*/ 0 w 2920621"/>
              <a:gd name="connsiteY1" fmla="*/ 4080681 h 4080681"/>
              <a:gd name="connsiteX2" fmla="*/ 40943 w 2920621"/>
              <a:gd name="connsiteY2" fmla="*/ 13648 h 4080681"/>
              <a:gd name="connsiteX3" fmla="*/ 2920621 w 2920621"/>
              <a:gd name="connsiteY3" fmla="*/ 0 h 4080681"/>
              <a:gd name="connsiteX0" fmla="*/ 2900053 w 2900053"/>
              <a:gd name="connsiteY0" fmla="*/ 0 h 4055950"/>
              <a:gd name="connsiteX1" fmla="*/ 0 w 2900053"/>
              <a:gd name="connsiteY1" fmla="*/ 4055950 h 4055950"/>
              <a:gd name="connsiteX2" fmla="*/ 20375 w 2900053"/>
              <a:gd name="connsiteY2" fmla="*/ 13648 h 4055950"/>
              <a:gd name="connsiteX3" fmla="*/ 2900053 w 2900053"/>
              <a:gd name="connsiteY3" fmla="*/ 0 h 4055950"/>
              <a:gd name="connsiteX0" fmla="*/ 2900246 w 2900246"/>
              <a:gd name="connsiteY0" fmla="*/ 0 h 4055950"/>
              <a:gd name="connsiteX1" fmla="*/ 193 w 2900246"/>
              <a:gd name="connsiteY1" fmla="*/ 4055950 h 4055950"/>
              <a:gd name="connsiteX2" fmla="*/ 0 w 2900246"/>
              <a:gd name="connsiteY2" fmla="*/ 1282 h 4055950"/>
              <a:gd name="connsiteX3" fmla="*/ 2900246 w 2900246"/>
              <a:gd name="connsiteY3" fmla="*/ 0 h 405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0246" h="4055950">
                <a:moveTo>
                  <a:pt x="2900246" y="0"/>
                </a:moveTo>
                <a:lnTo>
                  <a:pt x="193" y="4055950"/>
                </a:lnTo>
                <a:cubicBezTo>
                  <a:pt x="129" y="2704394"/>
                  <a:pt x="64" y="1352838"/>
                  <a:pt x="0" y="1282"/>
                </a:cubicBezTo>
                <a:lnTo>
                  <a:pt x="2900246" y="0"/>
                </a:lnTo>
                <a:close/>
              </a:path>
            </a:pathLst>
          </a:custGeom>
          <a:solidFill>
            <a:srgbClr val="3D4962">
              <a:alpha val="83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9693" y="2020974"/>
            <a:ext cx="9153695" cy="2131412"/>
          </a:xfrm>
          <a:prstGeom prst="rect">
            <a:avLst/>
          </a:prstGeom>
          <a:solidFill>
            <a:srgbClr val="2F406B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-9692" y="1883395"/>
            <a:ext cx="4292063" cy="5022377"/>
          </a:xfrm>
          <a:custGeom>
            <a:avLst/>
            <a:gdLst>
              <a:gd name="connsiteX0" fmla="*/ 0 w 4339989"/>
              <a:gd name="connsiteY0" fmla="*/ 0 h 5104263"/>
              <a:gd name="connsiteX1" fmla="*/ 4339989 w 4339989"/>
              <a:gd name="connsiteY1" fmla="*/ 5104263 h 5104263"/>
              <a:gd name="connsiteX2" fmla="*/ 13648 w 4339989"/>
              <a:gd name="connsiteY2" fmla="*/ 5049672 h 5104263"/>
              <a:gd name="connsiteX3" fmla="*/ 0 w 4339989"/>
              <a:gd name="connsiteY3" fmla="*/ 0 h 5104263"/>
              <a:gd name="connsiteX0" fmla="*/ 0 w 4339989"/>
              <a:gd name="connsiteY0" fmla="*/ 0 h 5049672"/>
              <a:gd name="connsiteX1" fmla="*/ 4339989 w 4339989"/>
              <a:gd name="connsiteY1" fmla="*/ 5022377 h 5049672"/>
              <a:gd name="connsiteX2" fmla="*/ 13648 w 4339989"/>
              <a:gd name="connsiteY2" fmla="*/ 5049672 h 5049672"/>
              <a:gd name="connsiteX3" fmla="*/ 0 w 4339989"/>
              <a:gd name="connsiteY3" fmla="*/ 0 h 5049672"/>
              <a:gd name="connsiteX0" fmla="*/ 0 w 4339989"/>
              <a:gd name="connsiteY0" fmla="*/ 0 h 5022377"/>
              <a:gd name="connsiteX1" fmla="*/ 4339989 w 4339989"/>
              <a:gd name="connsiteY1" fmla="*/ 5022377 h 5022377"/>
              <a:gd name="connsiteX2" fmla="*/ 27296 w 4339989"/>
              <a:gd name="connsiteY2" fmla="*/ 4995081 h 5022377"/>
              <a:gd name="connsiteX3" fmla="*/ 0 w 4339989"/>
              <a:gd name="connsiteY3" fmla="*/ 0 h 5022377"/>
              <a:gd name="connsiteX0" fmla="*/ 0 w 4339989"/>
              <a:gd name="connsiteY0" fmla="*/ 0 h 5022377"/>
              <a:gd name="connsiteX1" fmla="*/ 4339989 w 4339989"/>
              <a:gd name="connsiteY1" fmla="*/ 5022377 h 5022377"/>
              <a:gd name="connsiteX2" fmla="*/ 27296 w 4339989"/>
              <a:gd name="connsiteY2" fmla="*/ 4995081 h 5022377"/>
              <a:gd name="connsiteX3" fmla="*/ 0 w 4339989"/>
              <a:gd name="connsiteY3" fmla="*/ 0 h 5022377"/>
              <a:gd name="connsiteX0" fmla="*/ 0 w 4339989"/>
              <a:gd name="connsiteY0" fmla="*/ 0 h 5022377"/>
              <a:gd name="connsiteX1" fmla="*/ 4339989 w 4339989"/>
              <a:gd name="connsiteY1" fmla="*/ 5022377 h 5022377"/>
              <a:gd name="connsiteX2" fmla="*/ 8034 w 4339989"/>
              <a:gd name="connsiteY2" fmla="*/ 5004606 h 5022377"/>
              <a:gd name="connsiteX3" fmla="*/ 0 w 4339989"/>
              <a:gd name="connsiteY3" fmla="*/ 0 h 5022377"/>
              <a:gd name="connsiteX0" fmla="*/ 0 w 4339989"/>
              <a:gd name="connsiteY0" fmla="*/ 0 h 5022377"/>
              <a:gd name="connsiteX1" fmla="*/ 4339989 w 4339989"/>
              <a:gd name="connsiteY1" fmla="*/ 5022377 h 5022377"/>
              <a:gd name="connsiteX2" fmla="*/ 8034 w 4339989"/>
              <a:gd name="connsiteY2" fmla="*/ 5004606 h 5022377"/>
              <a:gd name="connsiteX3" fmla="*/ 0 w 4339989"/>
              <a:gd name="connsiteY3" fmla="*/ 0 h 502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9989" h="5022377">
                <a:moveTo>
                  <a:pt x="0" y="0"/>
                </a:moveTo>
                <a:lnTo>
                  <a:pt x="4339989" y="5022377"/>
                </a:lnTo>
                <a:lnTo>
                  <a:pt x="8034" y="5004606"/>
                </a:lnTo>
                <a:cubicBezTo>
                  <a:pt x="3485" y="3330481"/>
                  <a:pt x="4549" y="1701421"/>
                  <a:pt x="0" y="0"/>
                </a:cubicBezTo>
                <a:close/>
              </a:path>
            </a:pathLst>
          </a:custGeom>
          <a:solidFill>
            <a:srgbClr val="8F4465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53200" y="1525716"/>
            <a:ext cx="2570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«БЕЛЕБЕЕВСКИЙ МОЛОЧНЫЙ КОМБИНАТ»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623703" y="6090417"/>
            <a:ext cx="1529991" cy="259857"/>
          </a:xfrm>
          <a:prstGeom prst="rect">
            <a:avLst/>
          </a:prstGeom>
          <a:solidFill>
            <a:srgbClr val="616E8E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2" name="Рисунок 4" descr="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7681" y="186085"/>
            <a:ext cx="18210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28355" y="144024"/>
            <a:ext cx="4083380" cy="1528689"/>
            <a:chOff x="28355" y="144024"/>
            <a:chExt cx="4083380" cy="152868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8355" y="144024"/>
              <a:ext cx="4083380" cy="152868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" name="Imag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485" y="286874"/>
              <a:ext cx="3709071" cy="1242987"/>
            </a:xfrm>
            <a:prstGeom prst="rect">
              <a:avLst/>
            </a:prstGeom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6" t="32451" r="43889" b="33775"/>
          <a:stretch/>
        </p:blipFill>
        <p:spPr bwMode="auto">
          <a:xfrm>
            <a:off x="2673160" y="1772700"/>
            <a:ext cx="3797680" cy="234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485" y="4149080"/>
            <a:ext cx="8695995" cy="18321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i="1" dirty="0" smtClean="0"/>
              <a:t>«…именно в Башкирии мы нашли прекрасное современное производство, где можно собирать молоко и хранить его, что является ключевым фактором для нашего бизнеса.</a:t>
            </a:r>
          </a:p>
          <a:p>
            <a:r>
              <a:rPr lang="ru-RU" sz="2400" i="1" dirty="0" smtClean="0"/>
              <a:t>Люди хорошо справляются, быстро учатся, что, безусловно, радует. Нам помогают и региональные власти…»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6485" y="5949280"/>
            <a:ext cx="8708755" cy="7331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1800" b="1" i="1" dirty="0"/>
              <a:t>Жан-Поль </a:t>
            </a:r>
            <a:r>
              <a:rPr lang="ru-RU" sz="1800" b="1" i="1" dirty="0" err="1"/>
              <a:t>Торрис</a:t>
            </a:r>
            <a:endParaRPr lang="ru-RU" sz="1800" b="1" i="1" dirty="0"/>
          </a:p>
          <a:p>
            <a:pPr algn="r"/>
            <a:r>
              <a:rPr lang="ru-RU" sz="1600" b="1" i="1" dirty="0" smtClean="0"/>
              <a:t>гендиректор </a:t>
            </a:r>
            <a:r>
              <a:rPr lang="ru-RU" sz="1600" b="1" i="1" dirty="0" err="1"/>
              <a:t>Savencia</a:t>
            </a:r>
            <a:r>
              <a:rPr lang="ru-RU" sz="1600" b="1" i="1" dirty="0"/>
              <a:t> </a:t>
            </a:r>
            <a:r>
              <a:rPr lang="ru-RU" sz="1600" b="1" i="1" dirty="0" err="1"/>
              <a:t>Fromage</a:t>
            </a:r>
            <a:r>
              <a:rPr lang="ru-RU" sz="1600" b="1" i="1" dirty="0"/>
              <a:t> &amp; </a:t>
            </a:r>
            <a:r>
              <a:rPr lang="ru-RU" sz="1600" b="1" i="1" dirty="0" err="1"/>
              <a:t>Dairy</a:t>
            </a:r>
            <a:r>
              <a:rPr lang="ru-RU" sz="16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5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 flipH="1">
            <a:off x="89574" y="3918611"/>
            <a:ext cx="4202120" cy="2774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marL="627063"/>
            <a:endParaRPr lang="ru-RU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flipH="1">
            <a:off x="89574" y="865985"/>
            <a:ext cx="4202120" cy="2779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marL="627063"/>
            <a:endParaRPr lang="ru-RU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413491" y="865987"/>
            <a:ext cx="4767309" cy="5846417"/>
            <a:chOff x="4485211" y="865982"/>
            <a:chExt cx="4767309" cy="584641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485211" y="865982"/>
              <a:ext cx="4658789" cy="5846417"/>
            </a:xfrm>
            <a:prstGeom prst="rect">
              <a:avLst/>
            </a:pr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-50000"/>
                        </a14:imgEffect>
                        <a14:imgEffect>
                          <a14:brightnessContrast bright="-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" dist="50800" dir="5400000" sx="69000" sy="690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7000"/>
                      </a14:imgEffect>
                      <a14:imgEffect>
                        <a14:brightnessContrast bright="-2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70"/>
            <a:stretch/>
          </p:blipFill>
          <p:spPr>
            <a:xfrm>
              <a:off x="4497901" y="4177891"/>
              <a:ext cx="4648092" cy="25345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" name="Группа 3"/>
            <p:cNvGrpSpPr/>
            <p:nvPr/>
          </p:nvGrpSpPr>
          <p:grpSpPr>
            <a:xfrm>
              <a:off x="4584690" y="1052735"/>
              <a:ext cx="4667830" cy="4297451"/>
              <a:chOff x="2431659" y="1875141"/>
              <a:chExt cx="4288995" cy="400213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5623" r="11176"/>
              <a:stretch/>
            </p:blipFill>
            <p:spPr>
              <a:xfrm>
                <a:off x="2431659" y="1976480"/>
                <a:ext cx="3867200" cy="3900793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2968476" y="1875141"/>
                <a:ext cx="1051117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Москва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1342 км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431659" y="3339048"/>
                <a:ext cx="936104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Казань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529 км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19874" y="4771516"/>
                <a:ext cx="1008112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Самара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460 км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49612" y="5220205"/>
                <a:ext cx="1188134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Оренбург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373 км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882500" y="4756311"/>
                <a:ext cx="672279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Астана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1387км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339583" y="2059913"/>
                <a:ext cx="1116416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Екатеринбург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543 км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830149" y="2776751"/>
                <a:ext cx="890505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Челябинск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418 км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378774" y="1937988"/>
                <a:ext cx="936106" cy="42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Пермь</a:t>
                </a:r>
              </a:p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470 км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230233" y="3417220"/>
                <a:ext cx="721290" cy="257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Уфа</a:t>
                </a:r>
              </a:p>
            </p:txBody>
          </p:sp>
        </p:grpSp>
      </p:grpSp>
      <p:grpSp>
        <p:nvGrpSpPr>
          <p:cNvPr id="18" name="Группа 17"/>
          <p:cNvGrpSpPr/>
          <p:nvPr/>
        </p:nvGrpSpPr>
        <p:grpSpPr>
          <a:xfrm>
            <a:off x="4856603" y="1067253"/>
            <a:ext cx="297554" cy="299875"/>
            <a:chOff x="4856603" y="1067251"/>
            <a:chExt cx="297554" cy="299875"/>
          </a:xfrm>
          <a:solidFill>
            <a:srgbClr val="FF696D"/>
          </a:solidFill>
        </p:grpSpPr>
        <p:sp>
          <p:nvSpPr>
            <p:cNvPr id="16" name="Капля 15"/>
            <p:cNvSpPr/>
            <p:nvPr/>
          </p:nvSpPr>
          <p:spPr>
            <a:xfrm rot="8132527">
              <a:off x="4856603" y="1067251"/>
              <a:ext cx="297554" cy="299875"/>
            </a:xfrm>
            <a:prstGeom prst="teardrop">
              <a:avLst>
                <a:gd name="adj" fmla="val 134878"/>
              </a:avLst>
            </a:prstGeom>
            <a:grpFill/>
            <a:ln w="19050"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4932040" y="1145064"/>
              <a:ext cx="149353" cy="144016"/>
            </a:xfrm>
            <a:prstGeom prst="ellipse">
              <a:avLst/>
            </a:prstGeom>
            <a:solidFill>
              <a:schemeClr val="bg1"/>
            </a:solidFill>
            <a:ln w="12700"/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/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308953"/>
              </p:ext>
            </p:extLst>
          </p:nvPr>
        </p:nvGraphicFramePr>
        <p:xfrm>
          <a:off x="17566" y="1124744"/>
          <a:ext cx="4320481" cy="2404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559"/>
                <a:gridCol w="2868922"/>
              </a:tblGrid>
              <a:tr h="550165">
                <a:tc>
                  <a:txBody>
                    <a:bodyPr/>
                    <a:lstStyle/>
                    <a:p>
                      <a:pPr marL="268288" indent="0" algn="l"/>
                      <a:r>
                        <a:rPr lang="ru-RU" sz="2000" dirty="0" smtClean="0">
                          <a:solidFill>
                            <a:srgbClr val="3F3F3F"/>
                          </a:solidFill>
                          <a:latin typeface="+mj-lt"/>
                        </a:rPr>
                        <a:t>142,9</a:t>
                      </a:r>
                    </a:p>
                    <a:p>
                      <a:pPr marL="268288" indent="0" algn="l"/>
                      <a:r>
                        <a:rPr lang="ru-RU" sz="1200" b="0" dirty="0" smtClean="0">
                          <a:solidFill>
                            <a:srgbClr val="3F3F3F"/>
                          </a:solidFill>
                          <a:latin typeface="+mj-lt"/>
                        </a:rPr>
                        <a:t>тыс. кв. км</a:t>
                      </a:r>
                      <a:endParaRPr lang="ru-RU" sz="1200" b="0" dirty="0">
                        <a:solidFill>
                          <a:srgbClr val="3F3F3F"/>
                        </a:solidFill>
                        <a:latin typeface="+mj-lt"/>
                      </a:endParaRPr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+mj-lt"/>
                        </a:rPr>
                        <a:t>территория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rgbClr val="3F3F3F"/>
                          </a:solidFill>
                          <a:latin typeface="+mj-lt"/>
                        </a:rPr>
                        <a:t>27-е место в России</a:t>
                      </a:r>
                      <a:endParaRPr lang="ru-RU" sz="1200" b="0" dirty="0">
                        <a:solidFill>
                          <a:srgbClr val="3F3F3F"/>
                        </a:solidFill>
                        <a:latin typeface="+mj-lt"/>
                      </a:endParaRPr>
                    </a:p>
                  </a:txBody>
                  <a:tcPr marL="10800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0165">
                <a:tc>
                  <a:txBody>
                    <a:bodyPr/>
                    <a:lstStyle/>
                    <a:p>
                      <a:pPr marL="268288" indent="0" algn="l"/>
                      <a:r>
                        <a:rPr lang="ru-RU" sz="2000" b="1" dirty="0" smtClean="0">
                          <a:solidFill>
                            <a:srgbClr val="3F3F3F"/>
                          </a:solidFill>
                          <a:latin typeface="+mj-lt"/>
                        </a:rPr>
                        <a:t>4,1 </a:t>
                      </a:r>
                    </a:p>
                    <a:p>
                      <a:pPr marL="268288" indent="0" algn="l"/>
                      <a:r>
                        <a:rPr lang="ru-RU" sz="1200" b="0" dirty="0" smtClean="0">
                          <a:solidFill>
                            <a:srgbClr val="3F3F3F"/>
                          </a:solidFill>
                          <a:latin typeface="+mj-lt"/>
                        </a:rPr>
                        <a:t>млн. человек </a:t>
                      </a:r>
                      <a:endParaRPr lang="ru-RU" sz="1200" b="0" dirty="0">
                        <a:solidFill>
                          <a:srgbClr val="3F3F3F"/>
                        </a:solidFill>
                        <a:latin typeface="+mj-lt"/>
                      </a:endParaRPr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j-lt"/>
                          <a:ea typeface="+mn-ea"/>
                          <a:cs typeface="+mn-cs"/>
                        </a:rPr>
                        <a:t>население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solidFill>
                            <a:srgbClr val="3F3F3F"/>
                          </a:solidFill>
                          <a:latin typeface="+mj-lt"/>
                          <a:ea typeface="+mn-ea"/>
                          <a:cs typeface="+mn-cs"/>
                        </a:rPr>
                        <a:t>7-е место в России</a:t>
                      </a:r>
                      <a:endParaRPr lang="ru-RU" sz="1200" b="0" kern="1200" dirty="0">
                        <a:solidFill>
                          <a:srgbClr val="3F3F3F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0800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4627">
                <a:tc gridSpan="2">
                  <a:txBody>
                    <a:bodyPr/>
                    <a:lstStyle/>
                    <a:p>
                      <a:pPr marL="268288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j-lt"/>
                        </a:rPr>
                        <a:t>Международный аэропорт Уфа</a:t>
                      </a:r>
                      <a:endParaRPr lang="ru-RU" sz="1300" b="0" dirty="0">
                        <a:solidFill>
                          <a:srgbClr val="3F3F3F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4627">
                <a:tc gridSpan="2">
                  <a:txBody>
                    <a:bodyPr/>
                    <a:lstStyle/>
                    <a:p>
                      <a:pPr marL="268288" indent="0"/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j-lt"/>
                        </a:rPr>
                        <a:t>Автомобильные  пути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4627">
                <a:tc gridSpan="2">
                  <a:txBody>
                    <a:bodyPr/>
                    <a:lstStyle/>
                    <a:p>
                      <a:pPr marL="268288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j-lt"/>
                        </a:rPr>
                        <a:t>Железнодорожные пути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>
            <a:off x="3275856" y="3330097"/>
            <a:ext cx="900000" cy="0"/>
          </a:xfrm>
          <a:prstGeom prst="line">
            <a:avLst/>
          </a:prstGeom>
          <a:ln w="60325">
            <a:solidFill>
              <a:srgbClr val="AB99C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75856" y="2878388"/>
            <a:ext cx="900000" cy="0"/>
          </a:xfrm>
          <a:prstGeom prst="line">
            <a:avLst/>
          </a:prstGeom>
          <a:ln w="60325">
            <a:solidFill>
              <a:srgbClr val="FFCC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283" r="46621" b="94621"/>
          <a:stretch/>
        </p:blipFill>
        <p:spPr>
          <a:xfrm>
            <a:off x="3494883" y="2248105"/>
            <a:ext cx="546189" cy="351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0" y="201808"/>
            <a:ext cx="91440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algn="ctr" defTabSz="801472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1F497D"/>
                </a:solidFill>
                <a:cs typeface="Arial" charset="0"/>
              </a:defRPr>
            </a:lvl1pPr>
          </a:lstStyle>
          <a:p>
            <a:r>
              <a:rPr lang="ru-RU" sz="2400" dirty="0" smtClean="0">
                <a:solidFill>
                  <a:srgbClr val="3F3F3F"/>
                </a:solidFill>
                <a:latin typeface="Calibri" panose="020F0502020204030204" pitchFamily="34" charset="0"/>
              </a:rPr>
              <a:t>РЕСПУБЛИКА </a:t>
            </a:r>
            <a:r>
              <a:rPr lang="ru-RU" sz="2400" dirty="0">
                <a:solidFill>
                  <a:srgbClr val="3F3F3F"/>
                </a:solidFill>
                <a:latin typeface="Calibri" panose="020F0502020204030204" pitchFamily="34" charset="0"/>
              </a:rPr>
              <a:t>БАШКОРТОСТАН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823996"/>
              </p:ext>
            </p:extLst>
          </p:nvPr>
        </p:nvGraphicFramePr>
        <p:xfrm>
          <a:off x="170547" y="4074114"/>
          <a:ext cx="4032448" cy="2424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117"/>
                <a:gridCol w="2655331"/>
              </a:tblGrid>
              <a:tr h="71676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радиусе </a:t>
                      </a:r>
                      <a:r>
                        <a:rPr lang="ru-RU" sz="15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r>
                        <a:rPr lang="ru-RU" sz="13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км от объекта расположены крупные региональные центры такие как:</a:t>
                      </a:r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07305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Екатеринбург </a:t>
                      </a:r>
                    </a:p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 </a:t>
                      </a:r>
                    </a:p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Челябинск </a:t>
                      </a:r>
                    </a:p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Самара</a:t>
                      </a:r>
                    </a:p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Пермь </a:t>
                      </a:r>
                    </a:p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Ижевск</a:t>
                      </a:r>
                    </a:p>
                    <a:p>
                      <a:r>
                        <a:rPr lang="ru-RU" sz="1300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Оренбург</a:t>
                      </a:r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(1 428 042 чел.)</a:t>
                      </a:r>
                    </a:p>
                    <a:p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(1 216 965 чел.)</a:t>
                      </a:r>
                    </a:p>
                    <a:p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(1 192 036 чел.)</a:t>
                      </a:r>
                    </a:p>
                    <a:p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(1 170 910 чел.)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(1 041 884 чел.)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(642 024 чел.)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3F3F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(562 569 чел.)</a:t>
                      </a:r>
                      <a:endParaRPr lang="ru-RU" sz="1300" dirty="0">
                        <a:solidFill>
                          <a:srgbClr val="3F3F3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41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 flipH="1">
            <a:off x="173386" y="762000"/>
            <a:ext cx="4326606" cy="26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marL="627063"/>
            <a:endParaRPr lang="ru-RU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 flipH="1">
            <a:off x="4623968" y="762000"/>
            <a:ext cx="4326606" cy="26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marL="627063"/>
            <a:endParaRPr lang="ru-RU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314" y="188665"/>
            <a:ext cx="8699372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rgbClr val="3F3F3F"/>
                </a:solidFill>
                <a:latin typeface="Calibri" panose="020F0502020204030204" pitchFamily="34" charset="0"/>
              </a:rPr>
              <a:t>ОСНОВНЫЕ ПОКАЗАТЕЛИ АПК РЕСПУБЛИКИ</a:t>
            </a:r>
            <a:endParaRPr lang="ru-RU" sz="2400" dirty="0">
              <a:solidFill>
                <a:srgbClr val="3F3F3F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56722" y="3474307"/>
            <a:ext cx="1702902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cs typeface="Arial" pitchFamily="34" charset="0"/>
              </a:rPr>
              <a:t>РЕЙТИНГ В РОССИИ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299946"/>
              </p:ext>
            </p:extLst>
          </p:nvPr>
        </p:nvGraphicFramePr>
        <p:xfrm>
          <a:off x="403913" y="898660"/>
          <a:ext cx="8261067" cy="240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9698"/>
                <a:gridCol w="3617287"/>
                <a:gridCol w="216024"/>
                <a:gridCol w="2707555"/>
                <a:gridCol w="1080503"/>
              </a:tblGrid>
              <a:tr h="396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АГРОПРОМЫШЛЕННЫЙ КОМПЛЕКС</a:t>
                      </a:r>
                      <a:endParaRPr lang="ru-RU" sz="1500" dirty="0">
                        <a:solidFill>
                          <a:srgbClr val="0070C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ПРОИЗВОДСТВО</a:t>
                      </a:r>
                      <a:endParaRPr lang="ru-RU" sz="1500" dirty="0">
                        <a:solidFill>
                          <a:srgbClr val="0070C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7,3</a:t>
                      </a:r>
                      <a:r>
                        <a:rPr lang="en-US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млн га сельскохозяйственных угодий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молоко </a:t>
                      </a:r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2713" indent="-112713">
                        <a:buFontTx/>
                        <a:buChar char="-"/>
                      </a:pPr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1720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3,6</a:t>
                      </a:r>
                      <a:r>
                        <a:rPr lang="en-US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млн га пашни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мясо</a:t>
                      </a:r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2713" indent="-112713">
                        <a:buFontTx/>
                        <a:buChar char="-"/>
                      </a:pPr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410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703</a:t>
                      </a:r>
                      <a:endParaRPr lang="ru-RU" sz="16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сельскохозяйственных предприятий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зерно </a:t>
                      </a:r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2713" indent="-112713">
                        <a:buFontTx/>
                        <a:buChar char="-"/>
                      </a:pPr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3780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6321</a:t>
                      </a:r>
                      <a:endParaRPr lang="ru-RU" sz="16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крестьянских (фермерских) хозяйств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сахарная свекла </a:t>
                      </a:r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2713" marR="0" indent="-1127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1600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1125</a:t>
                      </a:r>
                      <a:endParaRPr lang="ru-RU" sz="16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перерабатывающих предприятий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подсолнечник </a:t>
                      </a:r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2713" indent="-112713">
                        <a:buFontTx/>
                        <a:buChar char="-"/>
                      </a:pPr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270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172</a:t>
                      </a:r>
                      <a:endParaRPr lang="ru-RU" sz="16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млрд руб. валовой продукции в 2017 г.</a:t>
                      </a:r>
                      <a:endParaRPr lang="ru-RU" sz="1300" b="1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овощи и картофель</a:t>
                      </a:r>
                      <a:endParaRPr lang="ru-RU" sz="13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2713" marR="0" indent="-1127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3F3F3F"/>
                          </a:solidFill>
                          <a:latin typeface="+mn-lt"/>
                          <a:cs typeface="Arial" panose="020B0604020202020204" pitchFamily="34" charset="0"/>
                        </a:rPr>
                        <a:t>1350</a:t>
                      </a:r>
                      <a:endParaRPr lang="ru-RU" sz="1600" dirty="0">
                        <a:solidFill>
                          <a:srgbClr val="3F3F3F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7604718" y="980728"/>
            <a:ext cx="85472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тыс. </a:t>
            </a:r>
            <a:r>
              <a:rPr lang="ru-RU" sz="1100" b="1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тонн</a:t>
            </a:r>
            <a:endParaRPr lang="ru-RU" sz="1100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04800" y="3880017"/>
            <a:ext cx="8534400" cy="2596983"/>
            <a:chOff x="381000" y="828675"/>
            <a:chExt cx="8534400" cy="2596983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381000" y="828675"/>
              <a:ext cx="8534400" cy="2596983"/>
              <a:chOff x="698136" y="828376"/>
              <a:chExt cx="7379064" cy="1988465"/>
            </a:xfrm>
          </p:grpSpPr>
          <p:sp>
            <p:nvSpPr>
              <p:cNvPr id="39" name="Нашивка 38"/>
              <p:cNvSpPr/>
              <p:nvPr/>
            </p:nvSpPr>
            <p:spPr>
              <a:xfrm>
                <a:off x="698136" y="1842019"/>
                <a:ext cx="7379064" cy="468000"/>
              </a:xfrm>
              <a:prstGeom prst="chevron">
                <a:avLst/>
              </a:prstGeom>
              <a:gradFill flip="none" rotWithShape="1">
                <a:gsLst>
                  <a:gs pos="0">
                    <a:schemeClr val="accent3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3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3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sz="1600" dirty="0"/>
              </a:p>
            </p:txBody>
          </p:sp>
          <p:sp>
            <p:nvSpPr>
              <p:cNvPr id="40" name="Нашивка 39"/>
              <p:cNvSpPr/>
              <p:nvPr/>
            </p:nvSpPr>
            <p:spPr>
              <a:xfrm>
                <a:off x="698136" y="2348841"/>
                <a:ext cx="7379064" cy="468000"/>
              </a:xfrm>
              <a:prstGeom prst="chevron">
                <a:avLst/>
              </a:prstGeom>
              <a:gradFill flip="none" rotWithShape="1">
                <a:gsLst>
                  <a:gs pos="0">
                    <a:schemeClr val="accent4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4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4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/>
              </a:p>
            </p:txBody>
          </p:sp>
          <p:sp>
            <p:nvSpPr>
              <p:cNvPr id="41" name="Нашивка 40"/>
              <p:cNvSpPr/>
              <p:nvPr/>
            </p:nvSpPr>
            <p:spPr>
              <a:xfrm>
                <a:off x="698136" y="828376"/>
                <a:ext cx="7379064" cy="468000"/>
              </a:xfrm>
              <a:prstGeom prst="chevron">
                <a:avLst/>
              </a:prstGeom>
              <a:gradFill flip="none" rotWithShape="0">
                <a:gsLst>
                  <a:gs pos="0">
                    <a:schemeClr val="accent5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5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/>
              </a:p>
            </p:txBody>
          </p:sp>
          <p:sp>
            <p:nvSpPr>
              <p:cNvPr id="42" name="Нашивка 41"/>
              <p:cNvSpPr/>
              <p:nvPr/>
            </p:nvSpPr>
            <p:spPr>
              <a:xfrm>
                <a:off x="698136" y="1335197"/>
                <a:ext cx="7379064" cy="468000"/>
              </a:xfrm>
              <a:prstGeom prst="chevron">
                <a:avLst/>
              </a:prstGeom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7550" defTabSz="1218987"/>
                <a:endParaRPr lang="ru-RU" sz="16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9" name="Прямоугольник 18"/>
            <p:cNvSpPr/>
            <p:nvPr/>
          </p:nvSpPr>
          <p:spPr>
            <a:xfrm>
              <a:off x="7492860" y="919598"/>
              <a:ext cx="1027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1 </a:t>
              </a:r>
              <a:r>
                <a:rPr lang="ru-RU" sz="20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место</a:t>
              </a:r>
              <a:endPara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492860" y="1583302"/>
              <a:ext cx="1027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2 место</a:t>
              </a:r>
              <a:endPara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492860" y="2247006"/>
              <a:ext cx="1027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3</a:t>
              </a:r>
              <a:r>
                <a:rPr lang="ru-RU" sz="20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 место</a:t>
              </a:r>
              <a:endPara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492860" y="2910711"/>
              <a:ext cx="1027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5 место</a:t>
              </a:r>
              <a:endPara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770000" y="861178"/>
              <a:ext cx="540000" cy="53934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70000" y="1525358"/>
              <a:ext cx="540000" cy="53934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770000" y="2189538"/>
              <a:ext cx="540000" cy="53934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770000" y="2853719"/>
              <a:ext cx="540000" cy="53934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10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517" y="2226917"/>
              <a:ext cx="467224" cy="467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1" descr="C:\Users\gumerov.ur\Desktop\001 IT\03 Презики Банеры Иконки Графики\иконки\beef-ico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7500" l="10000" r="100000">
                          <a14:foregroundMark x1="33000" y1="70500" x2="93500" y2="44000"/>
                          <a14:foregroundMark x1="58500" y1="27000" x2="81000" y2="78000"/>
                          <a14:backgroundMark x1="72500" y1="14500" x2="72500" y2="14500"/>
                          <a14:backgroundMark x1="23000" y1="25500" x2="23000" y2="25500"/>
                          <a14:backgroundMark x1="25000" y1="36500" x2="25000" y2="36500"/>
                          <a14:backgroundMark x1="30500" y1="21000" x2="30500" y2="21000"/>
                          <a14:backgroundMark x1="31500" y1="22500" x2="19500" y2="53000"/>
                          <a14:backgroundMark x1="15500" y1="62000" x2="21500" y2="87500"/>
                          <a14:backgroundMark x1="17500" y1="94000" x2="62000" y2="92000"/>
                          <a14:backgroundMark x1="88500" y1="25500" x2="46500" y2="2000"/>
                          <a14:backgroundMark x1="13000" y1="4000" x2="36500" y2="27000"/>
                          <a14:backgroundMark x1="5500" y1="21000" x2="30500" y2="36000"/>
                          <a14:backgroundMark x1="49000" y1="24500" x2="49000" y2="24500"/>
                          <a14:backgroundMark x1="40500" y1="20500" x2="40500" y2="20500"/>
                        </a14:backgroundRemoval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60406" y="883920"/>
              <a:ext cx="456041" cy="456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2" descr="C:\Users\gumerov.ur\Desktop\001 IT\03 Презики Банеры Иконки Графики\иконки\молоко\milk-icons-set-vector-1642715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3056" b="59167" l="5100" r="29600">
                          <a14:foregroundMark x1="17900" y1="35463" x2="17900" y2="35463"/>
                        </a14:backgroundRemoval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1" t="33804" r="70082" b="40423"/>
            <a:stretch/>
          </p:blipFill>
          <p:spPr bwMode="auto">
            <a:xfrm>
              <a:off x="825466" y="1596591"/>
              <a:ext cx="413894" cy="423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4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89831" l="286" r="100000"/>
                      </a14:imgEffect>
                      <a14:imgEffect>
                        <a14:artisticPhotocopy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" y="2971800"/>
              <a:ext cx="450492" cy="37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1289685" y="892214"/>
              <a:ext cx="326898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588" lvl="0"/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поголовье </a:t>
              </a:r>
              <a:r>
                <a:rPr lang="ru-RU" sz="1300" b="1" dirty="0" err="1">
                  <a:solidFill>
                    <a:schemeClr val="bg1"/>
                  </a:solidFill>
                  <a:cs typeface="Arial" pitchFamily="34" charset="0"/>
                </a:rPr>
                <a:t>КРС</a:t>
              </a:r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 – 1028 тыс. </a:t>
              </a:r>
              <a:r>
                <a:rPr lang="ru-RU" sz="1300" b="1" dirty="0" smtClean="0">
                  <a:solidFill>
                    <a:schemeClr val="bg1"/>
                  </a:solidFill>
                  <a:cs typeface="Arial" pitchFamily="34" charset="0"/>
                </a:rPr>
                <a:t>голов  </a:t>
              </a:r>
              <a:br>
                <a:rPr lang="ru-RU" sz="1300" b="1" dirty="0" smtClean="0">
                  <a:solidFill>
                    <a:schemeClr val="bg1"/>
                  </a:solidFill>
                  <a:cs typeface="Arial" pitchFamily="34" charset="0"/>
                </a:rPr>
              </a:br>
              <a:r>
                <a:rPr lang="ru-RU" sz="1300" b="1" dirty="0" smtClean="0">
                  <a:solidFill>
                    <a:schemeClr val="bg1"/>
                  </a:solidFill>
                  <a:cs typeface="Arial" pitchFamily="34" charset="0"/>
                </a:rPr>
                <a:t>производство </a:t>
              </a:r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кумыса – 3,2 тыс. </a:t>
              </a:r>
              <a:r>
                <a:rPr lang="ru-RU" sz="1300" b="1" dirty="0" smtClean="0">
                  <a:solidFill>
                    <a:schemeClr val="bg1"/>
                  </a:solidFill>
                  <a:cs typeface="Arial" pitchFamily="34" charset="0"/>
                </a:rPr>
                <a:t>тонн</a:t>
              </a:r>
              <a:endParaRPr lang="ru-RU" sz="13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209800" y="1544896"/>
              <a:ext cx="4572000" cy="49244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>
                <a:tabLst/>
              </a:pPr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производство молока – 1720 тыс. тонн</a:t>
              </a:r>
              <a:b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</a:br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производство овощей закрытого грунта – 94,2 тыс. тонн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209800" y="2265115"/>
              <a:ext cx="4572000" cy="3077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ru-RU" sz="1400" b="1" dirty="0">
                  <a:solidFill>
                    <a:schemeClr val="bg1"/>
                  </a:solidFill>
                  <a:cs typeface="Arial" pitchFamily="34" charset="0"/>
                </a:rPr>
                <a:t>поголовье лошадей – 121 тыс. голов</a:t>
              </a:r>
              <a:endParaRPr lang="ru-RU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209800" y="2975402"/>
              <a:ext cx="4572000" cy="3077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588" lvl="0"/>
              <a:r>
                <a:rPr lang="ru-RU" sz="1400" b="1" dirty="0">
                  <a:solidFill>
                    <a:schemeClr val="bg1"/>
                  </a:solidFill>
                  <a:cs typeface="Arial" pitchFamily="34" charset="0"/>
                </a:rPr>
                <a:t>производство картофеля – 978 тыс. тонн</a:t>
              </a:r>
              <a:endParaRPr lang="ru-RU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145397" y="892214"/>
              <a:ext cx="3517865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производство говядины – 196 тыс. </a:t>
              </a:r>
              <a:r>
                <a:rPr lang="ru-RU" sz="1300" b="1" dirty="0" smtClean="0">
                  <a:solidFill>
                    <a:schemeClr val="bg1"/>
                  </a:solidFill>
                  <a:cs typeface="Arial" pitchFamily="34" charset="0"/>
                </a:rPr>
                <a:t>тонн</a:t>
              </a:r>
            </a:p>
            <a:p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производство</a:t>
              </a:r>
              <a:r>
                <a:rPr lang="en-US" sz="13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ru-RU" sz="1300" b="1" dirty="0">
                  <a:solidFill>
                    <a:schemeClr val="bg1"/>
                  </a:solidFill>
                  <a:cs typeface="Arial" pitchFamily="34" charset="0"/>
                </a:rPr>
                <a:t>товарного меда – 5,4 тыс. тонн</a:t>
              </a:r>
              <a:endParaRPr lang="ru-RU" sz="13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11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3200"/>
            <a:ext cx="9143999" cy="684000"/>
          </a:xfrm>
          <a:noFill/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3F3F3F"/>
                </a:solidFill>
                <a:latin typeface="+mn-lt"/>
                <a:cs typeface="Arial" panose="020B0604020202020204" pitchFamily="34" charset="0"/>
              </a:rPr>
              <a:t>ИНВЕСТИЦИИ </a:t>
            </a:r>
            <a:endParaRPr lang="ru-RU" sz="2400" b="1" dirty="0">
              <a:solidFill>
                <a:srgbClr val="3F3F3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12314" y="4773516"/>
            <a:ext cx="1745235" cy="1292656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219140"/>
            <a:r>
              <a:rPr lang="ru-RU" sz="4000" dirty="0" smtClean="0">
                <a:solidFill>
                  <a:schemeClr val="accent5"/>
                </a:solidFill>
                <a:latin typeface="Arial" pitchFamily="34" charset="0"/>
              </a:rPr>
              <a:t>4,9</a:t>
            </a:r>
            <a:r>
              <a:rPr lang="ru-RU" sz="4000" b="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 </a:t>
            </a:r>
            <a:br>
              <a:rPr lang="ru-RU" sz="4000" b="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</a:br>
            <a:r>
              <a:rPr lang="ru-RU" sz="1800" b="0" dirty="0" smtClean="0">
                <a:solidFill>
                  <a:srgbClr val="3F3F3F"/>
                </a:solidFill>
                <a:latin typeface="Arial" pitchFamily="34" charset="0"/>
              </a:rPr>
              <a:t>тыс.</a:t>
            </a:r>
            <a:endParaRPr lang="ru-RU" sz="1800" b="0" dirty="0">
              <a:solidFill>
                <a:srgbClr val="3F3F3F"/>
              </a:solidFill>
              <a:latin typeface="Arial" pitchFamily="34" charset="0"/>
            </a:endParaRPr>
          </a:p>
          <a:p>
            <a:pPr algn="l" defTabSz="1219140"/>
            <a:r>
              <a:rPr lang="ru-RU" sz="1800" b="0" dirty="0">
                <a:solidFill>
                  <a:srgbClr val="3F3F3F"/>
                </a:solidFill>
                <a:latin typeface="Arial" pitchFamily="34" charset="0"/>
              </a:rPr>
              <a:t>рабочих мест</a:t>
            </a:r>
          </a:p>
        </p:txBody>
      </p:sp>
      <p:grpSp>
        <p:nvGrpSpPr>
          <p:cNvPr id="46" name="Группа 45"/>
          <p:cNvGrpSpPr/>
          <p:nvPr/>
        </p:nvGrpSpPr>
        <p:grpSpPr>
          <a:xfrm>
            <a:off x="333815" y="4988309"/>
            <a:ext cx="1080000" cy="1080000"/>
            <a:chOff x="1223063" y="4987331"/>
            <a:chExt cx="1161600" cy="1161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7" name="Rounded Rectangle 27"/>
            <p:cNvSpPr/>
            <p:nvPr/>
          </p:nvSpPr>
          <p:spPr>
            <a:xfrm>
              <a:off x="1223063" y="4987331"/>
              <a:ext cx="1161600" cy="1161600"/>
            </a:xfrm>
            <a:prstGeom prst="roundRect">
              <a:avLst>
                <a:gd name="adj" fmla="val 11033"/>
              </a:avLst>
            </a:prstGeom>
            <a:gradFill>
              <a:gsLst>
                <a:gs pos="0">
                  <a:schemeClr val="accent5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5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5" descr="D:\Users\HUSNUL~1.RR\AppData\Local\Temp\Аватар-значки-бизнес-круг-человек-id-мужчина-человек-люди-человек-профиль-пользователь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9089" y="5263357"/>
              <a:ext cx="609549" cy="609549"/>
            </a:xfrm>
            <a:prstGeom prst="rect">
              <a:avLst/>
            </a:prstGeom>
            <a:noFill/>
            <a:extLst/>
          </p:spPr>
        </p:pic>
      </p:grpSp>
      <p:sp>
        <p:nvSpPr>
          <p:cNvPr id="50" name="TextBox 49"/>
          <p:cNvSpPr txBox="1"/>
          <p:nvPr/>
        </p:nvSpPr>
        <p:spPr>
          <a:xfrm>
            <a:off x="1512315" y="1620612"/>
            <a:ext cx="1573206" cy="98487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ru-RU" sz="3600" b="1" dirty="0">
                <a:solidFill>
                  <a:srgbClr val="4986C3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solidFill>
                  <a:srgbClr val="4986C3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solidFill>
                <a:srgbClr val="4986C3"/>
              </a:solidFill>
              <a:latin typeface="Arial" pitchFamily="34" charset="0"/>
              <a:cs typeface="Arial" pitchFamily="34" charset="0"/>
            </a:endParaRPr>
          </a:p>
          <a:p>
            <a:pPr defTabSz="1219140"/>
            <a:r>
              <a:rPr lang="ru-RU" sz="1800" dirty="0" smtClean="0">
                <a:solidFill>
                  <a:srgbClr val="3F3F3F"/>
                </a:solidFill>
                <a:latin typeface="Arial" pitchFamily="34" charset="0"/>
                <a:cs typeface="Arial" pitchFamily="34" charset="0"/>
              </a:rPr>
              <a:t>проекта</a:t>
            </a:r>
            <a:endParaRPr lang="ru-RU" sz="2000" dirty="0">
              <a:solidFill>
                <a:srgbClr val="3F3F3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333815" y="1600985"/>
            <a:ext cx="1080000" cy="1080000"/>
            <a:chOff x="1223063" y="2091203"/>
            <a:chExt cx="1161600" cy="1161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2" name="Rounded Rectangle 45"/>
            <p:cNvSpPr/>
            <p:nvPr/>
          </p:nvSpPr>
          <p:spPr>
            <a:xfrm>
              <a:off x="1223063" y="2091203"/>
              <a:ext cx="1161600" cy="1161600"/>
            </a:xfrm>
            <a:prstGeom prst="roundRect">
              <a:avLst>
                <a:gd name="adj" fmla="val 11033"/>
              </a:avLst>
            </a:prstGeom>
            <a:gradFill>
              <a:gsLst>
                <a:gs pos="0">
                  <a:srgbClr val="95B7E1">
                    <a:hueOff val="0"/>
                    <a:satOff val="0"/>
                    <a:lumOff val="0"/>
                    <a:shade val="30000"/>
                    <a:satMod val="115000"/>
                  </a:srgbClr>
                </a:gs>
                <a:gs pos="50000">
                  <a:srgbClr val="95B7E1">
                    <a:hueOff val="0"/>
                    <a:satOff val="0"/>
                    <a:lumOff val="0"/>
                    <a:shade val="67500"/>
                    <a:satMod val="115000"/>
                  </a:srgbClr>
                </a:gs>
                <a:gs pos="100000">
                  <a:srgbClr val="95B7E1">
                    <a:hueOff val="0"/>
                    <a:satOff val="0"/>
                    <a:lumOff val="0"/>
                    <a:shade val="100000"/>
                    <a:satMod val="11500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Picture 3" descr="D:\Users\husnullin.rr\Desktop\Презентации\Логотипы\Портфельчик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428" y="2342361"/>
              <a:ext cx="664871" cy="659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extBox 54"/>
          <p:cNvSpPr txBox="1"/>
          <p:nvPr/>
        </p:nvSpPr>
        <p:spPr>
          <a:xfrm>
            <a:off x="1512315" y="3241551"/>
            <a:ext cx="1638767" cy="11203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219140">
              <a:lnSpc>
                <a:spcPct val="90000"/>
              </a:lnSpc>
            </a:pP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rPr>
              <a:t>101</a:t>
            </a:r>
            <a:endParaRPr lang="ru-RU" sz="3600" baseline="30000" dirty="0">
              <a:solidFill>
                <a:schemeClr val="accent3">
                  <a:lumMod val="50000"/>
                </a:schemeClr>
              </a:solidFill>
              <a:latin typeface="Arial" pitchFamily="34" charset="0"/>
            </a:endParaRPr>
          </a:p>
          <a:p>
            <a:pPr algn="l" defTabSz="1219140">
              <a:lnSpc>
                <a:spcPct val="90000"/>
              </a:lnSpc>
            </a:pPr>
            <a:r>
              <a:rPr lang="ru-RU" sz="1800" b="0" dirty="0" smtClean="0">
                <a:solidFill>
                  <a:srgbClr val="3F3F3F"/>
                </a:solidFill>
                <a:latin typeface="Arial" pitchFamily="34" charset="0"/>
              </a:rPr>
              <a:t>млрд</a:t>
            </a:r>
            <a:r>
              <a:rPr lang="en-US" sz="1800" b="0" dirty="0" smtClean="0">
                <a:solidFill>
                  <a:srgbClr val="3F3F3F"/>
                </a:solidFill>
                <a:latin typeface="Arial" pitchFamily="34" charset="0"/>
              </a:rPr>
              <a:t> </a:t>
            </a:r>
            <a:r>
              <a:rPr lang="ru-RU" sz="1800" b="0" dirty="0" smtClean="0">
                <a:solidFill>
                  <a:srgbClr val="3F3F3F"/>
                </a:solidFill>
                <a:latin typeface="Arial" pitchFamily="34" charset="0"/>
              </a:rPr>
              <a:t>инвестиций</a:t>
            </a:r>
            <a:endParaRPr lang="ru-RU" sz="1800" b="0" dirty="0">
              <a:solidFill>
                <a:srgbClr val="3F3F3F"/>
              </a:solidFill>
              <a:latin typeface="Arial" pitchFamily="34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333815" y="3294647"/>
            <a:ext cx="1080000" cy="1080000"/>
            <a:chOff x="1223063" y="3775874"/>
            <a:chExt cx="1161600" cy="1161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7" name="Rounded Rectangle 40"/>
            <p:cNvSpPr/>
            <p:nvPr/>
          </p:nvSpPr>
          <p:spPr>
            <a:xfrm>
              <a:off x="1223063" y="3775874"/>
              <a:ext cx="1161600" cy="1161600"/>
            </a:xfrm>
            <a:prstGeom prst="roundRect">
              <a:avLst>
                <a:gd name="adj" fmla="val 11033"/>
              </a:avLst>
            </a:prstGeom>
            <a:gradFill>
              <a:gsLst>
                <a:gs pos="0">
                  <a:schemeClr val="accent4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50000">
                  <a:schemeClr val="accent4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4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8" name="Группа 57"/>
            <p:cNvGrpSpPr/>
            <p:nvPr/>
          </p:nvGrpSpPr>
          <p:grpSpPr>
            <a:xfrm>
              <a:off x="1509760" y="4062834"/>
              <a:ext cx="588206" cy="587680"/>
              <a:chOff x="971291" y="3503163"/>
              <a:chExt cx="1104988" cy="1104000"/>
            </a:xfrm>
          </p:grpSpPr>
          <p:sp>
            <p:nvSpPr>
              <p:cNvPr id="59" name="Овал 58"/>
              <p:cNvSpPr/>
              <p:nvPr/>
            </p:nvSpPr>
            <p:spPr>
              <a:xfrm>
                <a:off x="971291" y="3503163"/>
                <a:ext cx="1104988" cy="1104000"/>
              </a:xfrm>
              <a:prstGeom prst="ellipse">
                <a:avLst/>
              </a:prstGeom>
              <a:noFill/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1914" tIns="60957" rIns="121914" bIns="60957" rtlCol="0" anchor="ctr"/>
              <a:lstStyle/>
              <a:p>
                <a:pPr algn="ctr" defTabSz="1219140"/>
                <a:endParaRPr lang="ru-RU" sz="2400" b="1" dirty="0">
                  <a:solidFill>
                    <a:srgbClr val="4F81BD">
                      <a:lumMod val="20000"/>
                      <a:lumOff val="80000"/>
                    </a:srgb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pic>
            <p:nvPicPr>
              <p:cNvPr id="60" name="Picture 2" descr="http://u4.platformalp.ru/2258803b6e4f1ef992229c3cef66d75d/8402458a14dfd32e547ae06df24dee3c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Photocopy/>
                        </a14:imgEffect>
                        <a14:imgEffect>
                          <a14:brightnessContrast bright="10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2620" y="3726613"/>
                <a:ext cx="602332" cy="6571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2305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12" y="1600015"/>
            <a:ext cx="2855177" cy="2143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691" y="3950005"/>
            <a:ext cx="2834619" cy="21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" name="Диаграмма 26" descr="ывчмчвиы"/>
          <p:cNvGraphicFramePr/>
          <p:nvPr>
            <p:extLst>
              <p:ext uri="{D42A27DB-BD31-4B8C-83A1-F6EECF244321}">
                <p14:modId xmlns:p14="http://schemas.microsoft.com/office/powerpoint/2010/main" val="715696474"/>
              </p:ext>
            </p:extLst>
          </p:nvPr>
        </p:nvGraphicFramePr>
        <p:xfrm>
          <a:off x="6170893" y="3331880"/>
          <a:ext cx="3025110" cy="3481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28" name="Группа 27"/>
          <p:cNvGrpSpPr/>
          <p:nvPr/>
        </p:nvGrpSpPr>
        <p:grpSpPr>
          <a:xfrm>
            <a:off x="7143448" y="1600985"/>
            <a:ext cx="1080000" cy="1080000"/>
            <a:chOff x="6295467" y="3820164"/>
            <a:chExt cx="1776854" cy="1776852"/>
          </a:xfrm>
          <a:solidFill>
            <a:srgbClr val="3C938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Rounded Rectangle 23"/>
            <p:cNvSpPr/>
            <p:nvPr/>
          </p:nvSpPr>
          <p:spPr>
            <a:xfrm>
              <a:off x="6295467" y="3820164"/>
              <a:ext cx="1776854" cy="1776852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6298" y="4055162"/>
              <a:ext cx="1255192" cy="12485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Прямоугольник 30"/>
          <p:cNvSpPr/>
          <p:nvPr/>
        </p:nvSpPr>
        <p:spPr>
          <a:xfrm>
            <a:off x="6254082" y="2854677"/>
            <a:ext cx="2858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ea typeface="Roboto" panose="02000000000000000000" pitchFamily="2" charset="0"/>
                <a:cs typeface="Arial" pitchFamily="34" charset="0"/>
              </a:rPr>
              <a:t>ИНВЕСТИЦИИ</a:t>
            </a:r>
          </a:p>
          <a:p>
            <a:r>
              <a:rPr lang="ru-RU" sz="2000" b="1" dirty="0" smtClean="0">
                <a:solidFill>
                  <a:srgbClr val="0070C0"/>
                </a:solidFill>
                <a:ea typeface="Roboto" panose="02000000000000000000" pitchFamily="2" charset="0"/>
                <a:cs typeface="Arial" pitchFamily="34" charset="0"/>
              </a:rPr>
              <a:t>В ОСНОВНОЙ КАПИТАЛ</a:t>
            </a:r>
            <a:r>
              <a:rPr lang="ru-RU" sz="2000" dirty="0" smtClean="0">
                <a:solidFill>
                  <a:srgbClr val="0070C0"/>
                </a:solidFill>
              </a:rPr>
              <a:t>:</a:t>
            </a:r>
            <a:endParaRPr lang="ru-RU" sz="2000" dirty="0" smtClean="0">
              <a:solidFill>
                <a:srgbClr val="0070C0"/>
              </a:solidFill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48400" y="3851756"/>
            <a:ext cx="143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RU" sz="1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7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0" y="2644170"/>
            <a:ext cx="487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F3F3F"/>
                </a:solidFill>
              </a:rPr>
              <a:t>КОМПЛЕКСНАЯ ПРОГРАММА РАЗВИТИЯ МОЛОЧНОЙ ОТРАСЛИ РЕСПУБЛИКИ БАШКОРТОСТАН ДО 2020 И НА ПЕРИОД ДО 2030 ГОДА</a:t>
            </a:r>
            <a:r>
              <a:rPr lang="ru-RU" dirty="0" smtClean="0">
                <a:solidFill>
                  <a:srgbClr val="3F3F3F"/>
                </a:solidFill>
              </a:rPr>
              <a:t> </a:t>
            </a:r>
            <a:endParaRPr lang="ru-RU" dirty="0">
              <a:solidFill>
                <a:srgbClr val="3F3F3F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-381000" y="1562270"/>
            <a:ext cx="3810000" cy="611219"/>
          </a:xfrm>
          <a:prstGeom prst="chevron">
            <a:avLst/>
          </a:prstGeom>
          <a:gradFill flip="none" rotWithShape="1">
            <a:gsLst>
              <a:gs pos="0">
                <a:schemeClr val="accent3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3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3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6350">
            <a:solidFill>
              <a:schemeClr val="bg1">
                <a:alpha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714375"/>
            <a:endParaRPr lang="ru-RU" sz="1600" dirty="0"/>
          </a:p>
        </p:txBody>
      </p:sp>
      <p:sp>
        <p:nvSpPr>
          <p:cNvPr id="7" name="Нашивка 6"/>
          <p:cNvSpPr/>
          <p:nvPr/>
        </p:nvSpPr>
        <p:spPr>
          <a:xfrm>
            <a:off x="-381000" y="252480"/>
            <a:ext cx="3810000" cy="611219"/>
          </a:xfrm>
          <a:prstGeom prst="chevron">
            <a:avLst/>
          </a:prstGeom>
          <a:gradFill>
            <a:gsLst>
              <a:gs pos="0">
                <a:schemeClr val="accent4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4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4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</a:gradFill>
          <a:ln w="6350">
            <a:solidFill>
              <a:schemeClr val="bg1">
                <a:alpha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714375"/>
            <a:endParaRPr lang="ru-RU" dirty="0"/>
          </a:p>
        </p:txBody>
      </p:sp>
      <p:sp>
        <p:nvSpPr>
          <p:cNvPr id="8" name="Нашивка 7"/>
          <p:cNvSpPr/>
          <p:nvPr/>
        </p:nvSpPr>
        <p:spPr>
          <a:xfrm>
            <a:off x="-381000" y="907375"/>
            <a:ext cx="3810000" cy="611219"/>
          </a:xfrm>
          <a:prstGeom prst="chevron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717550" defTabSz="1218987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-381000" y="2872060"/>
            <a:ext cx="3810000" cy="611219"/>
          </a:xfrm>
          <a:prstGeom prst="chevron">
            <a:avLst/>
          </a:prstGeom>
          <a:gradFill flip="none" rotWithShape="0">
            <a:gsLst>
              <a:gs pos="0">
                <a:schemeClr val="accent5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5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5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6350">
            <a:solidFill>
              <a:schemeClr val="bg1">
                <a:alpha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714375"/>
            <a:endParaRPr lang="ru-RU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-381000" y="2217165"/>
            <a:ext cx="3810000" cy="3885694"/>
            <a:chOff x="-752272" y="2217165"/>
            <a:chExt cx="4038600" cy="38856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6" name="Нашивка 5"/>
            <p:cNvSpPr/>
            <p:nvPr/>
          </p:nvSpPr>
          <p:spPr>
            <a:xfrm>
              <a:off x="-752272" y="2217165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9" name="Нашивка 8"/>
            <p:cNvSpPr/>
            <p:nvPr/>
          </p:nvSpPr>
          <p:spPr>
            <a:xfrm>
              <a:off x="-752272" y="4181850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sz="1600" dirty="0"/>
            </a:p>
          </p:txBody>
        </p:sp>
        <p:sp>
          <p:nvSpPr>
            <p:cNvPr id="10" name="Нашивка 9"/>
            <p:cNvSpPr/>
            <p:nvPr/>
          </p:nvSpPr>
          <p:spPr>
            <a:xfrm>
              <a:off x="-752272" y="4836745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  <p:sp>
          <p:nvSpPr>
            <p:cNvPr id="12" name="Нашивка 11"/>
            <p:cNvSpPr/>
            <p:nvPr/>
          </p:nvSpPr>
          <p:spPr>
            <a:xfrm>
              <a:off x="-752272" y="3526955"/>
              <a:ext cx="4038600" cy="611219"/>
            </a:xfrm>
            <a:prstGeom prst="chevron">
              <a:avLst/>
            </a:prstGeom>
            <a:grpFill/>
            <a:ln>
              <a:noFill/>
            </a:ln>
            <a:effectLst>
              <a:outerShdw blurRad="50800" dist="50800" dir="54000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prstClr val="white"/>
                </a:solidFill>
              </a:endParaRPr>
            </a:p>
          </p:txBody>
        </p:sp>
        <p:sp>
          <p:nvSpPr>
            <p:cNvPr id="17" name="Нашивка 16"/>
            <p:cNvSpPr/>
            <p:nvPr/>
          </p:nvSpPr>
          <p:spPr>
            <a:xfrm>
              <a:off x="-752272" y="5491640"/>
              <a:ext cx="4038600" cy="611219"/>
            </a:xfrm>
            <a:prstGeom prst="chevron">
              <a:avLst/>
            </a:prstGeom>
            <a:grpFill/>
            <a:ln w="6350">
              <a:solidFill>
                <a:schemeClr val="bg1">
                  <a:alpha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/>
            </a:p>
          </p:txBody>
        </p:sp>
      </p:grpSp>
      <p:sp>
        <p:nvSpPr>
          <p:cNvPr id="18" name="Нашивка 17"/>
          <p:cNvSpPr/>
          <p:nvPr/>
        </p:nvSpPr>
        <p:spPr>
          <a:xfrm>
            <a:off x="-381000" y="6146535"/>
            <a:ext cx="3810000" cy="611219"/>
          </a:xfrm>
          <a:prstGeom prst="chevron">
            <a:avLst/>
          </a:prstGeom>
          <a:gradFill>
            <a:gsLst>
              <a:gs pos="0">
                <a:schemeClr val="accent4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4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4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10800000" scaled="1"/>
          </a:gradFill>
          <a:ln>
            <a:noFill/>
          </a:ln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717550" defTabSz="1218987"/>
            <a:endParaRPr lang="ru-RU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4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4041" y="170232"/>
            <a:ext cx="9092884" cy="6206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84" tIns="40792" rIns="81584" bIns="40792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/>
            <a:r>
              <a:rPr lang="ru-RU" sz="2400" b="1" dirty="0" smtClean="0">
                <a:cs typeface="Arial" panose="020B0604020202020204" pitchFamily="34" charset="0"/>
              </a:rPr>
              <a:t>МЕРЫ ГОСУДАРСТВЕННОЙ ПОДДЕРЖКИ</a:t>
            </a:r>
            <a:endParaRPr lang="ru-RU" sz="2400" b="1" dirty="0">
              <a:cs typeface="Arial" panose="020B0604020202020204" pitchFamily="34" charset="0"/>
            </a:endParaRPr>
          </a:p>
        </p:txBody>
      </p:sp>
      <p:sp>
        <p:nvSpPr>
          <p:cNvPr id="34" name="object 22"/>
          <p:cNvSpPr txBox="1"/>
          <p:nvPr/>
        </p:nvSpPr>
        <p:spPr>
          <a:xfrm>
            <a:off x="3352800" y="5359723"/>
            <a:ext cx="5791200" cy="1345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37465" rIns="0" bIns="0" rtlCol="0">
            <a:spAutoFit/>
          </a:bodyPr>
          <a:lstStyle/>
          <a:p>
            <a:pPr marL="298450" indent="-285750" defTabSz="1218987">
              <a:spcBef>
                <a:spcPts val="295"/>
              </a:spcBef>
              <a:buClr>
                <a:srgbClr val="0070C0"/>
              </a:buClr>
              <a:buSzPct val="116000"/>
              <a:buFont typeface="Arial" panose="020B0604020202020204" pitchFamily="34" charset="0"/>
              <a:buChar char="•"/>
              <a:tabLst>
                <a:tab pos="184785" algn="l"/>
                <a:tab pos="185420" algn="l"/>
              </a:tabLst>
            </a:pPr>
            <a:r>
              <a:rPr sz="1600" b="1" spc="-1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льготная </a:t>
            </a:r>
            <a:r>
              <a:rPr sz="1600" b="1" spc="-5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аренда</a:t>
            </a:r>
            <a:r>
              <a:rPr sz="1600" b="1" spc="-5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sz="1600" b="1" spc="-1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зем</a:t>
            </a:r>
            <a:r>
              <a:rPr lang="ru-RU"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ли</a:t>
            </a:r>
            <a:r>
              <a:rPr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;</a:t>
            </a:r>
            <a:endParaRPr sz="1600" b="1" dirty="0">
              <a:solidFill>
                <a:prstClr val="black">
                  <a:lumMod val="75000"/>
                  <a:lumOff val="25000"/>
                </a:prstClr>
              </a:solidFill>
              <a:cs typeface="Arial" panose="020B0604020202020204" pitchFamily="34" charset="0"/>
            </a:endParaRPr>
          </a:p>
          <a:p>
            <a:pPr marL="298450" indent="-285750" defTabSz="1218987">
              <a:spcBef>
                <a:spcPts val="195"/>
              </a:spcBef>
              <a:buClr>
                <a:srgbClr val="0070C0"/>
              </a:buClr>
              <a:buSzPct val="116000"/>
              <a:buFont typeface="Arial" panose="020B0604020202020204" pitchFamily="34" charset="0"/>
              <a:buChar char="•"/>
              <a:tabLst>
                <a:tab pos="184785" algn="l"/>
                <a:tab pos="185420" algn="l"/>
              </a:tabLst>
            </a:pPr>
            <a:r>
              <a:rPr sz="1600" b="1" spc="-5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строительство</a:t>
            </a:r>
            <a:r>
              <a:rPr sz="1600" b="1" spc="-5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sz="1600" b="1" spc="-5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дорог</a:t>
            </a:r>
            <a:r>
              <a:rPr sz="1600" b="1" spc="-5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и </a:t>
            </a:r>
            <a:r>
              <a:rPr sz="1600" b="1" spc="-1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инженерной</a:t>
            </a:r>
            <a:r>
              <a:rPr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lang="ru-RU"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и</a:t>
            </a:r>
            <a:r>
              <a:rPr sz="1600" b="1" spc="-1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нфраструктуры</a:t>
            </a:r>
            <a:r>
              <a:rPr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, </a:t>
            </a:r>
            <a:r>
              <a:rPr sz="1600" b="1" spc="-1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присоединение</a:t>
            </a:r>
            <a:r>
              <a:rPr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sz="1600" b="1" spc="-5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к </a:t>
            </a:r>
            <a:r>
              <a:rPr sz="1600" b="1" spc="-1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сетям</a:t>
            </a:r>
            <a:r>
              <a:rPr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;</a:t>
            </a:r>
            <a:endParaRPr sz="1600" b="1" dirty="0" smtClean="0">
              <a:solidFill>
                <a:prstClr val="black">
                  <a:lumMod val="75000"/>
                  <a:lumOff val="25000"/>
                </a:prstClr>
              </a:solidFill>
              <a:cs typeface="Arial" panose="020B0604020202020204" pitchFamily="34" charset="0"/>
            </a:endParaRPr>
          </a:p>
          <a:p>
            <a:pPr marL="298450" indent="-285750" defTabSz="1218987">
              <a:spcBef>
                <a:spcPts val="204"/>
              </a:spcBef>
              <a:buClr>
                <a:srgbClr val="0070C0"/>
              </a:buClr>
              <a:buSzPct val="116000"/>
              <a:buFont typeface="Arial" panose="020B0604020202020204" pitchFamily="34" charset="0"/>
              <a:buChar char="•"/>
              <a:tabLst>
                <a:tab pos="184785" algn="l"/>
                <a:tab pos="185420" algn="l"/>
              </a:tabLst>
            </a:pPr>
            <a:r>
              <a:rPr sz="1600" b="1" spc="-5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залоги</a:t>
            </a:r>
            <a:r>
              <a:rPr sz="1600" b="1" spc="-5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sz="1600" b="1" spc="-5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и </a:t>
            </a:r>
            <a:r>
              <a:rPr sz="1600" b="1" spc="-1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гос.</a:t>
            </a:r>
            <a:r>
              <a:rPr sz="1600" b="1" spc="35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sz="1600" b="1" spc="-5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гарантии</a:t>
            </a:r>
            <a:r>
              <a:rPr lang="ru-RU" sz="1600" b="1" spc="-1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;</a:t>
            </a:r>
            <a:endParaRPr lang="ru-RU" sz="1600" b="1" dirty="0">
              <a:solidFill>
                <a:prstClr val="black">
                  <a:lumMod val="75000"/>
                  <a:lumOff val="25000"/>
                </a:prstClr>
              </a:solidFill>
              <a:cs typeface="Arial" panose="020B0604020202020204" pitchFamily="34" charset="0"/>
            </a:endParaRPr>
          </a:p>
          <a:p>
            <a:pPr marL="298450" indent="-285750" defTabSz="1218987">
              <a:spcBef>
                <a:spcPts val="204"/>
              </a:spcBef>
              <a:buClr>
                <a:srgbClr val="0070C0"/>
              </a:buClr>
              <a:buSzPct val="116000"/>
              <a:buFont typeface="Arial" panose="020B0604020202020204" pitchFamily="34" charset="0"/>
              <a:buChar char="•"/>
              <a:tabLst>
                <a:tab pos="184785" algn="l"/>
                <a:tab pos="185420" algn="l"/>
              </a:tabLst>
            </a:pPr>
            <a:r>
              <a:rPr sz="1600" b="1" spc="-5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налоговые</a:t>
            </a:r>
            <a:r>
              <a:rPr sz="1600" b="1" spc="-5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</a:t>
            </a:r>
            <a:r>
              <a:rPr sz="1600" b="1" spc="-1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льготы</a:t>
            </a:r>
            <a:r>
              <a:rPr lang="ru-RU" sz="1600" b="1" spc="-1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.</a:t>
            </a:r>
            <a:endParaRPr sz="1600" b="1" dirty="0">
              <a:solidFill>
                <a:prstClr val="black">
                  <a:lumMod val="75000"/>
                  <a:lumOff val="25000"/>
                </a:prst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207807"/>
              </p:ext>
            </p:extLst>
          </p:nvPr>
        </p:nvGraphicFramePr>
        <p:xfrm>
          <a:off x="152400" y="838200"/>
          <a:ext cx="8763000" cy="4514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0750"/>
                <a:gridCol w="2190750"/>
                <a:gridCol w="2190750"/>
                <a:gridCol w="2190750"/>
              </a:tblGrid>
              <a:tr h="974459"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5" dirty="0" smtClean="0">
                          <a:solidFill>
                            <a:schemeClr val="bg1"/>
                          </a:solidFill>
                        </a:rPr>
                        <a:t>Принципы  государственной  </a:t>
                      </a: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поддержки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/>
                        </a:gs>
                        <a:gs pos="98000">
                          <a:schemeClr val="tx2">
                            <a:lumMod val="72000"/>
                            <a:lumOff val="28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424180" algn="ctr" defTabSz="2152650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-5" dirty="0" smtClean="0">
                          <a:solidFill>
                            <a:schemeClr val="bg1"/>
                          </a:solidFill>
                        </a:rPr>
                        <a:t>Новое с</a:t>
                      </a:r>
                      <a:r>
                        <a:rPr lang="ru-RU" sz="1600" b="1" spc="-15" dirty="0" smtClean="0">
                          <a:solidFill>
                            <a:schemeClr val="bg1"/>
                          </a:solidFill>
                        </a:rPr>
                        <a:t>т</a:t>
                      </a: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роител</a:t>
                      </a:r>
                      <a:r>
                        <a:rPr lang="ru-RU" sz="1600" b="1" spc="-5" dirty="0" smtClean="0">
                          <a:solidFill>
                            <a:schemeClr val="bg1"/>
                          </a:solidFill>
                        </a:rPr>
                        <a:t>ьс</a:t>
                      </a:r>
                      <a:r>
                        <a:rPr lang="ru-RU" sz="1600" b="1" spc="-15" dirty="0" smtClean="0">
                          <a:solidFill>
                            <a:schemeClr val="bg1"/>
                          </a:solidFill>
                        </a:rPr>
                        <a:t>т</a:t>
                      </a: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во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67000"/>
                            <a:lumOff val="33000"/>
                          </a:schemeClr>
                        </a:gs>
                        <a:gs pos="98000">
                          <a:schemeClr val="tx2">
                            <a:lumMod val="49000"/>
                            <a:lumOff val="51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Интенсификация действующих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СХО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/>
                        </a:gs>
                        <a:gs pos="98000">
                          <a:schemeClr val="tx2">
                            <a:lumMod val="72000"/>
                            <a:lumOff val="28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Формирование </a:t>
                      </a:r>
                      <a:r>
                        <a:rPr lang="ru-RU" sz="1600" b="1" spc="-5" dirty="0" smtClean="0">
                          <a:solidFill>
                            <a:schemeClr val="bg1"/>
                          </a:solidFill>
                        </a:rPr>
                        <a:t>сервисной </a:t>
                      </a:r>
                      <a:r>
                        <a:rPr lang="ru-RU" sz="1600" b="1" spc="-10" dirty="0" smtClean="0">
                          <a:solidFill>
                            <a:schemeClr val="bg1"/>
                          </a:solidFill>
                        </a:rPr>
                        <a:t>инфраструктуры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67000"/>
                            <a:lumOff val="33000"/>
                          </a:schemeClr>
                        </a:gs>
                        <a:gs pos="98000">
                          <a:schemeClr val="tx2">
                            <a:lumMod val="49000"/>
                            <a:lumOff val="51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540531">
                <a:tc>
                  <a:txBody>
                    <a:bodyPr/>
                    <a:lstStyle/>
                    <a:p>
                      <a:pPr marL="184785" marR="5080" indent="-172085" fontAlgn="auto">
                        <a:spcBef>
                          <a:spcPts val="9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Концентрация 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гос.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поддержки  на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«сильных» </a:t>
                      </a:r>
                      <a:r>
                        <a:rPr lang="ru-RU" sz="1500" spc="-1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СХО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;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marR="31115" indent="-172085" fontAlgn="auto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Акцент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на  качество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;  </a:t>
                      </a:r>
                    </a:p>
                    <a:p>
                      <a:pPr marL="184785" marR="31115" indent="-172085" fontAlgn="auto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Приоритет  инвестиций.</a:t>
                      </a:r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4785" marR="5080" indent="-172085" fontAlgn="auto">
                        <a:spcBef>
                          <a:spcPts val="95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Компенсация </a:t>
                      </a:r>
                      <a:r>
                        <a:rPr lang="ru-RU" sz="1500" spc="-5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CAPEX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;</a:t>
                      </a:r>
                    </a:p>
                    <a:p>
                      <a:pPr marL="184785" marR="5080" indent="-172085" fontAlgn="auto">
                        <a:spcBef>
                          <a:spcPts val="95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Льготные </a:t>
                      </a:r>
                      <a:r>
                        <a:rPr lang="ru-RU" sz="1500" spc="-1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инвестиц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.  кредиты;</a:t>
                      </a:r>
                    </a:p>
                    <a:p>
                      <a:pPr marL="184785" marR="5080" indent="-172085" fontAlgn="auto">
                        <a:spcBef>
                          <a:spcPts val="95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Субсидии на приобретение с/х техники и  оборудования;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marR="224790" indent="-172085" fontAlgn="auto">
                        <a:spcBef>
                          <a:spcPts val="409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Субсидии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на 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высокопродуктивное 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поголовье;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indent="-172085" fontAlgn="auto">
                        <a:spcBef>
                          <a:spcPts val="395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Субсидии на 1</a:t>
                      </a:r>
                      <a:r>
                        <a:rPr lang="ru-RU" sz="1500" spc="-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кг реализованного молока.</a:t>
                      </a:r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785" marR="113664" indent="-172085" fontAlgn="auto">
                        <a:spcBef>
                          <a:spcPts val="9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овышение доходности; </a:t>
                      </a:r>
                    </a:p>
                    <a:p>
                      <a:pPr marL="184785" marR="113664" indent="-172085" fontAlgn="auto">
                        <a:spcBef>
                          <a:spcPts val="9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Быстрое обновление стада;  </a:t>
                      </a:r>
                    </a:p>
                    <a:p>
                      <a:pPr marL="184785" marR="113664" indent="-172085" fontAlgn="auto">
                        <a:spcBef>
                          <a:spcPts val="9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Ускоренное внедрение  передовых</a:t>
                      </a:r>
                      <a:r>
                        <a:rPr lang="ru-RU" sz="1500" spc="5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технологий;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marR="295275" indent="-172085" fontAlgn="auto">
                        <a:spcBef>
                          <a:spcPts val="40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Реконструкция и  модернизация</a:t>
                      </a:r>
                      <a:r>
                        <a:rPr lang="ru-RU" sz="1500" spc="-6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ферм.</a:t>
                      </a:r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4785" indent="-172085" fontAlgn="auto">
                        <a:spcBef>
                          <a:spcPts val="95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Единая</a:t>
                      </a:r>
                      <a:r>
                        <a:rPr lang="ru-RU" sz="1500" spc="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система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fontAlgn="auto">
                        <a:spcBef>
                          <a:spcPts val="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</a:pP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идентификации</a:t>
                      </a:r>
                      <a:r>
                        <a:rPr lang="ru-RU" sz="1500" spc="2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скота;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marR="5080" indent="-172085" fontAlgn="auto">
                        <a:spcBef>
                          <a:spcPts val="39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Аналитический центр и  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сеть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независимых  лабораторий;</a:t>
                      </a:r>
                      <a:endParaRPr lang="ru-RU" sz="15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184785" marR="121920" indent="-172085" fontAlgn="auto">
                        <a:spcBef>
                          <a:spcPts val="395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Arial"/>
                        <a:buChar char="•"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Поддержка </a:t>
                      </a:r>
                      <a:r>
                        <a:rPr lang="ru-RU" sz="1500" spc="-1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СХО</a:t>
                      </a:r>
                      <a:r>
                        <a:rPr lang="ru-RU" sz="1500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  сервисных</a:t>
                      </a:r>
                      <a:r>
                        <a:rPr lang="ru-RU" sz="1500" spc="-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ru-RU" sz="1500" spc="-5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компаний.</a:t>
                      </a:r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Diagram 21"/>
          <p:cNvGraphicFramePr/>
          <p:nvPr>
            <p:extLst>
              <p:ext uri="{D42A27DB-BD31-4B8C-83A1-F6EECF244321}">
                <p14:modId xmlns:p14="http://schemas.microsoft.com/office/powerpoint/2010/main" val="3861952273"/>
              </p:ext>
            </p:extLst>
          </p:nvPr>
        </p:nvGraphicFramePr>
        <p:xfrm>
          <a:off x="152400" y="5028904"/>
          <a:ext cx="3124200" cy="1920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918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Заголовок 1"/>
          <p:cNvSpPr>
            <a:spLocks noGrp="1"/>
          </p:cNvSpPr>
          <p:nvPr>
            <p:ph type="title"/>
          </p:nvPr>
        </p:nvSpPr>
        <p:spPr>
          <a:xfrm>
            <a:off x="45476" y="172400"/>
            <a:ext cx="9092884" cy="6206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84" tIns="40792" rIns="81584" bIns="40792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/>
            <a:r>
              <a:rPr lang="ru-RU" sz="2400" b="1" dirty="0">
                <a:solidFill>
                  <a:srgbClr val="3F3F3F"/>
                </a:solidFill>
                <a:ea typeface="+mn-ea"/>
              </a:rPr>
              <a:t>ЦЕЛЬ ПРОГРАММЫ РА</a:t>
            </a:r>
            <a:r>
              <a:rPr lang="ru-RU" sz="2400" b="1" dirty="0" smtClean="0">
                <a:solidFill>
                  <a:srgbClr val="3F3F3F"/>
                </a:solidFill>
                <a:ea typeface="+mn-ea"/>
              </a:rPr>
              <a:t>ЗВИТИЯ МОЛОЧНОЙ ОТРАСЛИ </a:t>
            </a:r>
            <a:endParaRPr lang="ru-RU" sz="2000" b="1" dirty="0">
              <a:solidFill>
                <a:srgbClr val="3F3F3F"/>
              </a:solidFill>
              <a:latin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12498" y="838200"/>
            <a:ext cx="9259847" cy="2041505"/>
            <a:chOff x="112498" y="769203"/>
            <a:chExt cx="9259847" cy="2041505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46416" y="1302603"/>
              <a:ext cx="8962088" cy="1508105"/>
              <a:chOff x="146416" y="1302603"/>
              <a:chExt cx="8962088" cy="1508105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533400" y="1302603"/>
                <a:ext cx="8575104" cy="1508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1218987">
                  <a:spcAft>
                    <a:spcPts val="1200"/>
                  </a:spcAft>
                </a:pPr>
                <a:r>
                  <a:rPr lang="ru-RU" sz="1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Максимально </a:t>
                </a:r>
                <a:r>
                  <a:rPr lang="ru-RU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капитализировать добавленную стоимость на территории региона через повышение глубины переработки;</a:t>
                </a:r>
              </a:p>
              <a:p>
                <a:pPr defTabSz="1218987">
                  <a:spcAft>
                    <a:spcPts val="1200"/>
                  </a:spcAft>
                </a:pPr>
                <a:r>
                  <a:rPr lang="ru-RU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Повышение эффективности </a:t>
                </a:r>
                <a:r>
                  <a:rPr lang="ru-RU" sz="1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государственной </a:t>
                </a:r>
                <a:r>
                  <a:rPr lang="ru-RU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поддержки и доходности СХО;</a:t>
                </a:r>
              </a:p>
              <a:p>
                <a:pPr defTabSz="1218987">
                  <a:spcAft>
                    <a:spcPts val="1200"/>
                  </a:spcAft>
                </a:pPr>
                <a:r>
                  <a:rPr lang="ru-RU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Стабилизация социально-экономического развития </a:t>
                </a:r>
                <a:r>
                  <a:rPr lang="ru-RU" sz="1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села.</a:t>
                </a:r>
                <a:endParaRPr lang="ru-RU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11" name="Группа 10"/>
              <p:cNvGrpSpPr/>
              <p:nvPr/>
            </p:nvGrpSpPr>
            <p:grpSpPr>
              <a:xfrm>
                <a:off x="146416" y="1455003"/>
                <a:ext cx="386984" cy="350444"/>
                <a:chOff x="-609600" y="1988403"/>
                <a:chExt cx="386984" cy="350444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4" name="Freeform 29"/>
                <p:cNvSpPr>
                  <a:spLocks/>
                </p:cNvSpPr>
                <p:nvPr/>
              </p:nvSpPr>
              <p:spPr bwMode="auto">
                <a:xfrm>
                  <a:off x="-609600" y="1988403"/>
                  <a:ext cx="349827" cy="350444"/>
                </a:xfrm>
                <a:custGeom>
                  <a:avLst/>
                  <a:gdLst>
                    <a:gd name="T0" fmla="*/ 158 w 4538"/>
                    <a:gd name="T1" fmla="*/ 0 h 4545"/>
                    <a:gd name="T2" fmla="*/ 3453 w 4538"/>
                    <a:gd name="T3" fmla="*/ 0 h 4545"/>
                    <a:gd name="T4" fmla="*/ 3490 w 4538"/>
                    <a:gd name="T5" fmla="*/ 5 h 4545"/>
                    <a:gd name="T6" fmla="*/ 3523 w 4538"/>
                    <a:gd name="T7" fmla="*/ 17 h 4545"/>
                    <a:gd name="T8" fmla="*/ 3552 w 4538"/>
                    <a:gd name="T9" fmla="*/ 35 h 4545"/>
                    <a:gd name="T10" fmla="*/ 3576 w 4538"/>
                    <a:gd name="T11" fmla="*/ 60 h 4545"/>
                    <a:gd name="T12" fmla="*/ 3596 w 4538"/>
                    <a:gd name="T13" fmla="*/ 90 h 4545"/>
                    <a:gd name="T14" fmla="*/ 3608 w 4538"/>
                    <a:gd name="T15" fmla="*/ 124 h 4545"/>
                    <a:gd name="T16" fmla="*/ 3611 w 4538"/>
                    <a:gd name="T17" fmla="*/ 160 h 4545"/>
                    <a:gd name="T18" fmla="*/ 3608 w 4538"/>
                    <a:gd name="T19" fmla="*/ 197 h 4545"/>
                    <a:gd name="T20" fmla="*/ 3596 w 4538"/>
                    <a:gd name="T21" fmla="*/ 230 h 4545"/>
                    <a:gd name="T22" fmla="*/ 3576 w 4538"/>
                    <a:gd name="T23" fmla="*/ 259 h 4545"/>
                    <a:gd name="T24" fmla="*/ 3552 w 4538"/>
                    <a:gd name="T25" fmla="*/ 284 h 4545"/>
                    <a:gd name="T26" fmla="*/ 3523 w 4538"/>
                    <a:gd name="T27" fmla="*/ 302 h 4545"/>
                    <a:gd name="T28" fmla="*/ 3490 w 4538"/>
                    <a:gd name="T29" fmla="*/ 314 h 4545"/>
                    <a:gd name="T30" fmla="*/ 3453 w 4538"/>
                    <a:gd name="T31" fmla="*/ 319 h 4545"/>
                    <a:gd name="T32" fmla="*/ 318 w 4538"/>
                    <a:gd name="T33" fmla="*/ 319 h 4545"/>
                    <a:gd name="T34" fmla="*/ 318 w 4538"/>
                    <a:gd name="T35" fmla="*/ 4227 h 4545"/>
                    <a:gd name="T36" fmla="*/ 4220 w 4538"/>
                    <a:gd name="T37" fmla="*/ 4227 h 4545"/>
                    <a:gd name="T38" fmla="*/ 4220 w 4538"/>
                    <a:gd name="T39" fmla="*/ 2363 h 4545"/>
                    <a:gd name="T40" fmla="*/ 4225 w 4538"/>
                    <a:gd name="T41" fmla="*/ 2326 h 4545"/>
                    <a:gd name="T42" fmla="*/ 4237 w 4538"/>
                    <a:gd name="T43" fmla="*/ 2292 h 4545"/>
                    <a:gd name="T44" fmla="*/ 4255 w 4538"/>
                    <a:gd name="T45" fmla="*/ 2262 h 4545"/>
                    <a:gd name="T46" fmla="*/ 4279 w 4538"/>
                    <a:gd name="T47" fmla="*/ 2238 h 4545"/>
                    <a:gd name="T48" fmla="*/ 4310 w 4538"/>
                    <a:gd name="T49" fmla="*/ 2219 h 4545"/>
                    <a:gd name="T50" fmla="*/ 4343 w 4538"/>
                    <a:gd name="T51" fmla="*/ 2207 h 4545"/>
                    <a:gd name="T52" fmla="*/ 4378 w 4538"/>
                    <a:gd name="T53" fmla="*/ 2203 h 4545"/>
                    <a:gd name="T54" fmla="*/ 4415 w 4538"/>
                    <a:gd name="T55" fmla="*/ 2207 h 4545"/>
                    <a:gd name="T56" fmla="*/ 4448 w 4538"/>
                    <a:gd name="T57" fmla="*/ 2219 h 4545"/>
                    <a:gd name="T58" fmla="*/ 4479 w 4538"/>
                    <a:gd name="T59" fmla="*/ 2238 h 4545"/>
                    <a:gd name="T60" fmla="*/ 4503 w 4538"/>
                    <a:gd name="T61" fmla="*/ 2262 h 4545"/>
                    <a:gd name="T62" fmla="*/ 4521 w 4538"/>
                    <a:gd name="T63" fmla="*/ 2292 h 4545"/>
                    <a:gd name="T64" fmla="*/ 4533 w 4538"/>
                    <a:gd name="T65" fmla="*/ 2326 h 4545"/>
                    <a:gd name="T66" fmla="*/ 4538 w 4538"/>
                    <a:gd name="T67" fmla="*/ 2363 h 4545"/>
                    <a:gd name="T68" fmla="*/ 4538 w 4538"/>
                    <a:gd name="T69" fmla="*/ 4387 h 4545"/>
                    <a:gd name="T70" fmla="*/ 4533 w 4538"/>
                    <a:gd name="T71" fmla="*/ 4423 h 4545"/>
                    <a:gd name="T72" fmla="*/ 4521 w 4538"/>
                    <a:gd name="T73" fmla="*/ 4457 h 4545"/>
                    <a:gd name="T74" fmla="*/ 4503 w 4538"/>
                    <a:gd name="T75" fmla="*/ 4486 h 4545"/>
                    <a:gd name="T76" fmla="*/ 4479 w 4538"/>
                    <a:gd name="T77" fmla="*/ 4510 h 4545"/>
                    <a:gd name="T78" fmla="*/ 4448 w 4538"/>
                    <a:gd name="T79" fmla="*/ 4530 h 4545"/>
                    <a:gd name="T80" fmla="*/ 4415 w 4538"/>
                    <a:gd name="T81" fmla="*/ 4541 h 4545"/>
                    <a:gd name="T82" fmla="*/ 4378 w 4538"/>
                    <a:gd name="T83" fmla="*/ 4545 h 4545"/>
                    <a:gd name="T84" fmla="*/ 158 w 4538"/>
                    <a:gd name="T85" fmla="*/ 4545 h 4545"/>
                    <a:gd name="T86" fmla="*/ 122 w 4538"/>
                    <a:gd name="T87" fmla="*/ 4541 h 4545"/>
                    <a:gd name="T88" fmla="*/ 90 w 4538"/>
                    <a:gd name="T89" fmla="*/ 4530 h 4545"/>
                    <a:gd name="T90" fmla="*/ 59 w 4538"/>
                    <a:gd name="T91" fmla="*/ 4510 h 4545"/>
                    <a:gd name="T92" fmla="*/ 35 w 4538"/>
                    <a:gd name="T93" fmla="*/ 4486 h 4545"/>
                    <a:gd name="T94" fmla="*/ 17 w 4538"/>
                    <a:gd name="T95" fmla="*/ 4457 h 4545"/>
                    <a:gd name="T96" fmla="*/ 5 w 4538"/>
                    <a:gd name="T97" fmla="*/ 4423 h 4545"/>
                    <a:gd name="T98" fmla="*/ 0 w 4538"/>
                    <a:gd name="T99" fmla="*/ 4387 h 4545"/>
                    <a:gd name="T100" fmla="*/ 0 w 4538"/>
                    <a:gd name="T101" fmla="*/ 160 h 4545"/>
                    <a:gd name="T102" fmla="*/ 5 w 4538"/>
                    <a:gd name="T103" fmla="*/ 124 h 4545"/>
                    <a:gd name="T104" fmla="*/ 17 w 4538"/>
                    <a:gd name="T105" fmla="*/ 90 h 4545"/>
                    <a:gd name="T106" fmla="*/ 35 w 4538"/>
                    <a:gd name="T107" fmla="*/ 60 h 4545"/>
                    <a:gd name="T108" fmla="*/ 59 w 4538"/>
                    <a:gd name="T109" fmla="*/ 35 h 4545"/>
                    <a:gd name="T110" fmla="*/ 90 w 4538"/>
                    <a:gd name="T111" fmla="*/ 17 h 4545"/>
                    <a:gd name="T112" fmla="*/ 122 w 4538"/>
                    <a:gd name="T113" fmla="*/ 5 h 4545"/>
                    <a:gd name="T114" fmla="*/ 158 w 4538"/>
                    <a:gd name="T115" fmla="*/ 0 h 45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538" h="4545">
                      <a:moveTo>
                        <a:pt x="158" y="0"/>
                      </a:moveTo>
                      <a:lnTo>
                        <a:pt x="3453" y="0"/>
                      </a:lnTo>
                      <a:lnTo>
                        <a:pt x="3490" y="5"/>
                      </a:lnTo>
                      <a:lnTo>
                        <a:pt x="3523" y="17"/>
                      </a:lnTo>
                      <a:lnTo>
                        <a:pt x="3552" y="35"/>
                      </a:lnTo>
                      <a:lnTo>
                        <a:pt x="3576" y="60"/>
                      </a:lnTo>
                      <a:lnTo>
                        <a:pt x="3596" y="90"/>
                      </a:lnTo>
                      <a:lnTo>
                        <a:pt x="3608" y="124"/>
                      </a:lnTo>
                      <a:lnTo>
                        <a:pt x="3611" y="160"/>
                      </a:lnTo>
                      <a:lnTo>
                        <a:pt x="3608" y="197"/>
                      </a:lnTo>
                      <a:lnTo>
                        <a:pt x="3596" y="230"/>
                      </a:lnTo>
                      <a:lnTo>
                        <a:pt x="3576" y="259"/>
                      </a:lnTo>
                      <a:lnTo>
                        <a:pt x="3552" y="284"/>
                      </a:lnTo>
                      <a:lnTo>
                        <a:pt x="3523" y="302"/>
                      </a:lnTo>
                      <a:lnTo>
                        <a:pt x="3490" y="314"/>
                      </a:lnTo>
                      <a:lnTo>
                        <a:pt x="3453" y="319"/>
                      </a:lnTo>
                      <a:lnTo>
                        <a:pt x="318" y="319"/>
                      </a:lnTo>
                      <a:lnTo>
                        <a:pt x="318" y="4227"/>
                      </a:lnTo>
                      <a:lnTo>
                        <a:pt x="4220" y="4227"/>
                      </a:lnTo>
                      <a:lnTo>
                        <a:pt x="4220" y="2363"/>
                      </a:lnTo>
                      <a:lnTo>
                        <a:pt x="4225" y="2326"/>
                      </a:lnTo>
                      <a:lnTo>
                        <a:pt x="4237" y="2292"/>
                      </a:lnTo>
                      <a:lnTo>
                        <a:pt x="4255" y="2262"/>
                      </a:lnTo>
                      <a:lnTo>
                        <a:pt x="4279" y="2238"/>
                      </a:lnTo>
                      <a:lnTo>
                        <a:pt x="4310" y="2219"/>
                      </a:lnTo>
                      <a:lnTo>
                        <a:pt x="4343" y="2207"/>
                      </a:lnTo>
                      <a:lnTo>
                        <a:pt x="4378" y="2203"/>
                      </a:lnTo>
                      <a:lnTo>
                        <a:pt x="4415" y="2207"/>
                      </a:lnTo>
                      <a:lnTo>
                        <a:pt x="4448" y="2219"/>
                      </a:lnTo>
                      <a:lnTo>
                        <a:pt x="4479" y="2238"/>
                      </a:lnTo>
                      <a:lnTo>
                        <a:pt x="4503" y="2262"/>
                      </a:lnTo>
                      <a:lnTo>
                        <a:pt x="4521" y="2292"/>
                      </a:lnTo>
                      <a:lnTo>
                        <a:pt x="4533" y="2326"/>
                      </a:lnTo>
                      <a:lnTo>
                        <a:pt x="4538" y="2363"/>
                      </a:lnTo>
                      <a:lnTo>
                        <a:pt x="4538" y="4387"/>
                      </a:lnTo>
                      <a:lnTo>
                        <a:pt x="4533" y="4423"/>
                      </a:lnTo>
                      <a:lnTo>
                        <a:pt x="4521" y="4457"/>
                      </a:lnTo>
                      <a:lnTo>
                        <a:pt x="4503" y="4486"/>
                      </a:lnTo>
                      <a:lnTo>
                        <a:pt x="4479" y="4510"/>
                      </a:lnTo>
                      <a:lnTo>
                        <a:pt x="4448" y="4530"/>
                      </a:lnTo>
                      <a:lnTo>
                        <a:pt x="4415" y="4541"/>
                      </a:lnTo>
                      <a:lnTo>
                        <a:pt x="4378" y="4545"/>
                      </a:lnTo>
                      <a:lnTo>
                        <a:pt x="158" y="4545"/>
                      </a:lnTo>
                      <a:lnTo>
                        <a:pt x="122" y="4541"/>
                      </a:lnTo>
                      <a:lnTo>
                        <a:pt x="90" y="4530"/>
                      </a:lnTo>
                      <a:lnTo>
                        <a:pt x="59" y="4510"/>
                      </a:lnTo>
                      <a:lnTo>
                        <a:pt x="35" y="4486"/>
                      </a:lnTo>
                      <a:lnTo>
                        <a:pt x="17" y="4457"/>
                      </a:lnTo>
                      <a:lnTo>
                        <a:pt x="5" y="4423"/>
                      </a:lnTo>
                      <a:lnTo>
                        <a:pt x="0" y="4387"/>
                      </a:lnTo>
                      <a:lnTo>
                        <a:pt x="0" y="160"/>
                      </a:lnTo>
                      <a:lnTo>
                        <a:pt x="5" y="124"/>
                      </a:lnTo>
                      <a:lnTo>
                        <a:pt x="17" y="90"/>
                      </a:lnTo>
                      <a:lnTo>
                        <a:pt x="35" y="60"/>
                      </a:lnTo>
                      <a:lnTo>
                        <a:pt x="59" y="35"/>
                      </a:lnTo>
                      <a:lnTo>
                        <a:pt x="90" y="17"/>
                      </a:lnTo>
                      <a:lnTo>
                        <a:pt x="122" y="5"/>
                      </a:lnTo>
                      <a:lnTo>
                        <a:pt x="158" y="0"/>
                      </a:lnTo>
                      <a:close/>
                    </a:path>
                  </a:pathLst>
                </a:custGeom>
                <a:solidFill>
                  <a:srgbClr val="808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US" sz="2400">
                    <a:solidFill>
                      <a:srgbClr val="3F3F3F"/>
                    </a:solidFill>
                  </a:endParaRPr>
                </a:p>
              </p:txBody>
            </p:sp>
            <p:sp>
              <p:nvSpPr>
                <p:cNvPr id="5" name="Freeform 30"/>
                <p:cNvSpPr>
                  <a:spLocks/>
                </p:cNvSpPr>
                <p:nvPr/>
              </p:nvSpPr>
              <p:spPr bwMode="auto">
                <a:xfrm>
                  <a:off x="-513548" y="1992874"/>
                  <a:ext cx="290932" cy="233115"/>
                </a:xfrm>
                <a:custGeom>
                  <a:avLst/>
                  <a:gdLst>
                    <a:gd name="T0" fmla="*/ 3616 w 3774"/>
                    <a:gd name="T1" fmla="*/ 0 h 3024"/>
                    <a:gd name="T2" fmla="*/ 3647 w 3774"/>
                    <a:gd name="T3" fmla="*/ 3 h 3024"/>
                    <a:gd name="T4" fmla="*/ 3676 w 3774"/>
                    <a:gd name="T5" fmla="*/ 12 h 3024"/>
                    <a:gd name="T6" fmla="*/ 3703 w 3774"/>
                    <a:gd name="T7" fmla="*/ 27 h 3024"/>
                    <a:gd name="T8" fmla="*/ 3729 w 3774"/>
                    <a:gd name="T9" fmla="*/ 47 h 3024"/>
                    <a:gd name="T10" fmla="*/ 3749 w 3774"/>
                    <a:gd name="T11" fmla="*/ 72 h 3024"/>
                    <a:gd name="T12" fmla="*/ 3762 w 3774"/>
                    <a:gd name="T13" fmla="*/ 99 h 3024"/>
                    <a:gd name="T14" fmla="*/ 3771 w 3774"/>
                    <a:gd name="T15" fmla="*/ 130 h 3024"/>
                    <a:gd name="T16" fmla="*/ 3774 w 3774"/>
                    <a:gd name="T17" fmla="*/ 160 h 3024"/>
                    <a:gd name="T18" fmla="*/ 3771 w 3774"/>
                    <a:gd name="T19" fmla="*/ 191 h 3024"/>
                    <a:gd name="T20" fmla="*/ 3762 w 3774"/>
                    <a:gd name="T21" fmla="*/ 219 h 3024"/>
                    <a:gd name="T22" fmla="*/ 3749 w 3774"/>
                    <a:gd name="T23" fmla="*/ 247 h 3024"/>
                    <a:gd name="T24" fmla="*/ 3729 w 3774"/>
                    <a:gd name="T25" fmla="*/ 273 h 3024"/>
                    <a:gd name="T26" fmla="*/ 1028 w 3774"/>
                    <a:gd name="T27" fmla="*/ 2977 h 3024"/>
                    <a:gd name="T28" fmla="*/ 1002 w 3774"/>
                    <a:gd name="T29" fmla="*/ 2998 h 3024"/>
                    <a:gd name="T30" fmla="*/ 974 w 3774"/>
                    <a:gd name="T31" fmla="*/ 3012 h 3024"/>
                    <a:gd name="T32" fmla="*/ 945 w 3774"/>
                    <a:gd name="T33" fmla="*/ 3021 h 3024"/>
                    <a:gd name="T34" fmla="*/ 915 w 3774"/>
                    <a:gd name="T35" fmla="*/ 3024 h 3024"/>
                    <a:gd name="T36" fmla="*/ 885 w 3774"/>
                    <a:gd name="T37" fmla="*/ 3021 h 3024"/>
                    <a:gd name="T38" fmla="*/ 856 w 3774"/>
                    <a:gd name="T39" fmla="*/ 3012 h 3024"/>
                    <a:gd name="T40" fmla="*/ 827 w 3774"/>
                    <a:gd name="T41" fmla="*/ 2998 h 3024"/>
                    <a:gd name="T42" fmla="*/ 802 w 3774"/>
                    <a:gd name="T43" fmla="*/ 2977 h 3024"/>
                    <a:gd name="T44" fmla="*/ 48 w 3774"/>
                    <a:gd name="T45" fmla="*/ 2221 h 3024"/>
                    <a:gd name="T46" fmla="*/ 26 w 3774"/>
                    <a:gd name="T47" fmla="*/ 2196 h 3024"/>
                    <a:gd name="T48" fmla="*/ 13 w 3774"/>
                    <a:gd name="T49" fmla="*/ 2167 h 3024"/>
                    <a:gd name="T50" fmla="*/ 3 w 3774"/>
                    <a:gd name="T51" fmla="*/ 2138 h 3024"/>
                    <a:gd name="T52" fmla="*/ 0 w 3774"/>
                    <a:gd name="T53" fmla="*/ 2108 h 3024"/>
                    <a:gd name="T54" fmla="*/ 3 w 3774"/>
                    <a:gd name="T55" fmla="*/ 2077 h 3024"/>
                    <a:gd name="T56" fmla="*/ 13 w 3774"/>
                    <a:gd name="T57" fmla="*/ 2049 h 3024"/>
                    <a:gd name="T58" fmla="*/ 26 w 3774"/>
                    <a:gd name="T59" fmla="*/ 2021 h 3024"/>
                    <a:gd name="T60" fmla="*/ 48 w 3774"/>
                    <a:gd name="T61" fmla="*/ 1995 h 3024"/>
                    <a:gd name="T62" fmla="*/ 72 w 3774"/>
                    <a:gd name="T63" fmla="*/ 1975 h 3024"/>
                    <a:gd name="T64" fmla="*/ 99 w 3774"/>
                    <a:gd name="T65" fmla="*/ 1960 h 3024"/>
                    <a:gd name="T66" fmla="*/ 130 w 3774"/>
                    <a:gd name="T67" fmla="*/ 1953 h 3024"/>
                    <a:gd name="T68" fmla="*/ 159 w 3774"/>
                    <a:gd name="T69" fmla="*/ 1949 h 3024"/>
                    <a:gd name="T70" fmla="*/ 189 w 3774"/>
                    <a:gd name="T71" fmla="*/ 1953 h 3024"/>
                    <a:gd name="T72" fmla="*/ 220 w 3774"/>
                    <a:gd name="T73" fmla="*/ 1960 h 3024"/>
                    <a:gd name="T74" fmla="*/ 247 w 3774"/>
                    <a:gd name="T75" fmla="*/ 1975 h 3024"/>
                    <a:gd name="T76" fmla="*/ 271 w 3774"/>
                    <a:gd name="T77" fmla="*/ 1995 h 3024"/>
                    <a:gd name="T78" fmla="*/ 915 w 3774"/>
                    <a:gd name="T79" fmla="*/ 2640 h 3024"/>
                    <a:gd name="T80" fmla="*/ 3504 w 3774"/>
                    <a:gd name="T81" fmla="*/ 47 h 3024"/>
                    <a:gd name="T82" fmla="*/ 3528 w 3774"/>
                    <a:gd name="T83" fmla="*/ 27 h 3024"/>
                    <a:gd name="T84" fmla="*/ 3555 w 3774"/>
                    <a:gd name="T85" fmla="*/ 12 h 3024"/>
                    <a:gd name="T86" fmla="*/ 3586 w 3774"/>
                    <a:gd name="T87" fmla="*/ 3 h 3024"/>
                    <a:gd name="T88" fmla="*/ 3616 w 3774"/>
                    <a:gd name="T89" fmla="*/ 0 h 30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774" h="3024">
                      <a:moveTo>
                        <a:pt x="3616" y="0"/>
                      </a:moveTo>
                      <a:lnTo>
                        <a:pt x="3647" y="3"/>
                      </a:lnTo>
                      <a:lnTo>
                        <a:pt x="3676" y="12"/>
                      </a:lnTo>
                      <a:lnTo>
                        <a:pt x="3703" y="27"/>
                      </a:lnTo>
                      <a:lnTo>
                        <a:pt x="3729" y="47"/>
                      </a:lnTo>
                      <a:lnTo>
                        <a:pt x="3749" y="72"/>
                      </a:lnTo>
                      <a:lnTo>
                        <a:pt x="3762" y="99"/>
                      </a:lnTo>
                      <a:lnTo>
                        <a:pt x="3771" y="130"/>
                      </a:lnTo>
                      <a:lnTo>
                        <a:pt x="3774" y="160"/>
                      </a:lnTo>
                      <a:lnTo>
                        <a:pt x="3771" y="191"/>
                      </a:lnTo>
                      <a:lnTo>
                        <a:pt x="3762" y="219"/>
                      </a:lnTo>
                      <a:lnTo>
                        <a:pt x="3749" y="247"/>
                      </a:lnTo>
                      <a:lnTo>
                        <a:pt x="3729" y="273"/>
                      </a:lnTo>
                      <a:lnTo>
                        <a:pt x="1028" y="2977"/>
                      </a:lnTo>
                      <a:lnTo>
                        <a:pt x="1002" y="2998"/>
                      </a:lnTo>
                      <a:lnTo>
                        <a:pt x="974" y="3012"/>
                      </a:lnTo>
                      <a:lnTo>
                        <a:pt x="945" y="3021"/>
                      </a:lnTo>
                      <a:lnTo>
                        <a:pt x="915" y="3024"/>
                      </a:lnTo>
                      <a:lnTo>
                        <a:pt x="885" y="3021"/>
                      </a:lnTo>
                      <a:lnTo>
                        <a:pt x="856" y="3012"/>
                      </a:lnTo>
                      <a:lnTo>
                        <a:pt x="827" y="2998"/>
                      </a:lnTo>
                      <a:lnTo>
                        <a:pt x="802" y="2977"/>
                      </a:lnTo>
                      <a:lnTo>
                        <a:pt x="48" y="2221"/>
                      </a:lnTo>
                      <a:lnTo>
                        <a:pt x="26" y="2196"/>
                      </a:lnTo>
                      <a:lnTo>
                        <a:pt x="13" y="2167"/>
                      </a:lnTo>
                      <a:lnTo>
                        <a:pt x="3" y="2138"/>
                      </a:lnTo>
                      <a:lnTo>
                        <a:pt x="0" y="2108"/>
                      </a:lnTo>
                      <a:lnTo>
                        <a:pt x="3" y="2077"/>
                      </a:lnTo>
                      <a:lnTo>
                        <a:pt x="13" y="2049"/>
                      </a:lnTo>
                      <a:lnTo>
                        <a:pt x="26" y="2021"/>
                      </a:lnTo>
                      <a:lnTo>
                        <a:pt x="48" y="1995"/>
                      </a:lnTo>
                      <a:lnTo>
                        <a:pt x="72" y="1975"/>
                      </a:lnTo>
                      <a:lnTo>
                        <a:pt x="99" y="1960"/>
                      </a:lnTo>
                      <a:lnTo>
                        <a:pt x="130" y="1953"/>
                      </a:lnTo>
                      <a:lnTo>
                        <a:pt x="159" y="1949"/>
                      </a:lnTo>
                      <a:lnTo>
                        <a:pt x="189" y="1953"/>
                      </a:lnTo>
                      <a:lnTo>
                        <a:pt x="220" y="1960"/>
                      </a:lnTo>
                      <a:lnTo>
                        <a:pt x="247" y="1975"/>
                      </a:lnTo>
                      <a:lnTo>
                        <a:pt x="271" y="1995"/>
                      </a:lnTo>
                      <a:lnTo>
                        <a:pt x="915" y="2640"/>
                      </a:lnTo>
                      <a:lnTo>
                        <a:pt x="3504" y="47"/>
                      </a:lnTo>
                      <a:lnTo>
                        <a:pt x="3528" y="27"/>
                      </a:lnTo>
                      <a:lnTo>
                        <a:pt x="3555" y="12"/>
                      </a:lnTo>
                      <a:lnTo>
                        <a:pt x="3586" y="3"/>
                      </a:lnTo>
                      <a:lnTo>
                        <a:pt x="3616" y="0"/>
                      </a:lnTo>
                      <a:close/>
                    </a:path>
                  </a:pathLst>
                </a:custGeom>
                <a:solidFill>
                  <a:srgbClr val="808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US" sz="2400">
                    <a:solidFill>
                      <a:srgbClr val="3F3F3F"/>
                    </a:solidFill>
                  </a:endParaRPr>
                </a:p>
              </p:txBody>
            </p:sp>
          </p:grpSp>
          <p:grpSp>
            <p:nvGrpSpPr>
              <p:cNvPr id="3" name="Группа 2"/>
              <p:cNvGrpSpPr/>
              <p:nvPr/>
            </p:nvGrpSpPr>
            <p:grpSpPr>
              <a:xfrm>
                <a:off x="146416" y="1940015"/>
                <a:ext cx="386984" cy="350444"/>
                <a:chOff x="-609600" y="2203668"/>
                <a:chExt cx="386984" cy="350444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7" name="Freeform 29"/>
                <p:cNvSpPr>
                  <a:spLocks/>
                </p:cNvSpPr>
                <p:nvPr/>
              </p:nvSpPr>
              <p:spPr bwMode="auto">
                <a:xfrm>
                  <a:off x="-609600" y="2203668"/>
                  <a:ext cx="349827" cy="350444"/>
                </a:xfrm>
                <a:custGeom>
                  <a:avLst/>
                  <a:gdLst>
                    <a:gd name="T0" fmla="*/ 158 w 4538"/>
                    <a:gd name="T1" fmla="*/ 0 h 4545"/>
                    <a:gd name="T2" fmla="*/ 3453 w 4538"/>
                    <a:gd name="T3" fmla="*/ 0 h 4545"/>
                    <a:gd name="T4" fmla="*/ 3490 w 4538"/>
                    <a:gd name="T5" fmla="*/ 5 h 4545"/>
                    <a:gd name="T6" fmla="*/ 3523 w 4538"/>
                    <a:gd name="T7" fmla="*/ 17 h 4545"/>
                    <a:gd name="T8" fmla="*/ 3552 w 4538"/>
                    <a:gd name="T9" fmla="*/ 35 h 4545"/>
                    <a:gd name="T10" fmla="*/ 3576 w 4538"/>
                    <a:gd name="T11" fmla="*/ 60 h 4545"/>
                    <a:gd name="T12" fmla="*/ 3596 w 4538"/>
                    <a:gd name="T13" fmla="*/ 90 h 4545"/>
                    <a:gd name="T14" fmla="*/ 3608 w 4538"/>
                    <a:gd name="T15" fmla="*/ 124 h 4545"/>
                    <a:gd name="T16" fmla="*/ 3611 w 4538"/>
                    <a:gd name="T17" fmla="*/ 160 h 4545"/>
                    <a:gd name="T18" fmla="*/ 3608 w 4538"/>
                    <a:gd name="T19" fmla="*/ 197 h 4545"/>
                    <a:gd name="T20" fmla="*/ 3596 w 4538"/>
                    <a:gd name="T21" fmla="*/ 230 h 4545"/>
                    <a:gd name="T22" fmla="*/ 3576 w 4538"/>
                    <a:gd name="T23" fmla="*/ 259 h 4545"/>
                    <a:gd name="T24" fmla="*/ 3552 w 4538"/>
                    <a:gd name="T25" fmla="*/ 284 h 4545"/>
                    <a:gd name="T26" fmla="*/ 3523 w 4538"/>
                    <a:gd name="T27" fmla="*/ 302 h 4545"/>
                    <a:gd name="T28" fmla="*/ 3490 w 4538"/>
                    <a:gd name="T29" fmla="*/ 314 h 4545"/>
                    <a:gd name="T30" fmla="*/ 3453 w 4538"/>
                    <a:gd name="T31" fmla="*/ 319 h 4545"/>
                    <a:gd name="T32" fmla="*/ 318 w 4538"/>
                    <a:gd name="T33" fmla="*/ 319 h 4545"/>
                    <a:gd name="T34" fmla="*/ 318 w 4538"/>
                    <a:gd name="T35" fmla="*/ 4227 h 4545"/>
                    <a:gd name="T36" fmla="*/ 4220 w 4538"/>
                    <a:gd name="T37" fmla="*/ 4227 h 4545"/>
                    <a:gd name="T38" fmla="*/ 4220 w 4538"/>
                    <a:gd name="T39" fmla="*/ 2363 h 4545"/>
                    <a:gd name="T40" fmla="*/ 4225 w 4538"/>
                    <a:gd name="T41" fmla="*/ 2326 h 4545"/>
                    <a:gd name="T42" fmla="*/ 4237 w 4538"/>
                    <a:gd name="T43" fmla="*/ 2292 h 4545"/>
                    <a:gd name="T44" fmla="*/ 4255 w 4538"/>
                    <a:gd name="T45" fmla="*/ 2262 h 4545"/>
                    <a:gd name="T46" fmla="*/ 4279 w 4538"/>
                    <a:gd name="T47" fmla="*/ 2238 h 4545"/>
                    <a:gd name="T48" fmla="*/ 4310 w 4538"/>
                    <a:gd name="T49" fmla="*/ 2219 h 4545"/>
                    <a:gd name="T50" fmla="*/ 4343 w 4538"/>
                    <a:gd name="T51" fmla="*/ 2207 h 4545"/>
                    <a:gd name="T52" fmla="*/ 4378 w 4538"/>
                    <a:gd name="T53" fmla="*/ 2203 h 4545"/>
                    <a:gd name="T54" fmla="*/ 4415 w 4538"/>
                    <a:gd name="T55" fmla="*/ 2207 h 4545"/>
                    <a:gd name="T56" fmla="*/ 4448 w 4538"/>
                    <a:gd name="T57" fmla="*/ 2219 h 4545"/>
                    <a:gd name="T58" fmla="*/ 4479 w 4538"/>
                    <a:gd name="T59" fmla="*/ 2238 h 4545"/>
                    <a:gd name="T60" fmla="*/ 4503 w 4538"/>
                    <a:gd name="T61" fmla="*/ 2262 h 4545"/>
                    <a:gd name="T62" fmla="*/ 4521 w 4538"/>
                    <a:gd name="T63" fmla="*/ 2292 h 4545"/>
                    <a:gd name="T64" fmla="*/ 4533 w 4538"/>
                    <a:gd name="T65" fmla="*/ 2326 h 4545"/>
                    <a:gd name="T66" fmla="*/ 4538 w 4538"/>
                    <a:gd name="T67" fmla="*/ 2363 h 4545"/>
                    <a:gd name="T68" fmla="*/ 4538 w 4538"/>
                    <a:gd name="T69" fmla="*/ 4387 h 4545"/>
                    <a:gd name="T70" fmla="*/ 4533 w 4538"/>
                    <a:gd name="T71" fmla="*/ 4423 h 4545"/>
                    <a:gd name="T72" fmla="*/ 4521 w 4538"/>
                    <a:gd name="T73" fmla="*/ 4457 h 4545"/>
                    <a:gd name="T74" fmla="*/ 4503 w 4538"/>
                    <a:gd name="T75" fmla="*/ 4486 h 4545"/>
                    <a:gd name="T76" fmla="*/ 4479 w 4538"/>
                    <a:gd name="T77" fmla="*/ 4510 h 4545"/>
                    <a:gd name="T78" fmla="*/ 4448 w 4538"/>
                    <a:gd name="T79" fmla="*/ 4530 h 4545"/>
                    <a:gd name="T80" fmla="*/ 4415 w 4538"/>
                    <a:gd name="T81" fmla="*/ 4541 h 4545"/>
                    <a:gd name="T82" fmla="*/ 4378 w 4538"/>
                    <a:gd name="T83" fmla="*/ 4545 h 4545"/>
                    <a:gd name="T84" fmla="*/ 158 w 4538"/>
                    <a:gd name="T85" fmla="*/ 4545 h 4545"/>
                    <a:gd name="T86" fmla="*/ 122 w 4538"/>
                    <a:gd name="T87" fmla="*/ 4541 h 4545"/>
                    <a:gd name="T88" fmla="*/ 90 w 4538"/>
                    <a:gd name="T89" fmla="*/ 4530 h 4545"/>
                    <a:gd name="T90" fmla="*/ 59 w 4538"/>
                    <a:gd name="T91" fmla="*/ 4510 h 4545"/>
                    <a:gd name="T92" fmla="*/ 35 w 4538"/>
                    <a:gd name="T93" fmla="*/ 4486 h 4545"/>
                    <a:gd name="T94" fmla="*/ 17 w 4538"/>
                    <a:gd name="T95" fmla="*/ 4457 h 4545"/>
                    <a:gd name="T96" fmla="*/ 5 w 4538"/>
                    <a:gd name="T97" fmla="*/ 4423 h 4545"/>
                    <a:gd name="T98" fmla="*/ 0 w 4538"/>
                    <a:gd name="T99" fmla="*/ 4387 h 4545"/>
                    <a:gd name="T100" fmla="*/ 0 w 4538"/>
                    <a:gd name="T101" fmla="*/ 160 h 4545"/>
                    <a:gd name="T102" fmla="*/ 5 w 4538"/>
                    <a:gd name="T103" fmla="*/ 124 h 4545"/>
                    <a:gd name="T104" fmla="*/ 17 w 4538"/>
                    <a:gd name="T105" fmla="*/ 90 h 4545"/>
                    <a:gd name="T106" fmla="*/ 35 w 4538"/>
                    <a:gd name="T107" fmla="*/ 60 h 4545"/>
                    <a:gd name="T108" fmla="*/ 59 w 4538"/>
                    <a:gd name="T109" fmla="*/ 35 h 4545"/>
                    <a:gd name="T110" fmla="*/ 90 w 4538"/>
                    <a:gd name="T111" fmla="*/ 17 h 4545"/>
                    <a:gd name="T112" fmla="*/ 122 w 4538"/>
                    <a:gd name="T113" fmla="*/ 5 h 4545"/>
                    <a:gd name="T114" fmla="*/ 158 w 4538"/>
                    <a:gd name="T115" fmla="*/ 0 h 45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538" h="4545">
                      <a:moveTo>
                        <a:pt x="158" y="0"/>
                      </a:moveTo>
                      <a:lnTo>
                        <a:pt x="3453" y="0"/>
                      </a:lnTo>
                      <a:lnTo>
                        <a:pt x="3490" y="5"/>
                      </a:lnTo>
                      <a:lnTo>
                        <a:pt x="3523" y="17"/>
                      </a:lnTo>
                      <a:lnTo>
                        <a:pt x="3552" y="35"/>
                      </a:lnTo>
                      <a:lnTo>
                        <a:pt x="3576" y="60"/>
                      </a:lnTo>
                      <a:lnTo>
                        <a:pt x="3596" y="90"/>
                      </a:lnTo>
                      <a:lnTo>
                        <a:pt x="3608" y="124"/>
                      </a:lnTo>
                      <a:lnTo>
                        <a:pt x="3611" y="160"/>
                      </a:lnTo>
                      <a:lnTo>
                        <a:pt x="3608" y="197"/>
                      </a:lnTo>
                      <a:lnTo>
                        <a:pt x="3596" y="230"/>
                      </a:lnTo>
                      <a:lnTo>
                        <a:pt x="3576" y="259"/>
                      </a:lnTo>
                      <a:lnTo>
                        <a:pt x="3552" y="284"/>
                      </a:lnTo>
                      <a:lnTo>
                        <a:pt x="3523" y="302"/>
                      </a:lnTo>
                      <a:lnTo>
                        <a:pt x="3490" y="314"/>
                      </a:lnTo>
                      <a:lnTo>
                        <a:pt x="3453" y="319"/>
                      </a:lnTo>
                      <a:lnTo>
                        <a:pt x="318" y="319"/>
                      </a:lnTo>
                      <a:lnTo>
                        <a:pt x="318" y="4227"/>
                      </a:lnTo>
                      <a:lnTo>
                        <a:pt x="4220" y="4227"/>
                      </a:lnTo>
                      <a:lnTo>
                        <a:pt x="4220" y="2363"/>
                      </a:lnTo>
                      <a:lnTo>
                        <a:pt x="4225" y="2326"/>
                      </a:lnTo>
                      <a:lnTo>
                        <a:pt x="4237" y="2292"/>
                      </a:lnTo>
                      <a:lnTo>
                        <a:pt x="4255" y="2262"/>
                      </a:lnTo>
                      <a:lnTo>
                        <a:pt x="4279" y="2238"/>
                      </a:lnTo>
                      <a:lnTo>
                        <a:pt x="4310" y="2219"/>
                      </a:lnTo>
                      <a:lnTo>
                        <a:pt x="4343" y="2207"/>
                      </a:lnTo>
                      <a:lnTo>
                        <a:pt x="4378" y="2203"/>
                      </a:lnTo>
                      <a:lnTo>
                        <a:pt x="4415" y="2207"/>
                      </a:lnTo>
                      <a:lnTo>
                        <a:pt x="4448" y="2219"/>
                      </a:lnTo>
                      <a:lnTo>
                        <a:pt x="4479" y="2238"/>
                      </a:lnTo>
                      <a:lnTo>
                        <a:pt x="4503" y="2262"/>
                      </a:lnTo>
                      <a:lnTo>
                        <a:pt x="4521" y="2292"/>
                      </a:lnTo>
                      <a:lnTo>
                        <a:pt x="4533" y="2326"/>
                      </a:lnTo>
                      <a:lnTo>
                        <a:pt x="4538" y="2363"/>
                      </a:lnTo>
                      <a:lnTo>
                        <a:pt x="4538" y="4387"/>
                      </a:lnTo>
                      <a:lnTo>
                        <a:pt x="4533" y="4423"/>
                      </a:lnTo>
                      <a:lnTo>
                        <a:pt x="4521" y="4457"/>
                      </a:lnTo>
                      <a:lnTo>
                        <a:pt x="4503" y="4486"/>
                      </a:lnTo>
                      <a:lnTo>
                        <a:pt x="4479" y="4510"/>
                      </a:lnTo>
                      <a:lnTo>
                        <a:pt x="4448" y="4530"/>
                      </a:lnTo>
                      <a:lnTo>
                        <a:pt x="4415" y="4541"/>
                      </a:lnTo>
                      <a:lnTo>
                        <a:pt x="4378" y="4545"/>
                      </a:lnTo>
                      <a:lnTo>
                        <a:pt x="158" y="4545"/>
                      </a:lnTo>
                      <a:lnTo>
                        <a:pt x="122" y="4541"/>
                      </a:lnTo>
                      <a:lnTo>
                        <a:pt x="90" y="4530"/>
                      </a:lnTo>
                      <a:lnTo>
                        <a:pt x="59" y="4510"/>
                      </a:lnTo>
                      <a:lnTo>
                        <a:pt x="35" y="4486"/>
                      </a:lnTo>
                      <a:lnTo>
                        <a:pt x="17" y="4457"/>
                      </a:lnTo>
                      <a:lnTo>
                        <a:pt x="5" y="4423"/>
                      </a:lnTo>
                      <a:lnTo>
                        <a:pt x="0" y="4387"/>
                      </a:lnTo>
                      <a:lnTo>
                        <a:pt x="0" y="160"/>
                      </a:lnTo>
                      <a:lnTo>
                        <a:pt x="5" y="124"/>
                      </a:lnTo>
                      <a:lnTo>
                        <a:pt x="17" y="90"/>
                      </a:lnTo>
                      <a:lnTo>
                        <a:pt x="35" y="60"/>
                      </a:lnTo>
                      <a:lnTo>
                        <a:pt x="59" y="35"/>
                      </a:lnTo>
                      <a:lnTo>
                        <a:pt x="90" y="17"/>
                      </a:lnTo>
                      <a:lnTo>
                        <a:pt x="122" y="5"/>
                      </a:lnTo>
                      <a:lnTo>
                        <a:pt x="158" y="0"/>
                      </a:lnTo>
                      <a:close/>
                    </a:path>
                  </a:pathLst>
                </a:custGeom>
                <a:solidFill>
                  <a:srgbClr val="808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US" sz="2400">
                    <a:solidFill>
                      <a:srgbClr val="3F3F3F"/>
                    </a:solidFill>
                  </a:endParaRPr>
                </a:p>
              </p:txBody>
            </p:sp>
            <p:sp>
              <p:nvSpPr>
                <p:cNvPr id="8" name="Freeform 30"/>
                <p:cNvSpPr>
                  <a:spLocks/>
                </p:cNvSpPr>
                <p:nvPr/>
              </p:nvSpPr>
              <p:spPr bwMode="auto">
                <a:xfrm>
                  <a:off x="-513548" y="2208139"/>
                  <a:ext cx="290932" cy="233115"/>
                </a:xfrm>
                <a:custGeom>
                  <a:avLst/>
                  <a:gdLst>
                    <a:gd name="T0" fmla="*/ 3616 w 3774"/>
                    <a:gd name="T1" fmla="*/ 0 h 3024"/>
                    <a:gd name="T2" fmla="*/ 3647 w 3774"/>
                    <a:gd name="T3" fmla="*/ 3 h 3024"/>
                    <a:gd name="T4" fmla="*/ 3676 w 3774"/>
                    <a:gd name="T5" fmla="*/ 12 h 3024"/>
                    <a:gd name="T6" fmla="*/ 3703 w 3774"/>
                    <a:gd name="T7" fmla="*/ 27 h 3024"/>
                    <a:gd name="T8" fmla="*/ 3729 w 3774"/>
                    <a:gd name="T9" fmla="*/ 47 h 3024"/>
                    <a:gd name="T10" fmla="*/ 3749 w 3774"/>
                    <a:gd name="T11" fmla="*/ 72 h 3024"/>
                    <a:gd name="T12" fmla="*/ 3762 w 3774"/>
                    <a:gd name="T13" fmla="*/ 99 h 3024"/>
                    <a:gd name="T14" fmla="*/ 3771 w 3774"/>
                    <a:gd name="T15" fmla="*/ 130 h 3024"/>
                    <a:gd name="T16" fmla="*/ 3774 w 3774"/>
                    <a:gd name="T17" fmla="*/ 160 h 3024"/>
                    <a:gd name="T18" fmla="*/ 3771 w 3774"/>
                    <a:gd name="T19" fmla="*/ 191 h 3024"/>
                    <a:gd name="T20" fmla="*/ 3762 w 3774"/>
                    <a:gd name="T21" fmla="*/ 219 h 3024"/>
                    <a:gd name="T22" fmla="*/ 3749 w 3774"/>
                    <a:gd name="T23" fmla="*/ 247 h 3024"/>
                    <a:gd name="T24" fmla="*/ 3729 w 3774"/>
                    <a:gd name="T25" fmla="*/ 273 h 3024"/>
                    <a:gd name="T26" fmla="*/ 1028 w 3774"/>
                    <a:gd name="T27" fmla="*/ 2977 h 3024"/>
                    <a:gd name="T28" fmla="*/ 1002 w 3774"/>
                    <a:gd name="T29" fmla="*/ 2998 h 3024"/>
                    <a:gd name="T30" fmla="*/ 974 w 3774"/>
                    <a:gd name="T31" fmla="*/ 3012 h 3024"/>
                    <a:gd name="T32" fmla="*/ 945 w 3774"/>
                    <a:gd name="T33" fmla="*/ 3021 h 3024"/>
                    <a:gd name="T34" fmla="*/ 915 w 3774"/>
                    <a:gd name="T35" fmla="*/ 3024 h 3024"/>
                    <a:gd name="T36" fmla="*/ 885 w 3774"/>
                    <a:gd name="T37" fmla="*/ 3021 h 3024"/>
                    <a:gd name="T38" fmla="*/ 856 w 3774"/>
                    <a:gd name="T39" fmla="*/ 3012 h 3024"/>
                    <a:gd name="T40" fmla="*/ 827 w 3774"/>
                    <a:gd name="T41" fmla="*/ 2998 h 3024"/>
                    <a:gd name="T42" fmla="*/ 802 w 3774"/>
                    <a:gd name="T43" fmla="*/ 2977 h 3024"/>
                    <a:gd name="T44" fmla="*/ 48 w 3774"/>
                    <a:gd name="T45" fmla="*/ 2221 h 3024"/>
                    <a:gd name="T46" fmla="*/ 26 w 3774"/>
                    <a:gd name="T47" fmla="*/ 2196 h 3024"/>
                    <a:gd name="T48" fmla="*/ 13 w 3774"/>
                    <a:gd name="T49" fmla="*/ 2167 h 3024"/>
                    <a:gd name="T50" fmla="*/ 3 w 3774"/>
                    <a:gd name="T51" fmla="*/ 2138 h 3024"/>
                    <a:gd name="T52" fmla="*/ 0 w 3774"/>
                    <a:gd name="T53" fmla="*/ 2108 h 3024"/>
                    <a:gd name="T54" fmla="*/ 3 w 3774"/>
                    <a:gd name="T55" fmla="*/ 2077 h 3024"/>
                    <a:gd name="T56" fmla="*/ 13 w 3774"/>
                    <a:gd name="T57" fmla="*/ 2049 h 3024"/>
                    <a:gd name="T58" fmla="*/ 26 w 3774"/>
                    <a:gd name="T59" fmla="*/ 2021 h 3024"/>
                    <a:gd name="T60" fmla="*/ 48 w 3774"/>
                    <a:gd name="T61" fmla="*/ 1995 h 3024"/>
                    <a:gd name="T62" fmla="*/ 72 w 3774"/>
                    <a:gd name="T63" fmla="*/ 1975 h 3024"/>
                    <a:gd name="T64" fmla="*/ 99 w 3774"/>
                    <a:gd name="T65" fmla="*/ 1960 h 3024"/>
                    <a:gd name="T66" fmla="*/ 130 w 3774"/>
                    <a:gd name="T67" fmla="*/ 1953 h 3024"/>
                    <a:gd name="T68" fmla="*/ 159 w 3774"/>
                    <a:gd name="T69" fmla="*/ 1949 h 3024"/>
                    <a:gd name="T70" fmla="*/ 189 w 3774"/>
                    <a:gd name="T71" fmla="*/ 1953 h 3024"/>
                    <a:gd name="T72" fmla="*/ 220 w 3774"/>
                    <a:gd name="T73" fmla="*/ 1960 h 3024"/>
                    <a:gd name="T74" fmla="*/ 247 w 3774"/>
                    <a:gd name="T75" fmla="*/ 1975 h 3024"/>
                    <a:gd name="T76" fmla="*/ 271 w 3774"/>
                    <a:gd name="T77" fmla="*/ 1995 h 3024"/>
                    <a:gd name="T78" fmla="*/ 915 w 3774"/>
                    <a:gd name="T79" fmla="*/ 2640 h 3024"/>
                    <a:gd name="T80" fmla="*/ 3504 w 3774"/>
                    <a:gd name="T81" fmla="*/ 47 h 3024"/>
                    <a:gd name="T82" fmla="*/ 3528 w 3774"/>
                    <a:gd name="T83" fmla="*/ 27 h 3024"/>
                    <a:gd name="T84" fmla="*/ 3555 w 3774"/>
                    <a:gd name="T85" fmla="*/ 12 h 3024"/>
                    <a:gd name="T86" fmla="*/ 3586 w 3774"/>
                    <a:gd name="T87" fmla="*/ 3 h 3024"/>
                    <a:gd name="T88" fmla="*/ 3616 w 3774"/>
                    <a:gd name="T89" fmla="*/ 0 h 30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774" h="3024">
                      <a:moveTo>
                        <a:pt x="3616" y="0"/>
                      </a:moveTo>
                      <a:lnTo>
                        <a:pt x="3647" y="3"/>
                      </a:lnTo>
                      <a:lnTo>
                        <a:pt x="3676" y="12"/>
                      </a:lnTo>
                      <a:lnTo>
                        <a:pt x="3703" y="27"/>
                      </a:lnTo>
                      <a:lnTo>
                        <a:pt x="3729" y="47"/>
                      </a:lnTo>
                      <a:lnTo>
                        <a:pt x="3749" y="72"/>
                      </a:lnTo>
                      <a:lnTo>
                        <a:pt x="3762" y="99"/>
                      </a:lnTo>
                      <a:lnTo>
                        <a:pt x="3771" y="130"/>
                      </a:lnTo>
                      <a:lnTo>
                        <a:pt x="3774" y="160"/>
                      </a:lnTo>
                      <a:lnTo>
                        <a:pt x="3771" y="191"/>
                      </a:lnTo>
                      <a:lnTo>
                        <a:pt x="3762" y="219"/>
                      </a:lnTo>
                      <a:lnTo>
                        <a:pt x="3749" y="247"/>
                      </a:lnTo>
                      <a:lnTo>
                        <a:pt x="3729" y="273"/>
                      </a:lnTo>
                      <a:lnTo>
                        <a:pt x="1028" y="2977"/>
                      </a:lnTo>
                      <a:lnTo>
                        <a:pt x="1002" y="2998"/>
                      </a:lnTo>
                      <a:lnTo>
                        <a:pt x="974" y="3012"/>
                      </a:lnTo>
                      <a:lnTo>
                        <a:pt x="945" y="3021"/>
                      </a:lnTo>
                      <a:lnTo>
                        <a:pt x="915" y="3024"/>
                      </a:lnTo>
                      <a:lnTo>
                        <a:pt x="885" y="3021"/>
                      </a:lnTo>
                      <a:lnTo>
                        <a:pt x="856" y="3012"/>
                      </a:lnTo>
                      <a:lnTo>
                        <a:pt x="827" y="2998"/>
                      </a:lnTo>
                      <a:lnTo>
                        <a:pt x="802" y="2977"/>
                      </a:lnTo>
                      <a:lnTo>
                        <a:pt x="48" y="2221"/>
                      </a:lnTo>
                      <a:lnTo>
                        <a:pt x="26" y="2196"/>
                      </a:lnTo>
                      <a:lnTo>
                        <a:pt x="13" y="2167"/>
                      </a:lnTo>
                      <a:lnTo>
                        <a:pt x="3" y="2138"/>
                      </a:lnTo>
                      <a:lnTo>
                        <a:pt x="0" y="2108"/>
                      </a:lnTo>
                      <a:lnTo>
                        <a:pt x="3" y="2077"/>
                      </a:lnTo>
                      <a:lnTo>
                        <a:pt x="13" y="2049"/>
                      </a:lnTo>
                      <a:lnTo>
                        <a:pt x="26" y="2021"/>
                      </a:lnTo>
                      <a:lnTo>
                        <a:pt x="48" y="1995"/>
                      </a:lnTo>
                      <a:lnTo>
                        <a:pt x="72" y="1975"/>
                      </a:lnTo>
                      <a:lnTo>
                        <a:pt x="99" y="1960"/>
                      </a:lnTo>
                      <a:lnTo>
                        <a:pt x="130" y="1953"/>
                      </a:lnTo>
                      <a:lnTo>
                        <a:pt x="159" y="1949"/>
                      </a:lnTo>
                      <a:lnTo>
                        <a:pt x="189" y="1953"/>
                      </a:lnTo>
                      <a:lnTo>
                        <a:pt x="220" y="1960"/>
                      </a:lnTo>
                      <a:lnTo>
                        <a:pt x="247" y="1975"/>
                      </a:lnTo>
                      <a:lnTo>
                        <a:pt x="271" y="1995"/>
                      </a:lnTo>
                      <a:lnTo>
                        <a:pt x="915" y="2640"/>
                      </a:lnTo>
                      <a:lnTo>
                        <a:pt x="3504" y="47"/>
                      </a:lnTo>
                      <a:lnTo>
                        <a:pt x="3528" y="27"/>
                      </a:lnTo>
                      <a:lnTo>
                        <a:pt x="3555" y="12"/>
                      </a:lnTo>
                      <a:lnTo>
                        <a:pt x="3586" y="3"/>
                      </a:lnTo>
                      <a:lnTo>
                        <a:pt x="3616" y="0"/>
                      </a:lnTo>
                      <a:close/>
                    </a:path>
                  </a:pathLst>
                </a:custGeom>
                <a:solidFill>
                  <a:srgbClr val="808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US" sz="2400">
                    <a:solidFill>
                      <a:srgbClr val="3F3F3F"/>
                    </a:solidFill>
                  </a:endParaRPr>
                </a:p>
              </p:txBody>
            </p:sp>
          </p:grpSp>
          <p:grpSp>
            <p:nvGrpSpPr>
              <p:cNvPr id="2" name="Группа 1"/>
              <p:cNvGrpSpPr/>
              <p:nvPr/>
            </p:nvGrpSpPr>
            <p:grpSpPr>
              <a:xfrm>
                <a:off x="146416" y="2408315"/>
                <a:ext cx="386984" cy="350444"/>
                <a:chOff x="-609600" y="2419890"/>
                <a:chExt cx="386984" cy="350444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9" name="Freeform 29"/>
                <p:cNvSpPr>
                  <a:spLocks/>
                </p:cNvSpPr>
                <p:nvPr/>
              </p:nvSpPr>
              <p:spPr bwMode="auto">
                <a:xfrm>
                  <a:off x="-609600" y="2419890"/>
                  <a:ext cx="349827" cy="350444"/>
                </a:xfrm>
                <a:custGeom>
                  <a:avLst/>
                  <a:gdLst>
                    <a:gd name="T0" fmla="*/ 158 w 4538"/>
                    <a:gd name="T1" fmla="*/ 0 h 4545"/>
                    <a:gd name="T2" fmla="*/ 3453 w 4538"/>
                    <a:gd name="T3" fmla="*/ 0 h 4545"/>
                    <a:gd name="T4" fmla="*/ 3490 w 4538"/>
                    <a:gd name="T5" fmla="*/ 5 h 4545"/>
                    <a:gd name="T6" fmla="*/ 3523 w 4538"/>
                    <a:gd name="T7" fmla="*/ 17 h 4545"/>
                    <a:gd name="T8" fmla="*/ 3552 w 4538"/>
                    <a:gd name="T9" fmla="*/ 35 h 4545"/>
                    <a:gd name="T10" fmla="*/ 3576 w 4538"/>
                    <a:gd name="T11" fmla="*/ 60 h 4545"/>
                    <a:gd name="T12" fmla="*/ 3596 w 4538"/>
                    <a:gd name="T13" fmla="*/ 90 h 4545"/>
                    <a:gd name="T14" fmla="*/ 3608 w 4538"/>
                    <a:gd name="T15" fmla="*/ 124 h 4545"/>
                    <a:gd name="T16" fmla="*/ 3611 w 4538"/>
                    <a:gd name="T17" fmla="*/ 160 h 4545"/>
                    <a:gd name="T18" fmla="*/ 3608 w 4538"/>
                    <a:gd name="T19" fmla="*/ 197 h 4545"/>
                    <a:gd name="T20" fmla="*/ 3596 w 4538"/>
                    <a:gd name="T21" fmla="*/ 230 h 4545"/>
                    <a:gd name="T22" fmla="*/ 3576 w 4538"/>
                    <a:gd name="T23" fmla="*/ 259 h 4545"/>
                    <a:gd name="T24" fmla="*/ 3552 w 4538"/>
                    <a:gd name="T25" fmla="*/ 284 h 4545"/>
                    <a:gd name="T26" fmla="*/ 3523 w 4538"/>
                    <a:gd name="T27" fmla="*/ 302 h 4545"/>
                    <a:gd name="T28" fmla="*/ 3490 w 4538"/>
                    <a:gd name="T29" fmla="*/ 314 h 4545"/>
                    <a:gd name="T30" fmla="*/ 3453 w 4538"/>
                    <a:gd name="T31" fmla="*/ 319 h 4545"/>
                    <a:gd name="T32" fmla="*/ 318 w 4538"/>
                    <a:gd name="T33" fmla="*/ 319 h 4545"/>
                    <a:gd name="T34" fmla="*/ 318 w 4538"/>
                    <a:gd name="T35" fmla="*/ 4227 h 4545"/>
                    <a:gd name="T36" fmla="*/ 4220 w 4538"/>
                    <a:gd name="T37" fmla="*/ 4227 h 4545"/>
                    <a:gd name="T38" fmla="*/ 4220 w 4538"/>
                    <a:gd name="T39" fmla="*/ 2363 h 4545"/>
                    <a:gd name="T40" fmla="*/ 4225 w 4538"/>
                    <a:gd name="T41" fmla="*/ 2326 h 4545"/>
                    <a:gd name="T42" fmla="*/ 4237 w 4538"/>
                    <a:gd name="T43" fmla="*/ 2292 h 4545"/>
                    <a:gd name="T44" fmla="*/ 4255 w 4538"/>
                    <a:gd name="T45" fmla="*/ 2262 h 4545"/>
                    <a:gd name="T46" fmla="*/ 4279 w 4538"/>
                    <a:gd name="T47" fmla="*/ 2238 h 4545"/>
                    <a:gd name="T48" fmla="*/ 4310 w 4538"/>
                    <a:gd name="T49" fmla="*/ 2219 h 4545"/>
                    <a:gd name="T50" fmla="*/ 4343 w 4538"/>
                    <a:gd name="T51" fmla="*/ 2207 h 4545"/>
                    <a:gd name="T52" fmla="*/ 4378 w 4538"/>
                    <a:gd name="T53" fmla="*/ 2203 h 4545"/>
                    <a:gd name="T54" fmla="*/ 4415 w 4538"/>
                    <a:gd name="T55" fmla="*/ 2207 h 4545"/>
                    <a:gd name="T56" fmla="*/ 4448 w 4538"/>
                    <a:gd name="T57" fmla="*/ 2219 h 4545"/>
                    <a:gd name="T58" fmla="*/ 4479 w 4538"/>
                    <a:gd name="T59" fmla="*/ 2238 h 4545"/>
                    <a:gd name="T60" fmla="*/ 4503 w 4538"/>
                    <a:gd name="T61" fmla="*/ 2262 h 4545"/>
                    <a:gd name="T62" fmla="*/ 4521 w 4538"/>
                    <a:gd name="T63" fmla="*/ 2292 h 4545"/>
                    <a:gd name="T64" fmla="*/ 4533 w 4538"/>
                    <a:gd name="T65" fmla="*/ 2326 h 4545"/>
                    <a:gd name="T66" fmla="*/ 4538 w 4538"/>
                    <a:gd name="T67" fmla="*/ 2363 h 4545"/>
                    <a:gd name="T68" fmla="*/ 4538 w 4538"/>
                    <a:gd name="T69" fmla="*/ 4387 h 4545"/>
                    <a:gd name="T70" fmla="*/ 4533 w 4538"/>
                    <a:gd name="T71" fmla="*/ 4423 h 4545"/>
                    <a:gd name="T72" fmla="*/ 4521 w 4538"/>
                    <a:gd name="T73" fmla="*/ 4457 h 4545"/>
                    <a:gd name="T74" fmla="*/ 4503 w 4538"/>
                    <a:gd name="T75" fmla="*/ 4486 h 4545"/>
                    <a:gd name="T76" fmla="*/ 4479 w 4538"/>
                    <a:gd name="T77" fmla="*/ 4510 h 4545"/>
                    <a:gd name="T78" fmla="*/ 4448 w 4538"/>
                    <a:gd name="T79" fmla="*/ 4530 h 4545"/>
                    <a:gd name="T80" fmla="*/ 4415 w 4538"/>
                    <a:gd name="T81" fmla="*/ 4541 h 4545"/>
                    <a:gd name="T82" fmla="*/ 4378 w 4538"/>
                    <a:gd name="T83" fmla="*/ 4545 h 4545"/>
                    <a:gd name="T84" fmla="*/ 158 w 4538"/>
                    <a:gd name="T85" fmla="*/ 4545 h 4545"/>
                    <a:gd name="T86" fmla="*/ 122 w 4538"/>
                    <a:gd name="T87" fmla="*/ 4541 h 4545"/>
                    <a:gd name="T88" fmla="*/ 90 w 4538"/>
                    <a:gd name="T89" fmla="*/ 4530 h 4545"/>
                    <a:gd name="T90" fmla="*/ 59 w 4538"/>
                    <a:gd name="T91" fmla="*/ 4510 h 4545"/>
                    <a:gd name="T92" fmla="*/ 35 w 4538"/>
                    <a:gd name="T93" fmla="*/ 4486 h 4545"/>
                    <a:gd name="T94" fmla="*/ 17 w 4538"/>
                    <a:gd name="T95" fmla="*/ 4457 h 4545"/>
                    <a:gd name="T96" fmla="*/ 5 w 4538"/>
                    <a:gd name="T97" fmla="*/ 4423 h 4545"/>
                    <a:gd name="T98" fmla="*/ 0 w 4538"/>
                    <a:gd name="T99" fmla="*/ 4387 h 4545"/>
                    <a:gd name="T100" fmla="*/ 0 w 4538"/>
                    <a:gd name="T101" fmla="*/ 160 h 4545"/>
                    <a:gd name="T102" fmla="*/ 5 w 4538"/>
                    <a:gd name="T103" fmla="*/ 124 h 4545"/>
                    <a:gd name="T104" fmla="*/ 17 w 4538"/>
                    <a:gd name="T105" fmla="*/ 90 h 4545"/>
                    <a:gd name="T106" fmla="*/ 35 w 4538"/>
                    <a:gd name="T107" fmla="*/ 60 h 4545"/>
                    <a:gd name="T108" fmla="*/ 59 w 4538"/>
                    <a:gd name="T109" fmla="*/ 35 h 4545"/>
                    <a:gd name="T110" fmla="*/ 90 w 4538"/>
                    <a:gd name="T111" fmla="*/ 17 h 4545"/>
                    <a:gd name="T112" fmla="*/ 122 w 4538"/>
                    <a:gd name="T113" fmla="*/ 5 h 4545"/>
                    <a:gd name="T114" fmla="*/ 158 w 4538"/>
                    <a:gd name="T115" fmla="*/ 0 h 45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538" h="4545">
                      <a:moveTo>
                        <a:pt x="158" y="0"/>
                      </a:moveTo>
                      <a:lnTo>
                        <a:pt x="3453" y="0"/>
                      </a:lnTo>
                      <a:lnTo>
                        <a:pt x="3490" y="5"/>
                      </a:lnTo>
                      <a:lnTo>
                        <a:pt x="3523" y="17"/>
                      </a:lnTo>
                      <a:lnTo>
                        <a:pt x="3552" y="35"/>
                      </a:lnTo>
                      <a:lnTo>
                        <a:pt x="3576" y="60"/>
                      </a:lnTo>
                      <a:lnTo>
                        <a:pt x="3596" y="90"/>
                      </a:lnTo>
                      <a:lnTo>
                        <a:pt x="3608" y="124"/>
                      </a:lnTo>
                      <a:lnTo>
                        <a:pt x="3611" y="160"/>
                      </a:lnTo>
                      <a:lnTo>
                        <a:pt x="3608" y="197"/>
                      </a:lnTo>
                      <a:lnTo>
                        <a:pt x="3596" y="230"/>
                      </a:lnTo>
                      <a:lnTo>
                        <a:pt x="3576" y="259"/>
                      </a:lnTo>
                      <a:lnTo>
                        <a:pt x="3552" y="284"/>
                      </a:lnTo>
                      <a:lnTo>
                        <a:pt x="3523" y="302"/>
                      </a:lnTo>
                      <a:lnTo>
                        <a:pt x="3490" y="314"/>
                      </a:lnTo>
                      <a:lnTo>
                        <a:pt x="3453" y="319"/>
                      </a:lnTo>
                      <a:lnTo>
                        <a:pt x="318" y="319"/>
                      </a:lnTo>
                      <a:lnTo>
                        <a:pt x="318" y="4227"/>
                      </a:lnTo>
                      <a:lnTo>
                        <a:pt x="4220" y="4227"/>
                      </a:lnTo>
                      <a:lnTo>
                        <a:pt x="4220" y="2363"/>
                      </a:lnTo>
                      <a:lnTo>
                        <a:pt x="4225" y="2326"/>
                      </a:lnTo>
                      <a:lnTo>
                        <a:pt x="4237" y="2292"/>
                      </a:lnTo>
                      <a:lnTo>
                        <a:pt x="4255" y="2262"/>
                      </a:lnTo>
                      <a:lnTo>
                        <a:pt x="4279" y="2238"/>
                      </a:lnTo>
                      <a:lnTo>
                        <a:pt x="4310" y="2219"/>
                      </a:lnTo>
                      <a:lnTo>
                        <a:pt x="4343" y="2207"/>
                      </a:lnTo>
                      <a:lnTo>
                        <a:pt x="4378" y="2203"/>
                      </a:lnTo>
                      <a:lnTo>
                        <a:pt x="4415" y="2207"/>
                      </a:lnTo>
                      <a:lnTo>
                        <a:pt x="4448" y="2219"/>
                      </a:lnTo>
                      <a:lnTo>
                        <a:pt x="4479" y="2238"/>
                      </a:lnTo>
                      <a:lnTo>
                        <a:pt x="4503" y="2262"/>
                      </a:lnTo>
                      <a:lnTo>
                        <a:pt x="4521" y="2292"/>
                      </a:lnTo>
                      <a:lnTo>
                        <a:pt x="4533" y="2326"/>
                      </a:lnTo>
                      <a:lnTo>
                        <a:pt x="4538" y="2363"/>
                      </a:lnTo>
                      <a:lnTo>
                        <a:pt x="4538" y="4387"/>
                      </a:lnTo>
                      <a:lnTo>
                        <a:pt x="4533" y="4423"/>
                      </a:lnTo>
                      <a:lnTo>
                        <a:pt x="4521" y="4457"/>
                      </a:lnTo>
                      <a:lnTo>
                        <a:pt x="4503" y="4486"/>
                      </a:lnTo>
                      <a:lnTo>
                        <a:pt x="4479" y="4510"/>
                      </a:lnTo>
                      <a:lnTo>
                        <a:pt x="4448" y="4530"/>
                      </a:lnTo>
                      <a:lnTo>
                        <a:pt x="4415" y="4541"/>
                      </a:lnTo>
                      <a:lnTo>
                        <a:pt x="4378" y="4545"/>
                      </a:lnTo>
                      <a:lnTo>
                        <a:pt x="158" y="4545"/>
                      </a:lnTo>
                      <a:lnTo>
                        <a:pt x="122" y="4541"/>
                      </a:lnTo>
                      <a:lnTo>
                        <a:pt x="90" y="4530"/>
                      </a:lnTo>
                      <a:lnTo>
                        <a:pt x="59" y="4510"/>
                      </a:lnTo>
                      <a:lnTo>
                        <a:pt x="35" y="4486"/>
                      </a:lnTo>
                      <a:lnTo>
                        <a:pt x="17" y="4457"/>
                      </a:lnTo>
                      <a:lnTo>
                        <a:pt x="5" y="4423"/>
                      </a:lnTo>
                      <a:lnTo>
                        <a:pt x="0" y="4387"/>
                      </a:lnTo>
                      <a:lnTo>
                        <a:pt x="0" y="160"/>
                      </a:lnTo>
                      <a:lnTo>
                        <a:pt x="5" y="124"/>
                      </a:lnTo>
                      <a:lnTo>
                        <a:pt x="17" y="90"/>
                      </a:lnTo>
                      <a:lnTo>
                        <a:pt x="35" y="60"/>
                      </a:lnTo>
                      <a:lnTo>
                        <a:pt x="59" y="35"/>
                      </a:lnTo>
                      <a:lnTo>
                        <a:pt x="90" y="17"/>
                      </a:lnTo>
                      <a:lnTo>
                        <a:pt x="122" y="5"/>
                      </a:lnTo>
                      <a:lnTo>
                        <a:pt x="158" y="0"/>
                      </a:lnTo>
                      <a:close/>
                    </a:path>
                  </a:pathLst>
                </a:custGeom>
                <a:solidFill>
                  <a:srgbClr val="808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US" sz="2400">
                    <a:solidFill>
                      <a:srgbClr val="3F3F3F"/>
                    </a:solidFill>
                  </a:endParaRPr>
                </a:p>
              </p:txBody>
            </p:sp>
            <p:sp>
              <p:nvSpPr>
                <p:cNvPr id="10" name="Freeform 30"/>
                <p:cNvSpPr>
                  <a:spLocks/>
                </p:cNvSpPr>
                <p:nvPr/>
              </p:nvSpPr>
              <p:spPr bwMode="auto">
                <a:xfrm>
                  <a:off x="-513548" y="2424361"/>
                  <a:ext cx="290932" cy="233115"/>
                </a:xfrm>
                <a:custGeom>
                  <a:avLst/>
                  <a:gdLst>
                    <a:gd name="T0" fmla="*/ 3616 w 3774"/>
                    <a:gd name="T1" fmla="*/ 0 h 3024"/>
                    <a:gd name="T2" fmla="*/ 3647 w 3774"/>
                    <a:gd name="T3" fmla="*/ 3 h 3024"/>
                    <a:gd name="T4" fmla="*/ 3676 w 3774"/>
                    <a:gd name="T5" fmla="*/ 12 h 3024"/>
                    <a:gd name="T6" fmla="*/ 3703 w 3774"/>
                    <a:gd name="T7" fmla="*/ 27 h 3024"/>
                    <a:gd name="T8" fmla="*/ 3729 w 3774"/>
                    <a:gd name="T9" fmla="*/ 47 h 3024"/>
                    <a:gd name="T10" fmla="*/ 3749 w 3774"/>
                    <a:gd name="T11" fmla="*/ 72 h 3024"/>
                    <a:gd name="T12" fmla="*/ 3762 w 3774"/>
                    <a:gd name="T13" fmla="*/ 99 h 3024"/>
                    <a:gd name="T14" fmla="*/ 3771 w 3774"/>
                    <a:gd name="T15" fmla="*/ 130 h 3024"/>
                    <a:gd name="T16" fmla="*/ 3774 w 3774"/>
                    <a:gd name="T17" fmla="*/ 160 h 3024"/>
                    <a:gd name="T18" fmla="*/ 3771 w 3774"/>
                    <a:gd name="T19" fmla="*/ 191 h 3024"/>
                    <a:gd name="T20" fmla="*/ 3762 w 3774"/>
                    <a:gd name="T21" fmla="*/ 219 h 3024"/>
                    <a:gd name="T22" fmla="*/ 3749 w 3774"/>
                    <a:gd name="T23" fmla="*/ 247 h 3024"/>
                    <a:gd name="T24" fmla="*/ 3729 w 3774"/>
                    <a:gd name="T25" fmla="*/ 273 h 3024"/>
                    <a:gd name="T26" fmla="*/ 1028 w 3774"/>
                    <a:gd name="T27" fmla="*/ 2977 h 3024"/>
                    <a:gd name="T28" fmla="*/ 1002 w 3774"/>
                    <a:gd name="T29" fmla="*/ 2998 h 3024"/>
                    <a:gd name="T30" fmla="*/ 974 w 3774"/>
                    <a:gd name="T31" fmla="*/ 3012 h 3024"/>
                    <a:gd name="T32" fmla="*/ 945 w 3774"/>
                    <a:gd name="T33" fmla="*/ 3021 h 3024"/>
                    <a:gd name="T34" fmla="*/ 915 w 3774"/>
                    <a:gd name="T35" fmla="*/ 3024 h 3024"/>
                    <a:gd name="T36" fmla="*/ 885 w 3774"/>
                    <a:gd name="T37" fmla="*/ 3021 h 3024"/>
                    <a:gd name="T38" fmla="*/ 856 w 3774"/>
                    <a:gd name="T39" fmla="*/ 3012 h 3024"/>
                    <a:gd name="T40" fmla="*/ 827 w 3774"/>
                    <a:gd name="T41" fmla="*/ 2998 h 3024"/>
                    <a:gd name="T42" fmla="*/ 802 w 3774"/>
                    <a:gd name="T43" fmla="*/ 2977 h 3024"/>
                    <a:gd name="T44" fmla="*/ 48 w 3774"/>
                    <a:gd name="T45" fmla="*/ 2221 h 3024"/>
                    <a:gd name="T46" fmla="*/ 26 w 3774"/>
                    <a:gd name="T47" fmla="*/ 2196 h 3024"/>
                    <a:gd name="T48" fmla="*/ 13 w 3774"/>
                    <a:gd name="T49" fmla="*/ 2167 h 3024"/>
                    <a:gd name="T50" fmla="*/ 3 w 3774"/>
                    <a:gd name="T51" fmla="*/ 2138 h 3024"/>
                    <a:gd name="T52" fmla="*/ 0 w 3774"/>
                    <a:gd name="T53" fmla="*/ 2108 h 3024"/>
                    <a:gd name="T54" fmla="*/ 3 w 3774"/>
                    <a:gd name="T55" fmla="*/ 2077 h 3024"/>
                    <a:gd name="T56" fmla="*/ 13 w 3774"/>
                    <a:gd name="T57" fmla="*/ 2049 h 3024"/>
                    <a:gd name="T58" fmla="*/ 26 w 3774"/>
                    <a:gd name="T59" fmla="*/ 2021 h 3024"/>
                    <a:gd name="T60" fmla="*/ 48 w 3774"/>
                    <a:gd name="T61" fmla="*/ 1995 h 3024"/>
                    <a:gd name="T62" fmla="*/ 72 w 3774"/>
                    <a:gd name="T63" fmla="*/ 1975 h 3024"/>
                    <a:gd name="T64" fmla="*/ 99 w 3774"/>
                    <a:gd name="T65" fmla="*/ 1960 h 3024"/>
                    <a:gd name="T66" fmla="*/ 130 w 3774"/>
                    <a:gd name="T67" fmla="*/ 1953 h 3024"/>
                    <a:gd name="T68" fmla="*/ 159 w 3774"/>
                    <a:gd name="T69" fmla="*/ 1949 h 3024"/>
                    <a:gd name="T70" fmla="*/ 189 w 3774"/>
                    <a:gd name="T71" fmla="*/ 1953 h 3024"/>
                    <a:gd name="T72" fmla="*/ 220 w 3774"/>
                    <a:gd name="T73" fmla="*/ 1960 h 3024"/>
                    <a:gd name="T74" fmla="*/ 247 w 3774"/>
                    <a:gd name="T75" fmla="*/ 1975 h 3024"/>
                    <a:gd name="T76" fmla="*/ 271 w 3774"/>
                    <a:gd name="T77" fmla="*/ 1995 h 3024"/>
                    <a:gd name="T78" fmla="*/ 915 w 3774"/>
                    <a:gd name="T79" fmla="*/ 2640 h 3024"/>
                    <a:gd name="T80" fmla="*/ 3504 w 3774"/>
                    <a:gd name="T81" fmla="*/ 47 h 3024"/>
                    <a:gd name="T82" fmla="*/ 3528 w 3774"/>
                    <a:gd name="T83" fmla="*/ 27 h 3024"/>
                    <a:gd name="T84" fmla="*/ 3555 w 3774"/>
                    <a:gd name="T85" fmla="*/ 12 h 3024"/>
                    <a:gd name="T86" fmla="*/ 3586 w 3774"/>
                    <a:gd name="T87" fmla="*/ 3 h 3024"/>
                    <a:gd name="T88" fmla="*/ 3616 w 3774"/>
                    <a:gd name="T89" fmla="*/ 0 h 30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774" h="3024">
                      <a:moveTo>
                        <a:pt x="3616" y="0"/>
                      </a:moveTo>
                      <a:lnTo>
                        <a:pt x="3647" y="3"/>
                      </a:lnTo>
                      <a:lnTo>
                        <a:pt x="3676" y="12"/>
                      </a:lnTo>
                      <a:lnTo>
                        <a:pt x="3703" y="27"/>
                      </a:lnTo>
                      <a:lnTo>
                        <a:pt x="3729" y="47"/>
                      </a:lnTo>
                      <a:lnTo>
                        <a:pt x="3749" y="72"/>
                      </a:lnTo>
                      <a:lnTo>
                        <a:pt x="3762" y="99"/>
                      </a:lnTo>
                      <a:lnTo>
                        <a:pt x="3771" y="130"/>
                      </a:lnTo>
                      <a:lnTo>
                        <a:pt x="3774" y="160"/>
                      </a:lnTo>
                      <a:lnTo>
                        <a:pt x="3771" y="191"/>
                      </a:lnTo>
                      <a:lnTo>
                        <a:pt x="3762" y="219"/>
                      </a:lnTo>
                      <a:lnTo>
                        <a:pt x="3749" y="247"/>
                      </a:lnTo>
                      <a:lnTo>
                        <a:pt x="3729" y="273"/>
                      </a:lnTo>
                      <a:lnTo>
                        <a:pt x="1028" y="2977"/>
                      </a:lnTo>
                      <a:lnTo>
                        <a:pt x="1002" y="2998"/>
                      </a:lnTo>
                      <a:lnTo>
                        <a:pt x="974" y="3012"/>
                      </a:lnTo>
                      <a:lnTo>
                        <a:pt x="945" y="3021"/>
                      </a:lnTo>
                      <a:lnTo>
                        <a:pt x="915" y="3024"/>
                      </a:lnTo>
                      <a:lnTo>
                        <a:pt x="885" y="3021"/>
                      </a:lnTo>
                      <a:lnTo>
                        <a:pt x="856" y="3012"/>
                      </a:lnTo>
                      <a:lnTo>
                        <a:pt x="827" y="2998"/>
                      </a:lnTo>
                      <a:lnTo>
                        <a:pt x="802" y="2977"/>
                      </a:lnTo>
                      <a:lnTo>
                        <a:pt x="48" y="2221"/>
                      </a:lnTo>
                      <a:lnTo>
                        <a:pt x="26" y="2196"/>
                      </a:lnTo>
                      <a:lnTo>
                        <a:pt x="13" y="2167"/>
                      </a:lnTo>
                      <a:lnTo>
                        <a:pt x="3" y="2138"/>
                      </a:lnTo>
                      <a:lnTo>
                        <a:pt x="0" y="2108"/>
                      </a:lnTo>
                      <a:lnTo>
                        <a:pt x="3" y="2077"/>
                      </a:lnTo>
                      <a:lnTo>
                        <a:pt x="13" y="2049"/>
                      </a:lnTo>
                      <a:lnTo>
                        <a:pt x="26" y="2021"/>
                      </a:lnTo>
                      <a:lnTo>
                        <a:pt x="48" y="1995"/>
                      </a:lnTo>
                      <a:lnTo>
                        <a:pt x="72" y="1975"/>
                      </a:lnTo>
                      <a:lnTo>
                        <a:pt x="99" y="1960"/>
                      </a:lnTo>
                      <a:lnTo>
                        <a:pt x="130" y="1953"/>
                      </a:lnTo>
                      <a:lnTo>
                        <a:pt x="159" y="1949"/>
                      </a:lnTo>
                      <a:lnTo>
                        <a:pt x="189" y="1953"/>
                      </a:lnTo>
                      <a:lnTo>
                        <a:pt x="220" y="1960"/>
                      </a:lnTo>
                      <a:lnTo>
                        <a:pt x="247" y="1975"/>
                      </a:lnTo>
                      <a:lnTo>
                        <a:pt x="271" y="1995"/>
                      </a:lnTo>
                      <a:lnTo>
                        <a:pt x="915" y="2640"/>
                      </a:lnTo>
                      <a:lnTo>
                        <a:pt x="3504" y="47"/>
                      </a:lnTo>
                      <a:lnTo>
                        <a:pt x="3528" y="27"/>
                      </a:lnTo>
                      <a:lnTo>
                        <a:pt x="3555" y="12"/>
                      </a:lnTo>
                      <a:lnTo>
                        <a:pt x="3586" y="3"/>
                      </a:lnTo>
                      <a:lnTo>
                        <a:pt x="3616" y="0"/>
                      </a:lnTo>
                      <a:close/>
                    </a:path>
                  </a:pathLst>
                </a:custGeom>
                <a:solidFill>
                  <a:srgbClr val="808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US" sz="2400">
                    <a:solidFill>
                      <a:srgbClr val="3F3F3F"/>
                    </a:solidFill>
                  </a:endParaRPr>
                </a:p>
              </p:txBody>
            </p:sp>
          </p:grpSp>
        </p:grpSp>
        <p:sp>
          <p:nvSpPr>
            <p:cNvPr id="12" name="Прямоугольник 11"/>
            <p:cNvSpPr/>
            <p:nvPr/>
          </p:nvSpPr>
          <p:spPr>
            <a:xfrm>
              <a:off x="112498" y="769203"/>
              <a:ext cx="925984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8987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Реализация программы развития молочной отрасли позволит:</a:t>
              </a:r>
            </a:p>
          </p:txBody>
        </p:sp>
      </p:grpSp>
      <p:cxnSp>
        <p:nvCxnSpPr>
          <p:cNvPr id="23" name="Прямая соединительная линия 22"/>
          <p:cNvCxnSpPr/>
          <p:nvPr/>
        </p:nvCxnSpPr>
        <p:spPr>
          <a:xfrm>
            <a:off x="514822" y="2971800"/>
            <a:ext cx="811435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-992417" y="5344160"/>
            <a:ext cx="11025716" cy="1437640"/>
            <a:chOff x="-945938" y="4495800"/>
            <a:chExt cx="11025716" cy="1437640"/>
          </a:xfrm>
        </p:grpSpPr>
        <p:grpSp>
          <p:nvGrpSpPr>
            <p:cNvPr id="75" name="Группа 74"/>
            <p:cNvGrpSpPr/>
            <p:nvPr/>
          </p:nvGrpSpPr>
          <p:grpSpPr>
            <a:xfrm>
              <a:off x="1295400" y="4495802"/>
              <a:ext cx="6534150" cy="1436744"/>
              <a:chOff x="1142999" y="4229841"/>
              <a:chExt cx="6838065" cy="1580418"/>
            </a:xfr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sp>
            <p:nvSpPr>
              <p:cNvPr id="64" name="Нашивка 63"/>
              <p:cNvSpPr/>
              <p:nvPr/>
            </p:nvSpPr>
            <p:spPr>
              <a:xfrm>
                <a:off x="2771998" y="5048982"/>
                <a:ext cx="4680001" cy="351706"/>
              </a:xfrm>
              <a:prstGeom prst="chevron">
                <a:avLst/>
              </a:prstGeom>
              <a:grpFill/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sz="1600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65" name="Нашивка 64"/>
              <p:cNvSpPr/>
              <p:nvPr/>
            </p:nvSpPr>
            <p:spPr>
              <a:xfrm>
                <a:off x="2771999" y="5458553"/>
                <a:ext cx="3628802" cy="351706"/>
              </a:xfrm>
              <a:prstGeom prst="chevron">
                <a:avLst/>
              </a:prstGeom>
              <a:grpFill/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66" name="Нашивка 65"/>
              <p:cNvSpPr/>
              <p:nvPr/>
            </p:nvSpPr>
            <p:spPr>
              <a:xfrm>
                <a:off x="3851999" y="4229841"/>
                <a:ext cx="3600000" cy="351706"/>
              </a:xfrm>
              <a:prstGeom prst="chevron">
                <a:avLst/>
              </a:prstGeom>
              <a:grpFill/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67" name="Нашивка 66"/>
              <p:cNvSpPr/>
              <p:nvPr/>
            </p:nvSpPr>
            <p:spPr>
              <a:xfrm>
                <a:off x="3851999" y="4639412"/>
                <a:ext cx="3600000" cy="351706"/>
              </a:xfrm>
              <a:prstGeom prst="chevron">
                <a:avLst/>
              </a:prstGeom>
              <a:grpFill/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7550" defTabSz="1218987"/>
                <a:endParaRPr lang="ru-RU" sz="1600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76" name="Нашивка 75"/>
              <p:cNvSpPr/>
              <p:nvPr/>
            </p:nvSpPr>
            <p:spPr>
              <a:xfrm>
                <a:off x="1904999" y="4229841"/>
                <a:ext cx="2043141" cy="351706"/>
              </a:xfrm>
              <a:prstGeom prst="chevron">
                <a:avLst/>
              </a:prstGeom>
              <a:grpFill/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77" name="Нашивка 76"/>
              <p:cNvSpPr/>
              <p:nvPr/>
            </p:nvSpPr>
            <p:spPr>
              <a:xfrm>
                <a:off x="1904999" y="4638836"/>
                <a:ext cx="2043141" cy="351706"/>
              </a:xfrm>
              <a:prstGeom prst="chevron">
                <a:avLst/>
              </a:prstGeom>
              <a:grpFill/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7550" defTabSz="1218987"/>
                <a:endParaRPr lang="ru-RU" sz="1600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80" name="Нашивка 79"/>
              <p:cNvSpPr/>
              <p:nvPr/>
            </p:nvSpPr>
            <p:spPr>
              <a:xfrm>
                <a:off x="1142999" y="5048983"/>
                <a:ext cx="1704975" cy="351706"/>
              </a:xfrm>
              <a:prstGeom prst="chevron">
                <a:avLst/>
              </a:prstGeom>
              <a:grpFill/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81" name="Нашивка 80"/>
              <p:cNvSpPr/>
              <p:nvPr/>
            </p:nvSpPr>
            <p:spPr>
              <a:xfrm>
                <a:off x="1142999" y="5458553"/>
                <a:ext cx="1704975" cy="351706"/>
              </a:xfrm>
              <a:prstGeom prst="chevron">
                <a:avLst/>
              </a:prstGeom>
              <a:grpFill/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7550" defTabSz="1218987"/>
                <a:endParaRPr lang="ru-RU" sz="1600" dirty="0">
                  <a:solidFill>
                    <a:srgbClr val="3F3F3F"/>
                  </a:solidFill>
                </a:endParaRPr>
              </a:p>
            </p:txBody>
          </p:sp>
          <p:sp>
            <p:nvSpPr>
              <p:cNvPr id="82" name="Нашивка 81"/>
              <p:cNvSpPr/>
              <p:nvPr/>
            </p:nvSpPr>
            <p:spPr>
              <a:xfrm>
                <a:off x="6313963" y="5458553"/>
                <a:ext cx="1667101" cy="351706"/>
              </a:xfrm>
              <a:prstGeom prst="chevron">
                <a:avLst/>
              </a:prstGeom>
              <a:grpFill/>
              <a:ln w="6350">
                <a:solidFill>
                  <a:schemeClr val="bg1">
                    <a:alpha val="5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714375"/>
                <a:endParaRPr lang="ru-RU" dirty="0">
                  <a:solidFill>
                    <a:srgbClr val="3F3F3F"/>
                  </a:solidFill>
                </a:endParaRPr>
              </a:p>
            </p:txBody>
          </p:sp>
        </p:grpSp>
        <p:sp>
          <p:nvSpPr>
            <p:cNvPr id="30" name="Нашивка 29"/>
            <p:cNvSpPr/>
            <p:nvPr/>
          </p:nvSpPr>
          <p:spPr>
            <a:xfrm>
              <a:off x="-228600" y="4495800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>
                <a:solidFill>
                  <a:srgbClr val="3F3F3F"/>
                </a:solidFill>
              </a:endParaRPr>
            </a:p>
          </p:txBody>
        </p:sp>
        <p:sp>
          <p:nvSpPr>
            <p:cNvPr id="31" name="Нашивка 30"/>
            <p:cNvSpPr/>
            <p:nvPr/>
          </p:nvSpPr>
          <p:spPr>
            <a:xfrm>
              <a:off x="-228600" y="4867614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srgbClr val="3F3F3F"/>
                </a:solidFill>
              </a:endParaRPr>
            </a:p>
          </p:txBody>
        </p:sp>
        <p:sp>
          <p:nvSpPr>
            <p:cNvPr id="32" name="Нашивка 31"/>
            <p:cNvSpPr/>
            <p:nvPr/>
          </p:nvSpPr>
          <p:spPr>
            <a:xfrm>
              <a:off x="7239000" y="4495800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>
                <a:solidFill>
                  <a:srgbClr val="3F3F3F"/>
                </a:solidFill>
              </a:endParaRPr>
            </a:p>
          </p:txBody>
        </p:sp>
        <p:sp>
          <p:nvSpPr>
            <p:cNvPr id="33" name="Нашивка 32"/>
            <p:cNvSpPr/>
            <p:nvPr/>
          </p:nvSpPr>
          <p:spPr>
            <a:xfrm>
              <a:off x="7239000" y="4867614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srgbClr val="3F3F3F"/>
                </a:solidFill>
              </a:endParaRPr>
            </a:p>
          </p:txBody>
        </p:sp>
        <p:sp>
          <p:nvSpPr>
            <p:cNvPr id="36" name="Нашивка 35"/>
            <p:cNvSpPr/>
            <p:nvPr/>
          </p:nvSpPr>
          <p:spPr>
            <a:xfrm>
              <a:off x="-945938" y="5241893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>
                <a:solidFill>
                  <a:srgbClr val="3F3F3F"/>
                </a:solidFill>
              </a:endParaRPr>
            </a:p>
          </p:txBody>
        </p:sp>
        <p:sp>
          <p:nvSpPr>
            <p:cNvPr id="37" name="Нашивка 36"/>
            <p:cNvSpPr/>
            <p:nvPr/>
          </p:nvSpPr>
          <p:spPr>
            <a:xfrm>
              <a:off x="-945938" y="5613707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srgbClr val="3F3F3F"/>
                </a:solidFill>
              </a:endParaRPr>
            </a:p>
          </p:txBody>
        </p:sp>
        <p:sp>
          <p:nvSpPr>
            <p:cNvPr id="38" name="Нашивка 37"/>
            <p:cNvSpPr/>
            <p:nvPr/>
          </p:nvSpPr>
          <p:spPr>
            <a:xfrm>
              <a:off x="7741920" y="5613707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/>
              <a:endParaRPr lang="ru-RU" dirty="0">
                <a:solidFill>
                  <a:srgbClr val="3F3F3F"/>
                </a:solidFill>
              </a:endParaRPr>
            </a:p>
          </p:txBody>
        </p:sp>
        <p:sp>
          <p:nvSpPr>
            <p:cNvPr id="41" name="Нашивка 40"/>
            <p:cNvSpPr/>
            <p:nvPr/>
          </p:nvSpPr>
          <p:spPr>
            <a:xfrm>
              <a:off x="7257961" y="5242860"/>
              <a:ext cx="2337858" cy="319733"/>
            </a:xfrm>
            <a:prstGeom prst="chevron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7550" defTabSz="1218987"/>
              <a:endParaRPr lang="ru-RU" sz="1600" dirty="0">
                <a:solidFill>
                  <a:srgbClr val="3F3F3F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533399" y="3124200"/>
            <a:ext cx="8141339" cy="2132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b="1" dirty="0" smtClean="0"/>
              <a:t>Результат программы:</a:t>
            </a:r>
            <a:endParaRPr lang="ru-RU" sz="2000" b="1" dirty="0"/>
          </a:p>
          <a:p>
            <a:pPr>
              <a:lnSpc>
                <a:spcPct val="114000"/>
              </a:lnSpc>
            </a:pPr>
            <a:r>
              <a:rPr lang="ru-RU" sz="1800" dirty="0"/>
              <a:t>объем инвестиций – более  </a:t>
            </a:r>
            <a:r>
              <a:rPr lang="ru-RU" sz="1800" b="1" dirty="0"/>
              <a:t>60 млрд </a:t>
            </a:r>
            <a:r>
              <a:rPr lang="ru-RU" sz="1800" b="1" dirty="0" smtClean="0"/>
              <a:t>рублей;</a:t>
            </a:r>
            <a:endParaRPr lang="ru-RU" sz="1800" dirty="0"/>
          </a:p>
          <a:p>
            <a:pPr>
              <a:lnSpc>
                <a:spcPct val="114000"/>
              </a:lnSpc>
            </a:pPr>
            <a:r>
              <a:rPr lang="ru-RU" sz="1800" dirty="0"/>
              <a:t>удвоение производства товарного молока - до </a:t>
            </a:r>
            <a:r>
              <a:rPr lang="ru-RU" sz="1800" b="1" dirty="0"/>
              <a:t>1,5 млн. </a:t>
            </a:r>
            <a:r>
              <a:rPr lang="ru-RU" sz="1800" b="1" dirty="0" smtClean="0"/>
              <a:t>тонн; </a:t>
            </a:r>
            <a:endParaRPr lang="ru-RU" sz="1800" dirty="0"/>
          </a:p>
          <a:p>
            <a:pPr>
              <a:lnSpc>
                <a:spcPct val="114000"/>
              </a:lnSpc>
            </a:pPr>
            <a:r>
              <a:rPr lang="ru-RU" sz="1800" dirty="0"/>
              <a:t>уровень товарности молока в </a:t>
            </a:r>
            <a:r>
              <a:rPr lang="ru-RU" sz="1800" dirty="0" err="1"/>
              <a:t>сельхозорганизациях</a:t>
            </a:r>
            <a:r>
              <a:rPr lang="ru-RU" sz="1800" b="1" dirty="0"/>
              <a:t> - 95%;</a:t>
            </a:r>
            <a:endParaRPr lang="ru-RU" sz="1800" dirty="0"/>
          </a:p>
          <a:p>
            <a:pPr>
              <a:lnSpc>
                <a:spcPct val="114000"/>
              </a:lnSpc>
            </a:pPr>
            <a:r>
              <a:rPr lang="ru-RU" sz="1800" dirty="0"/>
              <a:t>средняя продуктивность коров - </a:t>
            </a:r>
            <a:r>
              <a:rPr lang="ru-RU" sz="1800" b="1" dirty="0"/>
              <a:t>7500 кг</a:t>
            </a:r>
            <a:r>
              <a:rPr lang="ru-RU" sz="1800" dirty="0"/>
              <a:t> / </a:t>
            </a:r>
            <a:r>
              <a:rPr lang="ru-RU" sz="1800" dirty="0" smtClean="0"/>
              <a:t>гол; </a:t>
            </a:r>
            <a:endParaRPr lang="ru-RU" sz="1800" dirty="0"/>
          </a:p>
          <a:p>
            <a:pPr>
              <a:lnSpc>
                <a:spcPct val="114000"/>
              </a:lnSpc>
            </a:pPr>
            <a:r>
              <a:rPr lang="ru-RU" sz="1800" dirty="0"/>
              <a:t>продуктивность коров в сельскохозяйственных организациях - до </a:t>
            </a:r>
            <a:r>
              <a:rPr lang="ru-RU" sz="1800" b="1" dirty="0"/>
              <a:t>9000 кг</a:t>
            </a:r>
            <a:r>
              <a:rPr lang="ru-RU" sz="1800" dirty="0"/>
              <a:t>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218872" y="3699082"/>
            <a:ext cx="240286" cy="217598"/>
            <a:chOff x="-28498" y="3505200"/>
            <a:chExt cx="386984" cy="350444"/>
          </a:xfrm>
          <a:solidFill>
            <a:srgbClr val="0070C0"/>
          </a:solidFill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-28498" y="3505200"/>
              <a:ext cx="349827" cy="350444"/>
            </a:xfrm>
            <a:custGeom>
              <a:avLst/>
              <a:gdLst>
                <a:gd name="T0" fmla="*/ 158 w 4538"/>
                <a:gd name="T1" fmla="*/ 0 h 4545"/>
                <a:gd name="T2" fmla="*/ 3453 w 4538"/>
                <a:gd name="T3" fmla="*/ 0 h 4545"/>
                <a:gd name="T4" fmla="*/ 3490 w 4538"/>
                <a:gd name="T5" fmla="*/ 5 h 4545"/>
                <a:gd name="T6" fmla="*/ 3523 w 4538"/>
                <a:gd name="T7" fmla="*/ 17 h 4545"/>
                <a:gd name="T8" fmla="*/ 3552 w 4538"/>
                <a:gd name="T9" fmla="*/ 35 h 4545"/>
                <a:gd name="T10" fmla="*/ 3576 w 4538"/>
                <a:gd name="T11" fmla="*/ 60 h 4545"/>
                <a:gd name="T12" fmla="*/ 3596 w 4538"/>
                <a:gd name="T13" fmla="*/ 90 h 4545"/>
                <a:gd name="T14" fmla="*/ 3608 w 4538"/>
                <a:gd name="T15" fmla="*/ 124 h 4545"/>
                <a:gd name="T16" fmla="*/ 3611 w 4538"/>
                <a:gd name="T17" fmla="*/ 160 h 4545"/>
                <a:gd name="T18" fmla="*/ 3608 w 4538"/>
                <a:gd name="T19" fmla="*/ 197 h 4545"/>
                <a:gd name="T20" fmla="*/ 3596 w 4538"/>
                <a:gd name="T21" fmla="*/ 230 h 4545"/>
                <a:gd name="T22" fmla="*/ 3576 w 4538"/>
                <a:gd name="T23" fmla="*/ 259 h 4545"/>
                <a:gd name="T24" fmla="*/ 3552 w 4538"/>
                <a:gd name="T25" fmla="*/ 284 h 4545"/>
                <a:gd name="T26" fmla="*/ 3523 w 4538"/>
                <a:gd name="T27" fmla="*/ 302 h 4545"/>
                <a:gd name="T28" fmla="*/ 3490 w 4538"/>
                <a:gd name="T29" fmla="*/ 314 h 4545"/>
                <a:gd name="T30" fmla="*/ 3453 w 4538"/>
                <a:gd name="T31" fmla="*/ 319 h 4545"/>
                <a:gd name="T32" fmla="*/ 318 w 4538"/>
                <a:gd name="T33" fmla="*/ 319 h 4545"/>
                <a:gd name="T34" fmla="*/ 318 w 4538"/>
                <a:gd name="T35" fmla="*/ 4227 h 4545"/>
                <a:gd name="T36" fmla="*/ 4220 w 4538"/>
                <a:gd name="T37" fmla="*/ 4227 h 4545"/>
                <a:gd name="T38" fmla="*/ 4220 w 4538"/>
                <a:gd name="T39" fmla="*/ 2363 h 4545"/>
                <a:gd name="T40" fmla="*/ 4225 w 4538"/>
                <a:gd name="T41" fmla="*/ 2326 h 4545"/>
                <a:gd name="T42" fmla="*/ 4237 w 4538"/>
                <a:gd name="T43" fmla="*/ 2292 h 4545"/>
                <a:gd name="T44" fmla="*/ 4255 w 4538"/>
                <a:gd name="T45" fmla="*/ 2262 h 4545"/>
                <a:gd name="T46" fmla="*/ 4279 w 4538"/>
                <a:gd name="T47" fmla="*/ 2238 h 4545"/>
                <a:gd name="T48" fmla="*/ 4310 w 4538"/>
                <a:gd name="T49" fmla="*/ 2219 h 4545"/>
                <a:gd name="T50" fmla="*/ 4343 w 4538"/>
                <a:gd name="T51" fmla="*/ 2207 h 4545"/>
                <a:gd name="T52" fmla="*/ 4378 w 4538"/>
                <a:gd name="T53" fmla="*/ 2203 h 4545"/>
                <a:gd name="T54" fmla="*/ 4415 w 4538"/>
                <a:gd name="T55" fmla="*/ 2207 h 4545"/>
                <a:gd name="T56" fmla="*/ 4448 w 4538"/>
                <a:gd name="T57" fmla="*/ 2219 h 4545"/>
                <a:gd name="T58" fmla="*/ 4479 w 4538"/>
                <a:gd name="T59" fmla="*/ 2238 h 4545"/>
                <a:gd name="T60" fmla="*/ 4503 w 4538"/>
                <a:gd name="T61" fmla="*/ 2262 h 4545"/>
                <a:gd name="T62" fmla="*/ 4521 w 4538"/>
                <a:gd name="T63" fmla="*/ 2292 h 4545"/>
                <a:gd name="T64" fmla="*/ 4533 w 4538"/>
                <a:gd name="T65" fmla="*/ 2326 h 4545"/>
                <a:gd name="T66" fmla="*/ 4538 w 4538"/>
                <a:gd name="T67" fmla="*/ 2363 h 4545"/>
                <a:gd name="T68" fmla="*/ 4538 w 4538"/>
                <a:gd name="T69" fmla="*/ 4387 h 4545"/>
                <a:gd name="T70" fmla="*/ 4533 w 4538"/>
                <a:gd name="T71" fmla="*/ 4423 h 4545"/>
                <a:gd name="T72" fmla="*/ 4521 w 4538"/>
                <a:gd name="T73" fmla="*/ 4457 h 4545"/>
                <a:gd name="T74" fmla="*/ 4503 w 4538"/>
                <a:gd name="T75" fmla="*/ 4486 h 4545"/>
                <a:gd name="T76" fmla="*/ 4479 w 4538"/>
                <a:gd name="T77" fmla="*/ 4510 h 4545"/>
                <a:gd name="T78" fmla="*/ 4448 w 4538"/>
                <a:gd name="T79" fmla="*/ 4530 h 4545"/>
                <a:gd name="T80" fmla="*/ 4415 w 4538"/>
                <a:gd name="T81" fmla="*/ 4541 h 4545"/>
                <a:gd name="T82" fmla="*/ 4378 w 4538"/>
                <a:gd name="T83" fmla="*/ 4545 h 4545"/>
                <a:gd name="T84" fmla="*/ 158 w 4538"/>
                <a:gd name="T85" fmla="*/ 4545 h 4545"/>
                <a:gd name="T86" fmla="*/ 122 w 4538"/>
                <a:gd name="T87" fmla="*/ 4541 h 4545"/>
                <a:gd name="T88" fmla="*/ 90 w 4538"/>
                <a:gd name="T89" fmla="*/ 4530 h 4545"/>
                <a:gd name="T90" fmla="*/ 59 w 4538"/>
                <a:gd name="T91" fmla="*/ 4510 h 4545"/>
                <a:gd name="T92" fmla="*/ 35 w 4538"/>
                <a:gd name="T93" fmla="*/ 4486 h 4545"/>
                <a:gd name="T94" fmla="*/ 17 w 4538"/>
                <a:gd name="T95" fmla="*/ 4457 h 4545"/>
                <a:gd name="T96" fmla="*/ 5 w 4538"/>
                <a:gd name="T97" fmla="*/ 4423 h 4545"/>
                <a:gd name="T98" fmla="*/ 0 w 4538"/>
                <a:gd name="T99" fmla="*/ 4387 h 4545"/>
                <a:gd name="T100" fmla="*/ 0 w 4538"/>
                <a:gd name="T101" fmla="*/ 160 h 4545"/>
                <a:gd name="T102" fmla="*/ 5 w 4538"/>
                <a:gd name="T103" fmla="*/ 124 h 4545"/>
                <a:gd name="T104" fmla="*/ 17 w 4538"/>
                <a:gd name="T105" fmla="*/ 90 h 4545"/>
                <a:gd name="T106" fmla="*/ 35 w 4538"/>
                <a:gd name="T107" fmla="*/ 60 h 4545"/>
                <a:gd name="T108" fmla="*/ 59 w 4538"/>
                <a:gd name="T109" fmla="*/ 35 h 4545"/>
                <a:gd name="T110" fmla="*/ 90 w 4538"/>
                <a:gd name="T111" fmla="*/ 17 h 4545"/>
                <a:gd name="T112" fmla="*/ 122 w 4538"/>
                <a:gd name="T113" fmla="*/ 5 h 4545"/>
                <a:gd name="T114" fmla="*/ 158 w 4538"/>
                <a:gd name="T115" fmla="*/ 0 h 4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8" h="4545">
                  <a:moveTo>
                    <a:pt x="158" y="0"/>
                  </a:moveTo>
                  <a:lnTo>
                    <a:pt x="3453" y="0"/>
                  </a:lnTo>
                  <a:lnTo>
                    <a:pt x="3490" y="5"/>
                  </a:lnTo>
                  <a:lnTo>
                    <a:pt x="3523" y="17"/>
                  </a:lnTo>
                  <a:lnTo>
                    <a:pt x="3552" y="35"/>
                  </a:lnTo>
                  <a:lnTo>
                    <a:pt x="3576" y="60"/>
                  </a:lnTo>
                  <a:lnTo>
                    <a:pt x="3596" y="90"/>
                  </a:lnTo>
                  <a:lnTo>
                    <a:pt x="3608" y="124"/>
                  </a:lnTo>
                  <a:lnTo>
                    <a:pt x="3611" y="160"/>
                  </a:lnTo>
                  <a:lnTo>
                    <a:pt x="3608" y="197"/>
                  </a:lnTo>
                  <a:lnTo>
                    <a:pt x="3596" y="230"/>
                  </a:lnTo>
                  <a:lnTo>
                    <a:pt x="3576" y="259"/>
                  </a:lnTo>
                  <a:lnTo>
                    <a:pt x="3552" y="284"/>
                  </a:lnTo>
                  <a:lnTo>
                    <a:pt x="3523" y="302"/>
                  </a:lnTo>
                  <a:lnTo>
                    <a:pt x="3490" y="314"/>
                  </a:lnTo>
                  <a:lnTo>
                    <a:pt x="3453" y="319"/>
                  </a:lnTo>
                  <a:lnTo>
                    <a:pt x="318" y="319"/>
                  </a:lnTo>
                  <a:lnTo>
                    <a:pt x="318" y="4227"/>
                  </a:lnTo>
                  <a:lnTo>
                    <a:pt x="4220" y="4227"/>
                  </a:lnTo>
                  <a:lnTo>
                    <a:pt x="4220" y="2363"/>
                  </a:lnTo>
                  <a:lnTo>
                    <a:pt x="4225" y="2326"/>
                  </a:lnTo>
                  <a:lnTo>
                    <a:pt x="4237" y="2292"/>
                  </a:lnTo>
                  <a:lnTo>
                    <a:pt x="4255" y="2262"/>
                  </a:lnTo>
                  <a:lnTo>
                    <a:pt x="4279" y="2238"/>
                  </a:lnTo>
                  <a:lnTo>
                    <a:pt x="4310" y="2219"/>
                  </a:lnTo>
                  <a:lnTo>
                    <a:pt x="4343" y="2207"/>
                  </a:lnTo>
                  <a:lnTo>
                    <a:pt x="4378" y="2203"/>
                  </a:lnTo>
                  <a:lnTo>
                    <a:pt x="4415" y="2207"/>
                  </a:lnTo>
                  <a:lnTo>
                    <a:pt x="4448" y="2219"/>
                  </a:lnTo>
                  <a:lnTo>
                    <a:pt x="4479" y="2238"/>
                  </a:lnTo>
                  <a:lnTo>
                    <a:pt x="4503" y="2262"/>
                  </a:lnTo>
                  <a:lnTo>
                    <a:pt x="4521" y="2292"/>
                  </a:lnTo>
                  <a:lnTo>
                    <a:pt x="4533" y="2326"/>
                  </a:lnTo>
                  <a:lnTo>
                    <a:pt x="4538" y="2363"/>
                  </a:lnTo>
                  <a:lnTo>
                    <a:pt x="4538" y="4387"/>
                  </a:lnTo>
                  <a:lnTo>
                    <a:pt x="4533" y="4423"/>
                  </a:lnTo>
                  <a:lnTo>
                    <a:pt x="4521" y="4457"/>
                  </a:lnTo>
                  <a:lnTo>
                    <a:pt x="4503" y="4486"/>
                  </a:lnTo>
                  <a:lnTo>
                    <a:pt x="4479" y="4510"/>
                  </a:lnTo>
                  <a:lnTo>
                    <a:pt x="4448" y="4530"/>
                  </a:lnTo>
                  <a:lnTo>
                    <a:pt x="4415" y="4541"/>
                  </a:lnTo>
                  <a:lnTo>
                    <a:pt x="4378" y="4545"/>
                  </a:lnTo>
                  <a:lnTo>
                    <a:pt x="158" y="4545"/>
                  </a:lnTo>
                  <a:lnTo>
                    <a:pt x="122" y="4541"/>
                  </a:lnTo>
                  <a:lnTo>
                    <a:pt x="90" y="4530"/>
                  </a:lnTo>
                  <a:lnTo>
                    <a:pt x="59" y="4510"/>
                  </a:lnTo>
                  <a:lnTo>
                    <a:pt x="35" y="4486"/>
                  </a:lnTo>
                  <a:lnTo>
                    <a:pt x="17" y="4457"/>
                  </a:lnTo>
                  <a:lnTo>
                    <a:pt x="5" y="4423"/>
                  </a:lnTo>
                  <a:lnTo>
                    <a:pt x="0" y="4387"/>
                  </a:lnTo>
                  <a:lnTo>
                    <a:pt x="0" y="160"/>
                  </a:lnTo>
                  <a:lnTo>
                    <a:pt x="5" y="124"/>
                  </a:lnTo>
                  <a:lnTo>
                    <a:pt x="17" y="90"/>
                  </a:lnTo>
                  <a:lnTo>
                    <a:pt x="35" y="60"/>
                  </a:lnTo>
                  <a:lnTo>
                    <a:pt x="59" y="35"/>
                  </a:lnTo>
                  <a:lnTo>
                    <a:pt x="90" y="17"/>
                  </a:lnTo>
                  <a:lnTo>
                    <a:pt x="122" y="5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67554" y="3509671"/>
              <a:ext cx="290932" cy="233115"/>
            </a:xfrm>
            <a:custGeom>
              <a:avLst/>
              <a:gdLst>
                <a:gd name="T0" fmla="*/ 3616 w 3774"/>
                <a:gd name="T1" fmla="*/ 0 h 3024"/>
                <a:gd name="T2" fmla="*/ 3647 w 3774"/>
                <a:gd name="T3" fmla="*/ 3 h 3024"/>
                <a:gd name="T4" fmla="*/ 3676 w 3774"/>
                <a:gd name="T5" fmla="*/ 12 h 3024"/>
                <a:gd name="T6" fmla="*/ 3703 w 3774"/>
                <a:gd name="T7" fmla="*/ 27 h 3024"/>
                <a:gd name="T8" fmla="*/ 3729 w 3774"/>
                <a:gd name="T9" fmla="*/ 47 h 3024"/>
                <a:gd name="T10" fmla="*/ 3749 w 3774"/>
                <a:gd name="T11" fmla="*/ 72 h 3024"/>
                <a:gd name="T12" fmla="*/ 3762 w 3774"/>
                <a:gd name="T13" fmla="*/ 99 h 3024"/>
                <a:gd name="T14" fmla="*/ 3771 w 3774"/>
                <a:gd name="T15" fmla="*/ 130 h 3024"/>
                <a:gd name="T16" fmla="*/ 3774 w 3774"/>
                <a:gd name="T17" fmla="*/ 160 h 3024"/>
                <a:gd name="T18" fmla="*/ 3771 w 3774"/>
                <a:gd name="T19" fmla="*/ 191 h 3024"/>
                <a:gd name="T20" fmla="*/ 3762 w 3774"/>
                <a:gd name="T21" fmla="*/ 219 h 3024"/>
                <a:gd name="T22" fmla="*/ 3749 w 3774"/>
                <a:gd name="T23" fmla="*/ 247 h 3024"/>
                <a:gd name="T24" fmla="*/ 3729 w 3774"/>
                <a:gd name="T25" fmla="*/ 273 h 3024"/>
                <a:gd name="T26" fmla="*/ 1028 w 3774"/>
                <a:gd name="T27" fmla="*/ 2977 h 3024"/>
                <a:gd name="T28" fmla="*/ 1002 w 3774"/>
                <a:gd name="T29" fmla="*/ 2998 h 3024"/>
                <a:gd name="T30" fmla="*/ 974 w 3774"/>
                <a:gd name="T31" fmla="*/ 3012 h 3024"/>
                <a:gd name="T32" fmla="*/ 945 w 3774"/>
                <a:gd name="T33" fmla="*/ 3021 h 3024"/>
                <a:gd name="T34" fmla="*/ 915 w 3774"/>
                <a:gd name="T35" fmla="*/ 3024 h 3024"/>
                <a:gd name="T36" fmla="*/ 885 w 3774"/>
                <a:gd name="T37" fmla="*/ 3021 h 3024"/>
                <a:gd name="T38" fmla="*/ 856 w 3774"/>
                <a:gd name="T39" fmla="*/ 3012 h 3024"/>
                <a:gd name="T40" fmla="*/ 827 w 3774"/>
                <a:gd name="T41" fmla="*/ 2998 h 3024"/>
                <a:gd name="T42" fmla="*/ 802 w 3774"/>
                <a:gd name="T43" fmla="*/ 2977 h 3024"/>
                <a:gd name="T44" fmla="*/ 48 w 3774"/>
                <a:gd name="T45" fmla="*/ 2221 h 3024"/>
                <a:gd name="T46" fmla="*/ 26 w 3774"/>
                <a:gd name="T47" fmla="*/ 2196 h 3024"/>
                <a:gd name="T48" fmla="*/ 13 w 3774"/>
                <a:gd name="T49" fmla="*/ 2167 h 3024"/>
                <a:gd name="T50" fmla="*/ 3 w 3774"/>
                <a:gd name="T51" fmla="*/ 2138 h 3024"/>
                <a:gd name="T52" fmla="*/ 0 w 3774"/>
                <a:gd name="T53" fmla="*/ 2108 h 3024"/>
                <a:gd name="T54" fmla="*/ 3 w 3774"/>
                <a:gd name="T55" fmla="*/ 2077 h 3024"/>
                <a:gd name="T56" fmla="*/ 13 w 3774"/>
                <a:gd name="T57" fmla="*/ 2049 h 3024"/>
                <a:gd name="T58" fmla="*/ 26 w 3774"/>
                <a:gd name="T59" fmla="*/ 2021 h 3024"/>
                <a:gd name="T60" fmla="*/ 48 w 3774"/>
                <a:gd name="T61" fmla="*/ 1995 h 3024"/>
                <a:gd name="T62" fmla="*/ 72 w 3774"/>
                <a:gd name="T63" fmla="*/ 1975 h 3024"/>
                <a:gd name="T64" fmla="*/ 99 w 3774"/>
                <a:gd name="T65" fmla="*/ 1960 h 3024"/>
                <a:gd name="T66" fmla="*/ 130 w 3774"/>
                <a:gd name="T67" fmla="*/ 1953 h 3024"/>
                <a:gd name="T68" fmla="*/ 159 w 3774"/>
                <a:gd name="T69" fmla="*/ 1949 h 3024"/>
                <a:gd name="T70" fmla="*/ 189 w 3774"/>
                <a:gd name="T71" fmla="*/ 1953 h 3024"/>
                <a:gd name="T72" fmla="*/ 220 w 3774"/>
                <a:gd name="T73" fmla="*/ 1960 h 3024"/>
                <a:gd name="T74" fmla="*/ 247 w 3774"/>
                <a:gd name="T75" fmla="*/ 1975 h 3024"/>
                <a:gd name="T76" fmla="*/ 271 w 3774"/>
                <a:gd name="T77" fmla="*/ 1995 h 3024"/>
                <a:gd name="T78" fmla="*/ 915 w 3774"/>
                <a:gd name="T79" fmla="*/ 2640 h 3024"/>
                <a:gd name="T80" fmla="*/ 3504 w 3774"/>
                <a:gd name="T81" fmla="*/ 47 h 3024"/>
                <a:gd name="T82" fmla="*/ 3528 w 3774"/>
                <a:gd name="T83" fmla="*/ 27 h 3024"/>
                <a:gd name="T84" fmla="*/ 3555 w 3774"/>
                <a:gd name="T85" fmla="*/ 12 h 3024"/>
                <a:gd name="T86" fmla="*/ 3586 w 3774"/>
                <a:gd name="T87" fmla="*/ 3 h 3024"/>
                <a:gd name="T88" fmla="*/ 3616 w 3774"/>
                <a:gd name="T89" fmla="*/ 0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74" h="3024">
                  <a:moveTo>
                    <a:pt x="3616" y="0"/>
                  </a:moveTo>
                  <a:lnTo>
                    <a:pt x="3647" y="3"/>
                  </a:lnTo>
                  <a:lnTo>
                    <a:pt x="3676" y="12"/>
                  </a:lnTo>
                  <a:lnTo>
                    <a:pt x="3703" y="27"/>
                  </a:lnTo>
                  <a:lnTo>
                    <a:pt x="3729" y="47"/>
                  </a:lnTo>
                  <a:lnTo>
                    <a:pt x="3749" y="72"/>
                  </a:lnTo>
                  <a:lnTo>
                    <a:pt x="3762" y="99"/>
                  </a:lnTo>
                  <a:lnTo>
                    <a:pt x="3771" y="130"/>
                  </a:lnTo>
                  <a:lnTo>
                    <a:pt x="3774" y="160"/>
                  </a:lnTo>
                  <a:lnTo>
                    <a:pt x="3771" y="191"/>
                  </a:lnTo>
                  <a:lnTo>
                    <a:pt x="3762" y="219"/>
                  </a:lnTo>
                  <a:lnTo>
                    <a:pt x="3749" y="247"/>
                  </a:lnTo>
                  <a:lnTo>
                    <a:pt x="3729" y="273"/>
                  </a:lnTo>
                  <a:lnTo>
                    <a:pt x="1028" y="2977"/>
                  </a:lnTo>
                  <a:lnTo>
                    <a:pt x="1002" y="2998"/>
                  </a:lnTo>
                  <a:lnTo>
                    <a:pt x="974" y="3012"/>
                  </a:lnTo>
                  <a:lnTo>
                    <a:pt x="945" y="3021"/>
                  </a:lnTo>
                  <a:lnTo>
                    <a:pt x="915" y="3024"/>
                  </a:lnTo>
                  <a:lnTo>
                    <a:pt x="885" y="3021"/>
                  </a:lnTo>
                  <a:lnTo>
                    <a:pt x="856" y="3012"/>
                  </a:lnTo>
                  <a:lnTo>
                    <a:pt x="827" y="2998"/>
                  </a:lnTo>
                  <a:lnTo>
                    <a:pt x="802" y="2977"/>
                  </a:lnTo>
                  <a:lnTo>
                    <a:pt x="48" y="2221"/>
                  </a:lnTo>
                  <a:lnTo>
                    <a:pt x="26" y="2196"/>
                  </a:lnTo>
                  <a:lnTo>
                    <a:pt x="13" y="2167"/>
                  </a:lnTo>
                  <a:lnTo>
                    <a:pt x="3" y="2138"/>
                  </a:lnTo>
                  <a:lnTo>
                    <a:pt x="0" y="2108"/>
                  </a:lnTo>
                  <a:lnTo>
                    <a:pt x="3" y="2077"/>
                  </a:lnTo>
                  <a:lnTo>
                    <a:pt x="13" y="2049"/>
                  </a:lnTo>
                  <a:lnTo>
                    <a:pt x="26" y="2021"/>
                  </a:lnTo>
                  <a:lnTo>
                    <a:pt x="48" y="1995"/>
                  </a:lnTo>
                  <a:lnTo>
                    <a:pt x="72" y="1975"/>
                  </a:lnTo>
                  <a:lnTo>
                    <a:pt x="99" y="1960"/>
                  </a:lnTo>
                  <a:lnTo>
                    <a:pt x="130" y="1953"/>
                  </a:lnTo>
                  <a:lnTo>
                    <a:pt x="159" y="1949"/>
                  </a:lnTo>
                  <a:lnTo>
                    <a:pt x="189" y="1953"/>
                  </a:lnTo>
                  <a:lnTo>
                    <a:pt x="220" y="1960"/>
                  </a:lnTo>
                  <a:lnTo>
                    <a:pt x="247" y="1975"/>
                  </a:lnTo>
                  <a:lnTo>
                    <a:pt x="271" y="1995"/>
                  </a:lnTo>
                  <a:lnTo>
                    <a:pt x="915" y="2640"/>
                  </a:lnTo>
                  <a:lnTo>
                    <a:pt x="3504" y="47"/>
                  </a:lnTo>
                  <a:lnTo>
                    <a:pt x="3528" y="27"/>
                  </a:lnTo>
                  <a:lnTo>
                    <a:pt x="3555" y="12"/>
                  </a:lnTo>
                  <a:lnTo>
                    <a:pt x="3586" y="3"/>
                  </a:lnTo>
                  <a:lnTo>
                    <a:pt x="36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18872" y="4011502"/>
            <a:ext cx="240286" cy="217598"/>
            <a:chOff x="-28498" y="3505200"/>
            <a:chExt cx="386984" cy="350444"/>
          </a:xfrm>
          <a:solidFill>
            <a:srgbClr val="0070C0"/>
          </a:solidFill>
        </p:grpSpPr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-28498" y="3505200"/>
              <a:ext cx="349827" cy="350444"/>
            </a:xfrm>
            <a:custGeom>
              <a:avLst/>
              <a:gdLst>
                <a:gd name="T0" fmla="*/ 158 w 4538"/>
                <a:gd name="T1" fmla="*/ 0 h 4545"/>
                <a:gd name="T2" fmla="*/ 3453 w 4538"/>
                <a:gd name="T3" fmla="*/ 0 h 4545"/>
                <a:gd name="T4" fmla="*/ 3490 w 4538"/>
                <a:gd name="T5" fmla="*/ 5 h 4545"/>
                <a:gd name="T6" fmla="*/ 3523 w 4538"/>
                <a:gd name="T7" fmla="*/ 17 h 4545"/>
                <a:gd name="T8" fmla="*/ 3552 w 4538"/>
                <a:gd name="T9" fmla="*/ 35 h 4545"/>
                <a:gd name="T10" fmla="*/ 3576 w 4538"/>
                <a:gd name="T11" fmla="*/ 60 h 4545"/>
                <a:gd name="T12" fmla="*/ 3596 w 4538"/>
                <a:gd name="T13" fmla="*/ 90 h 4545"/>
                <a:gd name="T14" fmla="*/ 3608 w 4538"/>
                <a:gd name="T15" fmla="*/ 124 h 4545"/>
                <a:gd name="T16" fmla="*/ 3611 w 4538"/>
                <a:gd name="T17" fmla="*/ 160 h 4545"/>
                <a:gd name="T18" fmla="*/ 3608 w 4538"/>
                <a:gd name="T19" fmla="*/ 197 h 4545"/>
                <a:gd name="T20" fmla="*/ 3596 w 4538"/>
                <a:gd name="T21" fmla="*/ 230 h 4545"/>
                <a:gd name="T22" fmla="*/ 3576 w 4538"/>
                <a:gd name="T23" fmla="*/ 259 h 4545"/>
                <a:gd name="T24" fmla="*/ 3552 w 4538"/>
                <a:gd name="T25" fmla="*/ 284 h 4545"/>
                <a:gd name="T26" fmla="*/ 3523 w 4538"/>
                <a:gd name="T27" fmla="*/ 302 h 4545"/>
                <a:gd name="T28" fmla="*/ 3490 w 4538"/>
                <a:gd name="T29" fmla="*/ 314 h 4545"/>
                <a:gd name="T30" fmla="*/ 3453 w 4538"/>
                <a:gd name="T31" fmla="*/ 319 h 4545"/>
                <a:gd name="T32" fmla="*/ 318 w 4538"/>
                <a:gd name="T33" fmla="*/ 319 h 4545"/>
                <a:gd name="T34" fmla="*/ 318 w 4538"/>
                <a:gd name="T35" fmla="*/ 4227 h 4545"/>
                <a:gd name="T36" fmla="*/ 4220 w 4538"/>
                <a:gd name="T37" fmla="*/ 4227 h 4545"/>
                <a:gd name="T38" fmla="*/ 4220 w 4538"/>
                <a:gd name="T39" fmla="*/ 2363 h 4545"/>
                <a:gd name="T40" fmla="*/ 4225 w 4538"/>
                <a:gd name="T41" fmla="*/ 2326 h 4545"/>
                <a:gd name="T42" fmla="*/ 4237 w 4538"/>
                <a:gd name="T43" fmla="*/ 2292 h 4545"/>
                <a:gd name="T44" fmla="*/ 4255 w 4538"/>
                <a:gd name="T45" fmla="*/ 2262 h 4545"/>
                <a:gd name="T46" fmla="*/ 4279 w 4538"/>
                <a:gd name="T47" fmla="*/ 2238 h 4545"/>
                <a:gd name="T48" fmla="*/ 4310 w 4538"/>
                <a:gd name="T49" fmla="*/ 2219 h 4545"/>
                <a:gd name="T50" fmla="*/ 4343 w 4538"/>
                <a:gd name="T51" fmla="*/ 2207 h 4545"/>
                <a:gd name="T52" fmla="*/ 4378 w 4538"/>
                <a:gd name="T53" fmla="*/ 2203 h 4545"/>
                <a:gd name="T54" fmla="*/ 4415 w 4538"/>
                <a:gd name="T55" fmla="*/ 2207 h 4545"/>
                <a:gd name="T56" fmla="*/ 4448 w 4538"/>
                <a:gd name="T57" fmla="*/ 2219 h 4545"/>
                <a:gd name="T58" fmla="*/ 4479 w 4538"/>
                <a:gd name="T59" fmla="*/ 2238 h 4545"/>
                <a:gd name="T60" fmla="*/ 4503 w 4538"/>
                <a:gd name="T61" fmla="*/ 2262 h 4545"/>
                <a:gd name="T62" fmla="*/ 4521 w 4538"/>
                <a:gd name="T63" fmla="*/ 2292 h 4545"/>
                <a:gd name="T64" fmla="*/ 4533 w 4538"/>
                <a:gd name="T65" fmla="*/ 2326 h 4545"/>
                <a:gd name="T66" fmla="*/ 4538 w 4538"/>
                <a:gd name="T67" fmla="*/ 2363 h 4545"/>
                <a:gd name="T68" fmla="*/ 4538 w 4538"/>
                <a:gd name="T69" fmla="*/ 4387 h 4545"/>
                <a:gd name="T70" fmla="*/ 4533 w 4538"/>
                <a:gd name="T71" fmla="*/ 4423 h 4545"/>
                <a:gd name="T72" fmla="*/ 4521 w 4538"/>
                <a:gd name="T73" fmla="*/ 4457 h 4545"/>
                <a:gd name="T74" fmla="*/ 4503 w 4538"/>
                <a:gd name="T75" fmla="*/ 4486 h 4545"/>
                <a:gd name="T76" fmla="*/ 4479 w 4538"/>
                <a:gd name="T77" fmla="*/ 4510 h 4545"/>
                <a:gd name="T78" fmla="*/ 4448 w 4538"/>
                <a:gd name="T79" fmla="*/ 4530 h 4545"/>
                <a:gd name="T80" fmla="*/ 4415 w 4538"/>
                <a:gd name="T81" fmla="*/ 4541 h 4545"/>
                <a:gd name="T82" fmla="*/ 4378 w 4538"/>
                <a:gd name="T83" fmla="*/ 4545 h 4545"/>
                <a:gd name="T84" fmla="*/ 158 w 4538"/>
                <a:gd name="T85" fmla="*/ 4545 h 4545"/>
                <a:gd name="T86" fmla="*/ 122 w 4538"/>
                <a:gd name="T87" fmla="*/ 4541 h 4545"/>
                <a:gd name="T88" fmla="*/ 90 w 4538"/>
                <a:gd name="T89" fmla="*/ 4530 h 4545"/>
                <a:gd name="T90" fmla="*/ 59 w 4538"/>
                <a:gd name="T91" fmla="*/ 4510 h 4545"/>
                <a:gd name="T92" fmla="*/ 35 w 4538"/>
                <a:gd name="T93" fmla="*/ 4486 h 4545"/>
                <a:gd name="T94" fmla="*/ 17 w 4538"/>
                <a:gd name="T95" fmla="*/ 4457 h 4545"/>
                <a:gd name="T96" fmla="*/ 5 w 4538"/>
                <a:gd name="T97" fmla="*/ 4423 h 4545"/>
                <a:gd name="T98" fmla="*/ 0 w 4538"/>
                <a:gd name="T99" fmla="*/ 4387 h 4545"/>
                <a:gd name="T100" fmla="*/ 0 w 4538"/>
                <a:gd name="T101" fmla="*/ 160 h 4545"/>
                <a:gd name="T102" fmla="*/ 5 w 4538"/>
                <a:gd name="T103" fmla="*/ 124 h 4545"/>
                <a:gd name="T104" fmla="*/ 17 w 4538"/>
                <a:gd name="T105" fmla="*/ 90 h 4545"/>
                <a:gd name="T106" fmla="*/ 35 w 4538"/>
                <a:gd name="T107" fmla="*/ 60 h 4545"/>
                <a:gd name="T108" fmla="*/ 59 w 4538"/>
                <a:gd name="T109" fmla="*/ 35 h 4545"/>
                <a:gd name="T110" fmla="*/ 90 w 4538"/>
                <a:gd name="T111" fmla="*/ 17 h 4545"/>
                <a:gd name="T112" fmla="*/ 122 w 4538"/>
                <a:gd name="T113" fmla="*/ 5 h 4545"/>
                <a:gd name="T114" fmla="*/ 158 w 4538"/>
                <a:gd name="T115" fmla="*/ 0 h 4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8" h="4545">
                  <a:moveTo>
                    <a:pt x="158" y="0"/>
                  </a:moveTo>
                  <a:lnTo>
                    <a:pt x="3453" y="0"/>
                  </a:lnTo>
                  <a:lnTo>
                    <a:pt x="3490" y="5"/>
                  </a:lnTo>
                  <a:lnTo>
                    <a:pt x="3523" y="17"/>
                  </a:lnTo>
                  <a:lnTo>
                    <a:pt x="3552" y="35"/>
                  </a:lnTo>
                  <a:lnTo>
                    <a:pt x="3576" y="60"/>
                  </a:lnTo>
                  <a:lnTo>
                    <a:pt x="3596" y="90"/>
                  </a:lnTo>
                  <a:lnTo>
                    <a:pt x="3608" y="124"/>
                  </a:lnTo>
                  <a:lnTo>
                    <a:pt x="3611" y="160"/>
                  </a:lnTo>
                  <a:lnTo>
                    <a:pt x="3608" y="197"/>
                  </a:lnTo>
                  <a:lnTo>
                    <a:pt x="3596" y="230"/>
                  </a:lnTo>
                  <a:lnTo>
                    <a:pt x="3576" y="259"/>
                  </a:lnTo>
                  <a:lnTo>
                    <a:pt x="3552" y="284"/>
                  </a:lnTo>
                  <a:lnTo>
                    <a:pt x="3523" y="302"/>
                  </a:lnTo>
                  <a:lnTo>
                    <a:pt x="3490" y="314"/>
                  </a:lnTo>
                  <a:lnTo>
                    <a:pt x="3453" y="319"/>
                  </a:lnTo>
                  <a:lnTo>
                    <a:pt x="318" y="319"/>
                  </a:lnTo>
                  <a:lnTo>
                    <a:pt x="318" y="4227"/>
                  </a:lnTo>
                  <a:lnTo>
                    <a:pt x="4220" y="4227"/>
                  </a:lnTo>
                  <a:lnTo>
                    <a:pt x="4220" y="2363"/>
                  </a:lnTo>
                  <a:lnTo>
                    <a:pt x="4225" y="2326"/>
                  </a:lnTo>
                  <a:lnTo>
                    <a:pt x="4237" y="2292"/>
                  </a:lnTo>
                  <a:lnTo>
                    <a:pt x="4255" y="2262"/>
                  </a:lnTo>
                  <a:lnTo>
                    <a:pt x="4279" y="2238"/>
                  </a:lnTo>
                  <a:lnTo>
                    <a:pt x="4310" y="2219"/>
                  </a:lnTo>
                  <a:lnTo>
                    <a:pt x="4343" y="2207"/>
                  </a:lnTo>
                  <a:lnTo>
                    <a:pt x="4378" y="2203"/>
                  </a:lnTo>
                  <a:lnTo>
                    <a:pt x="4415" y="2207"/>
                  </a:lnTo>
                  <a:lnTo>
                    <a:pt x="4448" y="2219"/>
                  </a:lnTo>
                  <a:lnTo>
                    <a:pt x="4479" y="2238"/>
                  </a:lnTo>
                  <a:lnTo>
                    <a:pt x="4503" y="2262"/>
                  </a:lnTo>
                  <a:lnTo>
                    <a:pt x="4521" y="2292"/>
                  </a:lnTo>
                  <a:lnTo>
                    <a:pt x="4533" y="2326"/>
                  </a:lnTo>
                  <a:lnTo>
                    <a:pt x="4538" y="2363"/>
                  </a:lnTo>
                  <a:lnTo>
                    <a:pt x="4538" y="4387"/>
                  </a:lnTo>
                  <a:lnTo>
                    <a:pt x="4533" y="4423"/>
                  </a:lnTo>
                  <a:lnTo>
                    <a:pt x="4521" y="4457"/>
                  </a:lnTo>
                  <a:lnTo>
                    <a:pt x="4503" y="4486"/>
                  </a:lnTo>
                  <a:lnTo>
                    <a:pt x="4479" y="4510"/>
                  </a:lnTo>
                  <a:lnTo>
                    <a:pt x="4448" y="4530"/>
                  </a:lnTo>
                  <a:lnTo>
                    <a:pt x="4415" y="4541"/>
                  </a:lnTo>
                  <a:lnTo>
                    <a:pt x="4378" y="4545"/>
                  </a:lnTo>
                  <a:lnTo>
                    <a:pt x="158" y="4545"/>
                  </a:lnTo>
                  <a:lnTo>
                    <a:pt x="122" y="4541"/>
                  </a:lnTo>
                  <a:lnTo>
                    <a:pt x="90" y="4530"/>
                  </a:lnTo>
                  <a:lnTo>
                    <a:pt x="59" y="4510"/>
                  </a:lnTo>
                  <a:lnTo>
                    <a:pt x="35" y="4486"/>
                  </a:lnTo>
                  <a:lnTo>
                    <a:pt x="17" y="4457"/>
                  </a:lnTo>
                  <a:lnTo>
                    <a:pt x="5" y="4423"/>
                  </a:lnTo>
                  <a:lnTo>
                    <a:pt x="0" y="4387"/>
                  </a:lnTo>
                  <a:lnTo>
                    <a:pt x="0" y="160"/>
                  </a:lnTo>
                  <a:lnTo>
                    <a:pt x="5" y="124"/>
                  </a:lnTo>
                  <a:lnTo>
                    <a:pt x="17" y="90"/>
                  </a:lnTo>
                  <a:lnTo>
                    <a:pt x="35" y="60"/>
                  </a:lnTo>
                  <a:lnTo>
                    <a:pt x="59" y="35"/>
                  </a:lnTo>
                  <a:lnTo>
                    <a:pt x="90" y="17"/>
                  </a:lnTo>
                  <a:lnTo>
                    <a:pt x="122" y="5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67554" y="3509671"/>
              <a:ext cx="290932" cy="233115"/>
            </a:xfrm>
            <a:custGeom>
              <a:avLst/>
              <a:gdLst>
                <a:gd name="T0" fmla="*/ 3616 w 3774"/>
                <a:gd name="T1" fmla="*/ 0 h 3024"/>
                <a:gd name="T2" fmla="*/ 3647 w 3774"/>
                <a:gd name="T3" fmla="*/ 3 h 3024"/>
                <a:gd name="T4" fmla="*/ 3676 w 3774"/>
                <a:gd name="T5" fmla="*/ 12 h 3024"/>
                <a:gd name="T6" fmla="*/ 3703 w 3774"/>
                <a:gd name="T7" fmla="*/ 27 h 3024"/>
                <a:gd name="T8" fmla="*/ 3729 w 3774"/>
                <a:gd name="T9" fmla="*/ 47 h 3024"/>
                <a:gd name="T10" fmla="*/ 3749 w 3774"/>
                <a:gd name="T11" fmla="*/ 72 h 3024"/>
                <a:gd name="T12" fmla="*/ 3762 w 3774"/>
                <a:gd name="T13" fmla="*/ 99 h 3024"/>
                <a:gd name="T14" fmla="*/ 3771 w 3774"/>
                <a:gd name="T15" fmla="*/ 130 h 3024"/>
                <a:gd name="T16" fmla="*/ 3774 w 3774"/>
                <a:gd name="T17" fmla="*/ 160 h 3024"/>
                <a:gd name="T18" fmla="*/ 3771 w 3774"/>
                <a:gd name="T19" fmla="*/ 191 h 3024"/>
                <a:gd name="T20" fmla="*/ 3762 w 3774"/>
                <a:gd name="T21" fmla="*/ 219 h 3024"/>
                <a:gd name="T22" fmla="*/ 3749 w 3774"/>
                <a:gd name="T23" fmla="*/ 247 h 3024"/>
                <a:gd name="T24" fmla="*/ 3729 w 3774"/>
                <a:gd name="T25" fmla="*/ 273 h 3024"/>
                <a:gd name="T26" fmla="*/ 1028 w 3774"/>
                <a:gd name="T27" fmla="*/ 2977 h 3024"/>
                <a:gd name="T28" fmla="*/ 1002 w 3774"/>
                <a:gd name="T29" fmla="*/ 2998 h 3024"/>
                <a:gd name="T30" fmla="*/ 974 w 3774"/>
                <a:gd name="T31" fmla="*/ 3012 h 3024"/>
                <a:gd name="T32" fmla="*/ 945 w 3774"/>
                <a:gd name="T33" fmla="*/ 3021 h 3024"/>
                <a:gd name="T34" fmla="*/ 915 w 3774"/>
                <a:gd name="T35" fmla="*/ 3024 h 3024"/>
                <a:gd name="T36" fmla="*/ 885 w 3774"/>
                <a:gd name="T37" fmla="*/ 3021 h 3024"/>
                <a:gd name="T38" fmla="*/ 856 w 3774"/>
                <a:gd name="T39" fmla="*/ 3012 h 3024"/>
                <a:gd name="T40" fmla="*/ 827 w 3774"/>
                <a:gd name="T41" fmla="*/ 2998 h 3024"/>
                <a:gd name="T42" fmla="*/ 802 w 3774"/>
                <a:gd name="T43" fmla="*/ 2977 h 3024"/>
                <a:gd name="T44" fmla="*/ 48 w 3774"/>
                <a:gd name="T45" fmla="*/ 2221 h 3024"/>
                <a:gd name="T46" fmla="*/ 26 w 3774"/>
                <a:gd name="T47" fmla="*/ 2196 h 3024"/>
                <a:gd name="T48" fmla="*/ 13 w 3774"/>
                <a:gd name="T49" fmla="*/ 2167 h 3024"/>
                <a:gd name="T50" fmla="*/ 3 w 3774"/>
                <a:gd name="T51" fmla="*/ 2138 h 3024"/>
                <a:gd name="T52" fmla="*/ 0 w 3774"/>
                <a:gd name="T53" fmla="*/ 2108 h 3024"/>
                <a:gd name="T54" fmla="*/ 3 w 3774"/>
                <a:gd name="T55" fmla="*/ 2077 h 3024"/>
                <a:gd name="T56" fmla="*/ 13 w 3774"/>
                <a:gd name="T57" fmla="*/ 2049 h 3024"/>
                <a:gd name="T58" fmla="*/ 26 w 3774"/>
                <a:gd name="T59" fmla="*/ 2021 h 3024"/>
                <a:gd name="T60" fmla="*/ 48 w 3774"/>
                <a:gd name="T61" fmla="*/ 1995 h 3024"/>
                <a:gd name="T62" fmla="*/ 72 w 3774"/>
                <a:gd name="T63" fmla="*/ 1975 h 3024"/>
                <a:gd name="T64" fmla="*/ 99 w 3774"/>
                <a:gd name="T65" fmla="*/ 1960 h 3024"/>
                <a:gd name="T66" fmla="*/ 130 w 3774"/>
                <a:gd name="T67" fmla="*/ 1953 h 3024"/>
                <a:gd name="T68" fmla="*/ 159 w 3774"/>
                <a:gd name="T69" fmla="*/ 1949 h 3024"/>
                <a:gd name="T70" fmla="*/ 189 w 3774"/>
                <a:gd name="T71" fmla="*/ 1953 h 3024"/>
                <a:gd name="T72" fmla="*/ 220 w 3774"/>
                <a:gd name="T73" fmla="*/ 1960 h 3024"/>
                <a:gd name="T74" fmla="*/ 247 w 3774"/>
                <a:gd name="T75" fmla="*/ 1975 h 3024"/>
                <a:gd name="T76" fmla="*/ 271 w 3774"/>
                <a:gd name="T77" fmla="*/ 1995 h 3024"/>
                <a:gd name="T78" fmla="*/ 915 w 3774"/>
                <a:gd name="T79" fmla="*/ 2640 h 3024"/>
                <a:gd name="T80" fmla="*/ 3504 w 3774"/>
                <a:gd name="T81" fmla="*/ 47 h 3024"/>
                <a:gd name="T82" fmla="*/ 3528 w 3774"/>
                <a:gd name="T83" fmla="*/ 27 h 3024"/>
                <a:gd name="T84" fmla="*/ 3555 w 3774"/>
                <a:gd name="T85" fmla="*/ 12 h 3024"/>
                <a:gd name="T86" fmla="*/ 3586 w 3774"/>
                <a:gd name="T87" fmla="*/ 3 h 3024"/>
                <a:gd name="T88" fmla="*/ 3616 w 3774"/>
                <a:gd name="T89" fmla="*/ 0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74" h="3024">
                  <a:moveTo>
                    <a:pt x="3616" y="0"/>
                  </a:moveTo>
                  <a:lnTo>
                    <a:pt x="3647" y="3"/>
                  </a:lnTo>
                  <a:lnTo>
                    <a:pt x="3676" y="12"/>
                  </a:lnTo>
                  <a:lnTo>
                    <a:pt x="3703" y="27"/>
                  </a:lnTo>
                  <a:lnTo>
                    <a:pt x="3729" y="47"/>
                  </a:lnTo>
                  <a:lnTo>
                    <a:pt x="3749" y="72"/>
                  </a:lnTo>
                  <a:lnTo>
                    <a:pt x="3762" y="99"/>
                  </a:lnTo>
                  <a:lnTo>
                    <a:pt x="3771" y="130"/>
                  </a:lnTo>
                  <a:lnTo>
                    <a:pt x="3774" y="160"/>
                  </a:lnTo>
                  <a:lnTo>
                    <a:pt x="3771" y="191"/>
                  </a:lnTo>
                  <a:lnTo>
                    <a:pt x="3762" y="219"/>
                  </a:lnTo>
                  <a:lnTo>
                    <a:pt x="3749" y="247"/>
                  </a:lnTo>
                  <a:lnTo>
                    <a:pt x="3729" y="273"/>
                  </a:lnTo>
                  <a:lnTo>
                    <a:pt x="1028" y="2977"/>
                  </a:lnTo>
                  <a:lnTo>
                    <a:pt x="1002" y="2998"/>
                  </a:lnTo>
                  <a:lnTo>
                    <a:pt x="974" y="3012"/>
                  </a:lnTo>
                  <a:lnTo>
                    <a:pt x="945" y="3021"/>
                  </a:lnTo>
                  <a:lnTo>
                    <a:pt x="915" y="3024"/>
                  </a:lnTo>
                  <a:lnTo>
                    <a:pt x="885" y="3021"/>
                  </a:lnTo>
                  <a:lnTo>
                    <a:pt x="856" y="3012"/>
                  </a:lnTo>
                  <a:lnTo>
                    <a:pt x="827" y="2998"/>
                  </a:lnTo>
                  <a:lnTo>
                    <a:pt x="802" y="2977"/>
                  </a:lnTo>
                  <a:lnTo>
                    <a:pt x="48" y="2221"/>
                  </a:lnTo>
                  <a:lnTo>
                    <a:pt x="26" y="2196"/>
                  </a:lnTo>
                  <a:lnTo>
                    <a:pt x="13" y="2167"/>
                  </a:lnTo>
                  <a:lnTo>
                    <a:pt x="3" y="2138"/>
                  </a:lnTo>
                  <a:lnTo>
                    <a:pt x="0" y="2108"/>
                  </a:lnTo>
                  <a:lnTo>
                    <a:pt x="3" y="2077"/>
                  </a:lnTo>
                  <a:lnTo>
                    <a:pt x="13" y="2049"/>
                  </a:lnTo>
                  <a:lnTo>
                    <a:pt x="26" y="2021"/>
                  </a:lnTo>
                  <a:lnTo>
                    <a:pt x="48" y="1995"/>
                  </a:lnTo>
                  <a:lnTo>
                    <a:pt x="72" y="1975"/>
                  </a:lnTo>
                  <a:lnTo>
                    <a:pt x="99" y="1960"/>
                  </a:lnTo>
                  <a:lnTo>
                    <a:pt x="130" y="1953"/>
                  </a:lnTo>
                  <a:lnTo>
                    <a:pt x="159" y="1949"/>
                  </a:lnTo>
                  <a:lnTo>
                    <a:pt x="189" y="1953"/>
                  </a:lnTo>
                  <a:lnTo>
                    <a:pt x="220" y="1960"/>
                  </a:lnTo>
                  <a:lnTo>
                    <a:pt x="247" y="1975"/>
                  </a:lnTo>
                  <a:lnTo>
                    <a:pt x="271" y="1995"/>
                  </a:lnTo>
                  <a:lnTo>
                    <a:pt x="915" y="2640"/>
                  </a:lnTo>
                  <a:lnTo>
                    <a:pt x="3504" y="47"/>
                  </a:lnTo>
                  <a:lnTo>
                    <a:pt x="3528" y="27"/>
                  </a:lnTo>
                  <a:lnTo>
                    <a:pt x="3555" y="12"/>
                  </a:lnTo>
                  <a:lnTo>
                    <a:pt x="3586" y="3"/>
                  </a:lnTo>
                  <a:lnTo>
                    <a:pt x="36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218872" y="4323922"/>
            <a:ext cx="240286" cy="217598"/>
            <a:chOff x="-28498" y="3505200"/>
            <a:chExt cx="386984" cy="350444"/>
          </a:xfrm>
          <a:solidFill>
            <a:srgbClr val="0070C0"/>
          </a:solidFill>
        </p:grpSpPr>
        <p:sp>
          <p:nvSpPr>
            <p:cNvPr id="51" name="Freeform 29"/>
            <p:cNvSpPr>
              <a:spLocks/>
            </p:cNvSpPr>
            <p:nvPr/>
          </p:nvSpPr>
          <p:spPr bwMode="auto">
            <a:xfrm>
              <a:off x="-28498" y="3505200"/>
              <a:ext cx="349827" cy="350444"/>
            </a:xfrm>
            <a:custGeom>
              <a:avLst/>
              <a:gdLst>
                <a:gd name="T0" fmla="*/ 158 w 4538"/>
                <a:gd name="T1" fmla="*/ 0 h 4545"/>
                <a:gd name="T2" fmla="*/ 3453 w 4538"/>
                <a:gd name="T3" fmla="*/ 0 h 4545"/>
                <a:gd name="T4" fmla="*/ 3490 w 4538"/>
                <a:gd name="T5" fmla="*/ 5 h 4545"/>
                <a:gd name="T6" fmla="*/ 3523 w 4538"/>
                <a:gd name="T7" fmla="*/ 17 h 4545"/>
                <a:gd name="T8" fmla="*/ 3552 w 4538"/>
                <a:gd name="T9" fmla="*/ 35 h 4545"/>
                <a:gd name="T10" fmla="*/ 3576 w 4538"/>
                <a:gd name="T11" fmla="*/ 60 h 4545"/>
                <a:gd name="T12" fmla="*/ 3596 w 4538"/>
                <a:gd name="T13" fmla="*/ 90 h 4545"/>
                <a:gd name="T14" fmla="*/ 3608 w 4538"/>
                <a:gd name="T15" fmla="*/ 124 h 4545"/>
                <a:gd name="T16" fmla="*/ 3611 w 4538"/>
                <a:gd name="T17" fmla="*/ 160 h 4545"/>
                <a:gd name="T18" fmla="*/ 3608 w 4538"/>
                <a:gd name="T19" fmla="*/ 197 h 4545"/>
                <a:gd name="T20" fmla="*/ 3596 w 4538"/>
                <a:gd name="T21" fmla="*/ 230 h 4545"/>
                <a:gd name="T22" fmla="*/ 3576 w 4538"/>
                <a:gd name="T23" fmla="*/ 259 h 4545"/>
                <a:gd name="T24" fmla="*/ 3552 w 4538"/>
                <a:gd name="T25" fmla="*/ 284 h 4545"/>
                <a:gd name="T26" fmla="*/ 3523 w 4538"/>
                <a:gd name="T27" fmla="*/ 302 h 4545"/>
                <a:gd name="T28" fmla="*/ 3490 w 4538"/>
                <a:gd name="T29" fmla="*/ 314 h 4545"/>
                <a:gd name="T30" fmla="*/ 3453 w 4538"/>
                <a:gd name="T31" fmla="*/ 319 h 4545"/>
                <a:gd name="T32" fmla="*/ 318 w 4538"/>
                <a:gd name="T33" fmla="*/ 319 h 4545"/>
                <a:gd name="T34" fmla="*/ 318 w 4538"/>
                <a:gd name="T35" fmla="*/ 4227 h 4545"/>
                <a:gd name="T36" fmla="*/ 4220 w 4538"/>
                <a:gd name="T37" fmla="*/ 4227 h 4545"/>
                <a:gd name="T38" fmla="*/ 4220 w 4538"/>
                <a:gd name="T39" fmla="*/ 2363 h 4545"/>
                <a:gd name="T40" fmla="*/ 4225 w 4538"/>
                <a:gd name="T41" fmla="*/ 2326 h 4545"/>
                <a:gd name="T42" fmla="*/ 4237 w 4538"/>
                <a:gd name="T43" fmla="*/ 2292 h 4545"/>
                <a:gd name="T44" fmla="*/ 4255 w 4538"/>
                <a:gd name="T45" fmla="*/ 2262 h 4545"/>
                <a:gd name="T46" fmla="*/ 4279 w 4538"/>
                <a:gd name="T47" fmla="*/ 2238 h 4545"/>
                <a:gd name="T48" fmla="*/ 4310 w 4538"/>
                <a:gd name="T49" fmla="*/ 2219 h 4545"/>
                <a:gd name="T50" fmla="*/ 4343 w 4538"/>
                <a:gd name="T51" fmla="*/ 2207 h 4545"/>
                <a:gd name="T52" fmla="*/ 4378 w 4538"/>
                <a:gd name="T53" fmla="*/ 2203 h 4545"/>
                <a:gd name="T54" fmla="*/ 4415 w 4538"/>
                <a:gd name="T55" fmla="*/ 2207 h 4545"/>
                <a:gd name="T56" fmla="*/ 4448 w 4538"/>
                <a:gd name="T57" fmla="*/ 2219 h 4545"/>
                <a:gd name="T58" fmla="*/ 4479 w 4538"/>
                <a:gd name="T59" fmla="*/ 2238 h 4545"/>
                <a:gd name="T60" fmla="*/ 4503 w 4538"/>
                <a:gd name="T61" fmla="*/ 2262 h 4545"/>
                <a:gd name="T62" fmla="*/ 4521 w 4538"/>
                <a:gd name="T63" fmla="*/ 2292 h 4545"/>
                <a:gd name="T64" fmla="*/ 4533 w 4538"/>
                <a:gd name="T65" fmla="*/ 2326 h 4545"/>
                <a:gd name="T66" fmla="*/ 4538 w 4538"/>
                <a:gd name="T67" fmla="*/ 2363 h 4545"/>
                <a:gd name="T68" fmla="*/ 4538 w 4538"/>
                <a:gd name="T69" fmla="*/ 4387 h 4545"/>
                <a:gd name="T70" fmla="*/ 4533 w 4538"/>
                <a:gd name="T71" fmla="*/ 4423 h 4545"/>
                <a:gd name="T72" fmla="*/ 4521 w 4538"/>
                <a:gd name="T73" fmla="*/ 4457 h 4545"/>
                <a:gd name="T74" fmla="*/ 4503 w 4538"/>
                <a:gd name="T75" fmla="*/ 4486 h 4545"/>
                <a:gd name="T76" fmla="*/ 4479 w 4538"/>
                <a:gd name="T77" fmla="*/ 4510 h 4545"/>
                <a:gd name="T78" fmla="*/ 4448 w 4538"/>
                <a:gd name="T79" fmla="*/ 4530 h 4545"/>
                <a:gd name="T80" fmla="*/ 4415 w 4538"/>
                <a:gd name="T81" fmla="*/ 4541 h 4545"/>
                <a:gd name="T82" fmla="*/ 4378 w 4538"/>
                <a:gd name="T83" fmla="*/ 4545 h 4545"/>
                <a:gd name="T84" fmla="*/ 158 w 4538"/>
                <a:gd name="T85" fmla="*/ 4545 h 4545"/>
                <a:gd name="T86" fmla="*/ 122 w 4538"/>
                <a:gd name="T87" fmla="*/ 4541 h 4545"/>
                <a:gd name="T88" fmla="*/ 90 w 4538"/>
                <a:gd name="T89" fmla="*/ 4530 h 4545"/>
                <a:gd name="T90" fmla="*/ 59 w 4538"/>
                <a:gd name="T91" fmla="*/ 4510 h 4545"/>
                <a:gd name="T92" fmla="*/ 35 w 4538"/>
                <a:gd name="T93" fmla="*/ 4486 h 4545"/>
                <a:gd name="T94" fmla="*/ 17 w 4538"/>
                <a:gd name="T95" fmla="*/ 4457 h 4545"/>
                <a:gd name="T96" fmla="*/ 5 w 4538"/>
                <a:gd name="T97" fmla="*/ 4423 h 4545"/>
                <a:gd name="T98" fmla="*/ 0 w 4538"/>
                <a:gd name="T99" fmla="*/ 4387 h 4545"/>
                <a:gd name="T100" fmla="*/ 0 w 4538"/>
                <a:gd name="T101" fmla="*/ 160 h 4545"/>
                <a:gd name="T102" fmla="*/ 5 w 4538"/>
                <a:gd name="T103" fmla="*/ 124 h 4545"/>
                <a:gd name="T104" fmla="*/ 17 w 4538"/>
                <a:gd name="T105" fmla="*/ 90 h 4545"/>
                <a:gd name="T106" fmla="*/ 35 w 4538"/>
                <a:gd name="T107" fmla="*/ 60 h 4545"/>
                <a:gd name="T108" fmla="*/ 59 w 4538"/>
                <a:gd name="T109" fmla="*/ 35 h 4545"/>
                <a:gd name="T110" fmla="*/ 90 w 4538"/>
                <a:gd name="T111" fmla="*/ 17 h 4545"/>
                <a:gd name="T112" fmla="*/ 122 w 4538"/>
                <a:gd name="T113" fmla="*/ 5 h 4545"/>
                <a:gd name="T114" fmla="*/ 158 w 4538"/>
                <a:gd name="T115" fmla="*/ 0 h 4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8" h="4545">
                  <a:moveTo>
                    <a:pt x="158" y="0"/>
                  </a:moveTo>
                  <a:lnTo>
                    <a:pt x="3453" y="0"/>
                  </a:lnTo>
                  <a:lnTo>
                    <a:pt x="3490" y="5"/>
                  </a:lnTo>
                  <a:lnTo>
                    <a:pt x="3523" y="17"/>
                  </a:lnTo>
                  <a:lnTo>
                    <a:pt x="3552" y="35"/>
                  </a:lnTo>
                  <a:lnTo>
                    <a:pt x="3576" y="60"/>
                  </a:lnTo>
                  <a:lnTo>
                    <a:pt x="3596" y="90"/>
                  </a:lnTo>
                  <a:lnTo>
                    <a:pt x="3608" y="124"/>
                  </a:lnTo>
                  <a:lnTo>
                    <a:pt x="3611" y="160"/>
                  </a:lnTo>
                  <a:lnTo>
                    <a:pt x="3608" y="197"/>
                  </a:lnTo>
                  <a:lnTo>
                    <a:pt x="3596" y="230"/>
                  </a:lnTo>
                  <a:lnTo>
                    <a:pt x="3576" y="259"/>
                  </a:lnTo>
                  <a:lnTo>
                    <a:pt x="3552" y="284"/>
                  </a:lnTo>
                  <a:lnTo>
                    <a:pt x="3523" y="302"/>
                  </a:lnTo>
                  <a:lnTo>
                    <a:pt x="3490" y="314"/>
                  </a:lnTo>
                  <a:lnTo>
                    <a:pt x="3453" y="319"/>
                  </a:lnTo>
                  <a:lnTo>
                    <a:pt x="318" y="319"/>
                  </a:lnTo>
                  <a:lnTo>
                    <a:pt x="318" y="4227"/>
                  </a:lnTo>
                  <a:lnTo>
                    <a:pt x="4220" y="4227"/>
                  </a:lnTo>
                  <a:lnTo>
                    <a:pt x="4220" y="2363"/>
                  </a:lnTo>
                  <a:lnTo>
                    <a:pt x="4225" y="2326"/>
                  </a:lnTo>
                  <a:lnTo>
                    <a:pt x="4237" y="2292"/>
                  </a:lnTo>
                  <a:lnTo>
                    <a:pt x="4255" y="2262"/>
                  </a:lnTo>
                  <a:lnTo>
                    <a:pt x="4279" y="2238"/>
                  </a:lnTo>
                  <a:lnTo>
                    <a:pt x="4310" y="2219"/>
                  </a:lnTo>
                  <a:lnTo>
                    <a:pt x="4343" y="2207"/>
                  </a:lnTo>
                  <a:lnTo>
                    <a:pt x="4378" y="2203"/>
                  </a:lnTo>
                  <a:lnTo>
                    <a:pt x="4415" y="2207"/>
                  </a:lnTo>
                  <a:lnTo>
                    <a:pt x="4448" y="2219"/>
                  </a:lnTo>
                  <a:lnTo>
                    <a:pt x="4479" y="2238"/>
                  </a:lnTo>
                  <a:lnTo>
                    <a:pt x="4503" y="2262"/>
                  </a:lnTo>
                  <a:lnTo>
                    <a:pt x="4521" y="2292"/>
                  </a:lnTo>
                  <a:lnTo>
                    <a:pt x="4533" y="2326"/>
                  </a:lnTo>
                  <a:lnTo>
                    <a:pt x="4538" y="2363"/>
                  </a:lnTo>
                  <a:lnTo>
                    <a:pt x="4538" y="4387"/>
                  </a:lnTo>
                  <a:lnTo>
                    <a:pt x="4533" y="4423"/>
                  </a:lnTo>
                  <a:lnTo>
                    <a:pt x="4521" y="4457"/>
                  </a:lnTo>
                  <a:lnTo>
                    <a:pt x="4503" y="4486"/>
                  </a:lnTo>
                  <a:lnTo>
                    <a:pt x="4479" y="4510"/>
                  </a:lnTo>
                  <a:lnTo>
                    <a:pt x="4448" y="4530"/>
                  </a:lnTo>
                  <a:lnTo>
                    <a:pt x="4415" y="4541"/>
                  </a:lnTo>
                  <a:lnTo>
                    <a:pt x="4378" y="4545"/>
                  </a:lnTo>
                  <a:lnTo>
                    <a:pt x="158" y="4545"/>
                  </a:lnTo>
                  <a:lnTo>
                    <a:pt x="122" y="4541"/>
                  </a:lnTo>
                  <a:lnTo>
                    <a:pt x="90" y="4530"/>
                  </a:lnTo>
                  <a:lnTo>
                    <a:pt x="59" y="4510"/>
                  </a:lnTo>
                  <a:lnTo>
                    <a:pt x="35" y="4486"/>
                  </a:lnTo>
                  <a:lnTo>
                    <a:pt x="17" y="4457"/>
                  </a:lnTo>
                  <a:lnTo>
                    <a:pt x="5" y="4423"/>
                  </a:lnTo>
                  <a:lnTo>
                    <a:pt x="0" y="4387"/>
                  </a:lnTo>
                  <a:lnTo>
                    <a:pt x="0" y="160"/>
                  </a:lnTo>
                  <a:lnTo>
                    <a:pt x="5" y="124"/>
                  </a:lnTo>
                  <a:lnTo>
                    <a:pt x="17" y="90"/>
                  </a:lnTo>
                  <a:lnTo>
                    <a:pt x="35" y="60"/>
                  </a:lnTo>
                  <a:lnTo>
                    <a:pt x="59" y="35"/>
                  </a:lnTo>
                  <a:lnTo>
                    <a:pt x="90" y="17"/>
                  </a:lnTo>
                  <a:lnTo>
                    <a:pt x="122" y="5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  <p:sp>
          <p:nvSpPr>
            <p:cNvPr id="52" name="Freeform 30"/>
            <p:cNvSpPr>
              <a:spLocks/>
            </p:cNvSpPr>
            <p:nvPr/>
          </p:nvSpPr>
          <p:spPr bwMode="auto">
            <a:xfrm>
              <a:off x="67554" y="3509671"/>
              <a:ext cx="290932" cy="233115"/>
            </a:xfrm>
            <a:custGeom>
              <a:avLst/>
              <a:gdLst>
                <a:gd name="T0" fmla="*/ 3616 w 3774"/>
                <a:gd name="T1" fmla="*/ 0 h 3024"/>
                <a:gd name="T2" fmla="*/ 3647 w 3774"/>
                <a:gd name="T3" fmla="*/ 3 h 3024"/>
                <a:gd name="T4" fmla="*/ 3676 w 3774"/>
                <a:gd name="T5" fmla="*/ 12 h 3024"/>
                <a:gd name="T6" fmla="*/ 3703 w 3774"/>
                <a:gd name="T7" fmla="*/ 27 h 3024"/>
                <a:gd name="T8" fmla="*/ 3729 w 3774"/>
                <a:gd name="T9" fmla="*/ 47 h 3024"/>
                <a:gd name="T10" fmla="*/ 3749 w 3774"/>
                <a:gd name="T11" fmla="*/ 72 h 3024"/>
                <a:gd name="T12" fmla="*/ 3762 w 3774"/>
                <a:gd name="T13" fmla="*/ 99 h 3024"/>
                <a:gd name="T14" fmla="*/ 3771 w 3774"/>
                <a:gd name="T15" fmla="*/ 130 h 3024"/>
                <a:gd name="T16" fmla="*/ 3774 w 3774"/>
                <a:gd name="T17" fmla="*/ 160 h 3024"/>
                <a:gd name="T18" fmla="*/ 3771 w 3774"/>
                <a:gd name="T19" fmla="*/ 191 h 3024"/>
                <a:gd name="T20" fmla="*/ 3762 w 3774"/>
                <a:gd name="T21" fmla="*/ 219 h 3024"/>
                <a:gd name="T22" fmla="*/ 3749 w 3774"/>
                <a:gd name="T23" fmla="*/ 247 h 3024"/>
                <a:gd name="T24" fmla="*/ 3729 w 3774"/>
                <a:gd name="T25" fmla="*/ 273 h 3024"/>
                <a:gd name="T26" fmla="*/ 1028 w 3774"/>
                <a:gd name="T27" fmla="*/ 2977 h 3024"/>
                <a:gd name="T28" fmla="*/ 1002 w 3774"/>
                <a:gd name="T29" fmla="*/ 2998 h 3024"/>
                <a:gd name="T30" fmla="*/ 974 w 3774"/>
                <a:gd name="T31" fmla="*/ 3012 h 3024"/>
                <a:gd name="T32" fmla="*/ 945 w 3774"/>
                <a:gd name="T33" fmla="*/ 3021 h 3024"/>
                <a:gd name="T34" fmla="*/ 915 w 3774"/>
                <a:gd name="T35" fmla="*/ 3024 h 3024"/>
                <a:gd name="T36" fmla="*/ 885 w 3774"/>
                <a:gd name="T37" fmla="*/ 3021 h 3024"/>
                <a:gd name="T38" fmla="*/ 856 w 3774"/>
                <a:gd name="T39" fmla="*/ 3012 h 3024"/>
                <a:gd name="T40" fmla="*/ 827 w 3774"/>
                <a:gd name="T41" fmla="*/ 2998 h 3024"/>
                <a:gd name="T42" fmla="*/ 802 w 3774"/>
                <a:gd name="T43" fmla="*/ 2977 h 3024"/>
                <a:gd name="T44" fmla="*/ 48 w 3774"/>
                <a:gd name="T45" fmla="*/ 2221 h 3024"/>
                <a:gd name="T46" fmla="*/ 26 w 3774"/>
                <a:gd name="T47" fmla="*/ 2196 h 3024"/>
                <a:gd name="T48" fmla="*/ 13 w 3774"/>
                <a:gd name="T49" fmla="*/ 2167 h 3024"/>
                <a:gd name="T50" fmla="*/ 3 w 3774"/>
                <a:gd name="T51" fmla="*/ 2138 h 3024"/>
                <a:gd name="T52" fmla="*/ 0 w 3774"/>
                <a:gd name="T53" fmla="*/ 2108 h 3024"/>
                <a:gd name="T54" fmla="*/ 3 w 3774"/>
                <a:gd name="T55" fmla="*/ 2077 h 3024"/>
                <a:gd name="T56" fmla="*/ 13 w 3774"/>
                <a:gd name="T57" fmla="*/ 2049 h 3024"/>
                <a:gd name="T58" fmla="*/ 26 w 3774"/>
                <a:gd name="T59" fmla="*/ 2021 h 3024"/>
                <a:gd name="T60" fmla="*/ 48 w 3774"/>
                <a:gd name="T61" fmla="*/ 1995 h 3024"/>
                <a:gd name="T62" fmla="*/ 72 w 3774"/>
                <a:gd name="T63" fmla="*/ 1975 h 3024"/>
                <a:gd name="T64" fmla="*/ 99 w 3774"/>
                <a:gd name="T65" fmla="*/ 1960 h 3024"/>
                <a:gd name="T66" fmla="*/ 130 w 3774"/>
                <a:gd name="T67" fmla="*/ 1953 h 3024"/>
                <a:gd name="T68" fmla="*/ 159 w 3774"/>
                <a:gd name="T69" fmla="*/ 1949 h 3024"/>
                <a:gd name="T70" fmla="*/ 189 w 3774"/>
                <a:gd name="T71" fmla="*/ 1953 h 3024"/>
                <a:gd name="T72" fmla="*/ 220 w 3774"/>
                <a:gd name="T73" fmla="*/ 1960 h 3024"/>
                <a:gd name="T74" fmla="*/ 247 w 3774"/>
                <a:gd name="T75" fmla="*/ 1975 h 3024"/>
                <a:gd name="T76" fmla="*/ 271 w 3774"/>
                <a:gd name="T77" fmla="*/ 1995 h 3024"/>
                <a:gd name="T78" fmla="*/ 915 w 3774"/>
                <a:gd name="T79" fmla="*/ 2640 h 3024"/>
                <a:gd name="T80" fmla="*/ 3504 w 3774"/>
                <a:gd name="T81" fmla="*/ 47 h 3024"/>
                <a:gd name="T82" fmla="*/ 3528 w 3774"/>
                <a:gd name="T83" fmla="*/ 27 h 3024"/>
                <a:gd name="T84" fmla="*/ 3555 w 3774"/>
                <a:gd name="T85" fmla="*/ 12 h 3024"/>
                <a:gd name="T86" fmla="*/ 3586 w 3774"/>
                <a:gd name="T87" fmla="*/ 3 h 3024"/>
                <a:gd name="T88" fmla="*/ 3616 w 3774"/>
                <a:gd name="T89" fmla="*/ 0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74" h="3024">
                  <a:moveTo>
                    <a:pt x="3616" y="0"/>
                  </a:moveTo>
                  <a:lnTo>
                    <a:pt x="3647" y="3"/>
                  </a:lnTo>
                  <a:lnTo>
                    <a:pt x="3676" y="12"/>
                  </a:lnTo>
                  <a:lnTo>
                    <a:pt x="3703" y="27"/>
                  </a:lnTo>
                  <a:lnTo>
                    <a:pt x="3729" y="47"/>
                  </a:lnTo>
                  <a:lnTo>
                    <a:pt x="3749" y="72"/>
                  </a:lnTo>
                  <a:lnTo>
                    <a:pt x="3762" y="99"/>
                  </a:lnTo>
                  <a:lnTo>
                    <a:pt x="3771" y="130"/>
                  </a:lnTo>
                  <a:lnTo>
                    <a:pt x="3774" y="160"/>
                  </a:lnTo>
                  <a:lnTo>
                    <a:pt x="3771" y="191"/>
                  </a:lnTo>
                  <a:lnTo>
                    <a:pt x="3762" y="219"/>
                  </a:lnTo>
                  <a:lnTo>
                    <a:pt x="3749" y="247"/>
                  </a:lnTo>
                  <a:lnTo>
                    <a:pt x="3729" y="273"/>
                  </a:lnTo>
                  <a:lnTo>
                    <a:pt x="1028" y="2977"/>
                  </a:lnTo>
                  <a:lnTo>
                    <a:pt x="1002" y="2998"/>
                  </a:lnTo>
                  <a:lnTo>
                    <a:pt x="974" y="3012"/>
                  </a:lnTo>
                  <a:lnTo>
                    <a:pt x="945" y="3021"/>
                  </a:lnTo>
                  <a:lnTo>
                    <a:pt x="915" y="3024"/>
                  </a:lnTo>
                  <a:lnTo>
                    <a:pt x="885" y="3021"/>
                  </a:lnTo>
                  <a:lnTo>
                    <a:pt x="856" y="3012"/>
                  </a:lnTo>
                  <a:lnTo>
                    <a:pt x="827" y="2998"/>
                  </a:lnTo>
                  <a:lnTo>
                    <a:pt x="802" y="2977"/>
                  </a:lnTo>
                  <a:lnTo>
                    <a:pt x="48" y="2221"/>
                  </a:lnTo>
                  <a:lnTo>
                    <a:pt x="26" y="2196"/>
                  </a:lnTo>
                  <a:lnTo>
                    <a:pt x="13" y="2167"/>
                  </a:lnTo>
                  <a:lnTo>
                    <a:pt x="3" y="2138"/>
                  </a:lnTo>
                  <a:lnTo>
                    <a:pt x="0" y="2108"/>
                  </a:lnTo>
                  <a:lnTo>
                    <a:pt x="3" y="2077"/>
                  </a:lnTo>
                  <a:lnTo>
                    <a:pt x="13" y="2049"/>
                  </a:lnTo>
                  <a:lnTo>
                    <a:pt x="26" y="2021"/>
                  </a:lnTo>
                  <a:lnTo>
                    <a:pt x="48" y="1995"/>
                  </a:lnTo>
                  <a:lnTo>
                    <a:pt x="72" y="1975"/>
                  </a:lnTo>
                  <a:lnTo>
                    <a:pt x="99" y="1960"/>
                  </a:lnTo>
                  <a:lnTo>
                    <a:pt x="130" y="1953"/>
                  </a:lnTo>
                  <a:lnTo>
                    <a:pt x="159" y="1949"/>
                  </a:lnTo>
                  <a:lnTo>
                    <a:pt x="189" y="1953"/>
                  </a:lnTo>
                  <a:lnTo>
                    <a:pt x="220" y="1960"/>
                  </a:lnTo>
                  <a:lnTo>
                    <a:pt x="247" y="1975"/>
                  </a:lnTo>
                  <a:lnTo>
                    <a:pt x="271" y="1995"/>
                  </a:lnTo>
                  <a:lnTo>
                    <a:pt x="915" y="2640"/>
                  </a:lnTo>
                  <a:lnTo>
                    <a:pt x="3504" y="47"/>
                  </a:lnTo>
                  <a:lnTo>
                    <a:pt x="3528" y="27"/>
                  </a:lnTo>
                  <a:lnTo>
                    <a:pt x="3555" y="12"/>
                  </a:lnTo>
                  <a:lnTo>
                    <a:pt x="3586" y="3"/>
                  </a:lnTo>
                  <a:lnTo>
                    <a:pt x="36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18872" y="4636342"/>
            <a:ext cx="240286" cy="217598"/>
            <a:chOff x="-28498" y="3505200"/>
            <a:chExt cx="386984" cy="350444"/>
          </a:xfrm>
          <a:solidFill>
            <a:srgbClr val="0070C0"/>
          </a:solidFill>
        </p:grpSpPr>
        <p:sp>
          <p:nvSpPr>
            <p:cNvPr id="54" name="Freeform 29"/>
            <p:cNvSpPr>
              <a:spLocks/>
            </p:cNvSpPr>
            <p:nvPr/>
          </p:nvSpPr>
          <p:spPr bwMode="auto">
            <a:xfrm>
              <a:off x="-28498" y="3505200"/>
              <a:ext cx="349827" cy="350444"/>
            </a:xfrm>
            <a:custGeom>
              <a:avLst/>
              <a:gdLst>
                <a:gd name="T0" fmla="*/ 158 w 4538"/>
                <a:gd name="T1" fmla="*/ 0 h 4545"/>
                <a:gd name="T2" fmla="*/ 3453 w 4538"/>
                <a:gd name="T3" fmla="*/ 0 h 4545"/>
                <a:gd name="T4" fmla="*/ 3490 w 4538"/>
                <a:gd name="T5" fmla="*/ 5 h 4545"/>
                <a:gd name="T6" fmla="*/ 3523 w 4538"/>
                <a:gd name="T7" fmla="*/ 17 h 4545"/>
                <a:gd name="T8" fmla="*/ 3552 w 4538"/>
                <a:gd name="T9" fmla="*/ 35 h 4545"/>
                <a:gd name="T10" fmla="*/ 3576 w 4538"/>
                <a:gd name="T11" fmla="*/ 60 h 4545"/>
                <a:gd name="T12" fmla="*/ 3596 w 4538"/>
                <a:gd name="T13" fmla="*/ 90 h 4545"/>
                <a:gd name="T14" fmla="*/ 3608 w 4538"/>
                <a:gd name="T15" fmla="*/ 124 h 4545"/>
                <a:gd name="T16" fmla="*/ 3611 w 4538"/>
                <a:gd name="T17" fmla="*/ 160 h 4545"/>
                <a:gd name="T18" fmla="*/ 3608 w 4538"/>
                <a:gd name="T19" fmla="*/ 197 h 4545"/>
                <a:gd name="T20" fmla="*/ 3596 w 4538"/>
                <a:gd name="T21" fmla="*/ 230 h 4545"/>
                <a:gd name="T22" fmla="*/ 3576 w 4538"/>
                <a:gd name="T23" fmla="*/ 259 h 4545"/>
                <a:gd name="T24" fmla="*/ 3552 w 4538"/>
                <a:gd name="T25" fmla="*/ 284 h 4545"/>
                <a:gd name="T26" fmla="*/ 3523 w 4538"/>
                <a:gd name="T27" fmla="*/ 302 h 4545"/>
                <a:gd name="T28" fmla="*/ 3490 w 4538"/>
                <a:gd name="T29" fmla="*/ 314 h 4545"/>
                <a:gd name="T30" fmla="*/ 3453 w 4538"/>
                <a:gd name="T31" fmla="*/ 319 h 4545"/>
                <a:gd name="T32" fmla="*/ 318 w 4538"/>
                <a:gd name="T33" fmla="*/ 319 h 4545"/>
                <a:gd name="T34" fmla="*/ 318 w 4538"/>
                <a:gd name="T35" fmla="*/ 4227 h 4545"/>
                <a:gd name="T36" fmla="*/ 4220 w 4538"/>
                <a:gd name="T37" fmla="*/ 4227 h 4545"/>
                <a:gd name="T38" fmla="*/ 4220 w 4538"/>
                <a:gd name="T39" fmla="*/ 2363 h 4545"/>
                <a:gd name="T40" fmla="*/ 4225 w 4538"/>
                <a:gd name="T41" fmla="*/ 2326 h 4545"/>
                <a:gd name="T42" fmla="*/ 4237 w 4538"/>
                <a:gd name="T43" fmla="*/ 2292 h 4545"/>
                <a:gd name="T44" fmla="*/ 4255 w 4538"/>
                <a:gd name="T45" fmla="*/ 2262 h 4545"/>
                <a:gd name="T46" fmla="*/ 4279 w 4538"/>
                <a:gd name="T47" fmla="*/ 2238 h 4545"/>
                <a:gd name="T48" fmla="*/ 4310 w 4538"/>
                <a:gd name="T49" fmla="*/ 2219 h 4545"/>
                <a:gd name="T50" fmla="*/ 4343 w 4538"/>
                <a:gd name="T51" fmla="*/ 2207 h 4545"/>
                <a:gd name="T52" fmla="*/ 4378 w 4538"/>
                <a:gd name="T53" fmla="*/ 2203 h 4545"/>
                <a:gd name="T54" fmla="*/ 4415 w 4538"/>
                <a:gd name="T55" fmla="*/ 2207 h 4545"/>
                <a:gd name="T56" fmla="*/ 4448 w 4538"/>
                <a:gd name="T57" fmla="*/ 2219 h 4545"/>
                <a:gd name="T58" fmla="*/ 4479 w 4538"/>
                <a:gd name="T59" fmla="*/ 2238 h 4545"/>
                <a:gd name="T60" fmla="*/ 4503 w 4538"/>
                <a:gd name="T61" fmla="*/ 2262 h 4545"/>
                <a:gd name="T62" fmla="*/ 4521 w 4538"/>
                <a:gd name="T63" fmla="*/ 2292 h 4545"/>
                <a:gd name="T64" fmla="*/ 4533 w 4538"/>
                <a:gd name="T65" fmla="*/ 2326 h 4545"/>
                <a:gd name="T66" fmla="*/ 4538 w 4538"/>
                <a:gd name="T67" fmla="*/ 2363 h 4545"/>
                <a:gd name="T68" fmla="*/ 4538 w 4538"/>
                <a:gd name="T69" fmla="*/ 4387 h 4545"/>
                <a:gd name="T70" fmla="*/ 4533 w 4538"/>
                <a:gd name="T71" fmla="*/ 4423 h 4545"/>
                <a:gd name="T72" fmla="*/ 4521 w 4538"/>
                <a:gd name="T73" fmla="*/ 4457 h 4545"/>
                <a:gd name="T74" fmla="*/ 4503 w 4538"/>
                <a:gd name="T75" fmla="*/ 4486 h 4545"/>
                <a:gd name="T76" fmla="*/ 4479 w 4538"/>
                <a:gd name="T77" fmla="*/ 4510 h 4545"/>
                <a:gd name="T78" fmla="*/ 4448 w 4538"/>
                <a:gd name="T79" fmla="*/ 4530 h 4545"/>
                <a:gd name="T80" fmla="*/ 4415 w 4538"/>
                <a:gd name="T81" fmla="*/ 4541 h 4545"/>
                <a:gd name="T82" fmla="*/ 4378 w 4538"/>
                <a:gd name="T83" fmla="*/ 4545 h 4545"/>
                <a:gd name="T84" fmla="*/ 158 w 4538"/>
                <a:gd name="T85" fmla="*/ 4545 h 4545"/>
                <a:gd name="T86" fmla="*/ 122 w 4538"/>
                <a:gd name="T87" fmla="*/ 4541 h 4545"/>
                <a:gd name="T88" fmla="*/ 90 w 4538"/>
                <a:gd name="T89" fmla="*/ 4530 h 4545"/>
                <a:gd name="T90" fmla="*/ 59 w 4538"/>
                <a:gd name="T91" fmla="*/ 4510 h 4545"/>
                <a:gd name="T92" fmla="*/ 35 w 4538"/>
                <a:gd name="T93" fmla="*/ 4486 h 4545"/>
                <a:gd name="T94" fmla="*/ 17 w 4538"/>
                <a:gd name="T95" fmla="*/ 4457 h 4545"/>
                <a:gd name="T96" fmla="*/ 5 w 4538"/>
                <a:gd name="T97" fmla="*/ 4423 h 4545"/>
                <a:gd name="T98" fmla="*/ 0 w 4538"/>
                <a:gd name="T99" fmla="*/ 4387 h 4545"/>
                <a:gd name="T100" fmla="*/ 0 w 4538"/>
                <a:gd name="T101" fmla="*/ 160 h 4545"/>
                <a:gd name="T102" fmla="*/ 5 w 4538"/>
                <a:gd name="T103" fmla="*/ 124 h 4545"/>
                <a:gd name="T104" fmla="*/ 17 w 4538"/>
                <a:gd name="T105" fmla="*/ 90 h 4545"/>
                <a:gd name="T106" fmla="*/ 35 w 4538"/>
                <a:gd name="T107" fmla="*/ 60 h 4545"/>
                <a:gd name="T108" fmla="*/ 59 w 4538"/>
                <a:gd name="T109" fmla="*/ 35 h 4545"/>
                <a:gd name="T110" fmla="*/ 90 w 4538"/>
                <a:gd name="T111" fmla="*/ 17 h 4545"/>
                <a:gd name="T112" fmla="*/ 122 w 4538"/>
                <a:gd name="T113" fmla="*/ 5 h 4545"/>
                <a:gd name="T114" fmla="*/ 158 w 4538"/>
                <a:gd name="T115" fmla="*/ 0 h 4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8" h="4545">
                  <a:moveTo>
                    <a:pt x="158" y="0"/>
                  </a:moveTo>
                  <a:lnTo>
                    <a:pt x="3453" y="0"/>
                  </a:lnTo>
                  <a:lnTo>
                    <a:pt x="3490" y="5"/>
                  </a:lnTo>
                  <a:lnTo>
                    <a:pt x="3523" y="17"/>
                  </a:lnTo>
                  <a:lnTo>
                    <a:pt x="3552" y="35"/>
                  </a:lnTo>
                  <a:lnTo>
                    <a:pt x="3576" y="60"/>
                  </a:lnTo>
                  <a:lnTo>
                    <a:pt x="3596" y="90"/>
                  </a:lnTo>
                  <a:lnTo>
                    <a:pt x="3608" y="124"/>
                  </a:lnTo>
                  <a:lnTo>
                    <a:pt x="3611" y="160"/>
                  </a:lnTo>
                  <a:lnTo>
                    <a:pt x="3608" y="197"/>
                  </a:lnTo>
                  <a:lnTo>
                    <a:pt x="3596" y="230"/>
                  </a:lnTo>
                  <a:lnTo>
                    <a:pt x="3576" y="259"/>
                  </a:lnTo>
                  <a:lnTo>
                    <a:pt x="3552" y="284"/>
                  </a:lnTo>
                  <a:lnTo>
                    <a:pt x="3523" y="302"/>
                  </a:lnTo>
                  <a:lnTo>
                    <a:pt x="3490" y="314"/>
                  </a:lnTo>
                  <a:lnTo>
                    <a:pt x="3453" y="319"/>
                  </a:lnTo>
                  <a:lnTo>
                    <a:pt x="318" y="319"/>
                  </a:lnTo>
                  <a:lnTo>
                    <a:pt x="318" y="4227"/>
                  </a:lnTo>
                  <a:lnTo>
                    <a:pt x="4220" y="4227"/>
                  </a:lnTo>
                  <a:lnTo>
                    <a:pt x="4220" y="2363"/>
                  </a:lnTo>
                  <a:lnTo>
                    <a:pt x="4225" y="2326"/>
                  </a:lnTo>
                  <a:lnTo>
                    <a:pt x="4237" y="2292"/>
                  </a:lnTo>
                  <a:lnTo>
                    <a:pt x="4255" y="2262"/>
                  </a:lnTo>
                  <a:lnTo>
                    <a:pt x="4279" y="2238"/>
                  </a:lnTo>
                  <a:lnTo>
                    <a:pt x="4310" y="2219"/>
                  </a:lnTo>
                  <a:lnTo>
                    <a:pt x="4343" y="2207"/>
                  </a:lnTo>
                  <a:lnTo>
                    <a:pt x="4378" y="2203"/>
                  </a:lnTo>
                  <a:lnTo>
                    <a:pt x="4415" y="2207"/>
                  </a:lnTo>
                  <a:lnTo>
                    <a:pt x="4448" y="2219"/>
                  </a:lnTo>
                  <a:lnTo>
                    <a:pt x="4479" y="2238"/>
                  </a:lnTo>
                  <a:lnTo>
                    <a:pt x="4503" y="2262"/>
                  </a:lnTo>
                  <a:lnTo>
                    <a:pt x="4521" y="2292"/>
                  </a:lnTo>
                  <a:lnTo>
                    <a:pt x="4533" y="2326"/>
                  </a:lnTo>
                  <a:lnTo>
                    <a:pt x="4538" y="2363"/>
                  </a:lnTo>
                  <a:lnTo>
                    <a:pt x="4538" y="4387"/>
                  </a:lnTo>
                  <a:lnTo>
                    <a:pt x="4533" y="4423"/>
                  </a:lnTo>
                  <a:lnTo>
                    <a:pt x="4521" y="4457"/>
                  </a:lnTo>
                  <a:lnTo>
                    <a:pt x="4503" y="4486"/>
                  </a:lnTo>
                  <a:lnTo>
                    <a:pt x="4479" y="4510"/>
                  </a:lnTo>
                  <a:lnTo>
                    <a:pt x="4448" y="4530"/>
                  </a:lnTo>
                  <a:lnTo>
                    <a:pt x="4415" y="4541"/>
                  </a:lnTo>
                  <a:lnTo>
                    <a:pt x="4378" y="4545"/>
                  </a:lnTo>
                  <a:lnTo>
                    <a:pt x="158" y="4545"/>
                  </a:lnTo>
                  <a:lnTo>
                    <a:pt x="122" y="4541"/>
                  </a:lnTo>
                  <a:lnTo>
                    <a:pt x="90" y="4530"/>
                  </a:lnTo>
                  <a:lnTo>
                    <a:pt x="59" y="4510"/>
                  </a:lnTo>
                  <a:lnTo>
                    <a:pt x="35" y="4486"/>
                  </a:lnTo>
                  <a:lnTo>
                    <a:pt x="17" y="4457"/>
                  </a:lnTo>
                  <a:lnTo>
                    <a:pt x="5" y="4423"/>
                  </a:lnTo>
                  <a:lnTo>
                    <a:pt x="0" y="4387"/>
                  </a:lnTo>
                  <a:lnTo>
                    <a:pt x="0" y="160"/>
                  </a:lnTo>
                  <a:lnTo>
                    <a:pt x="5" y="124"/>
                  </a:lnTo>
                  <a:lnTo>
                    <a:pt x="17" y="90"/>
                  </a:lnTo>
                  <a:lnTo>
                    <a:pt x="35" y="60"/>
                  </a:lnTo>
                  <a:lnTo>
                    <a:pt x="59" y="35"/>
                  </a:lnTo>
                  <a:lnTo>
                    <a:pt x="90" y="17"/>
                  </a:lnTo>
                  <a:lnTo>
                    <a:pt x="122" y="5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  <p:sp>
          <p:nvSpPr>
            <p:cNvPr id="55" name="Freeform 30"/>
            <p:cNvSpPr>
              <a:spLocks/>
            </p:cNvSpPr>
            <p:nvPr/>
          </p:nvSpPr>
          <p:spPr bwMode="auto">
            <a:xfrm>
              <a:off x="67554" y="3509671"/>
              <a:ext cx="290932" cy="233115"/>
            </a:xfrm>
            <a:custGeom>
              <a:avLst/>
              <a:gdLst>
                <a:gd name="T0" fmla="*/ 3616 w 3774"/>
                <a:gd name="T1" fmla="*/ 0 h 3024"/>
                <a:gd name="T2" fmla="*/ 3647 w 3774"/>
                <a:gd name="T3" fmla="*/ 3 h 3024"/>
                <a:gd name="T4" fmla="*/ 3676 w 3774"/>
                <a:gd name="T5" fmla="*/ 12 h 3024"/>
                <a:gd name="T6" fmla="*/ 3703 w 3774"/>
                <a:gd name="T7" fmla="*/ 27 h 3024"/>
                <a:gd name="T8" fmla="*/ 3729 w 3774"/>
                <a:gd name="T9" fmla="*/ 47 h 3024"/>
                <a:gd name="T10" fmla="*/ 3749 w 3774"/>
                <a:gd name="T11" fmla="*/ 72 h 3024"/>
                <a:gd name="T12" fmla="*/ 3762 w 3774"/>
                <a:gd name="T13" fmla="*/ 99 h 3024"/>
                <a:gd name="T14" fmla="*/ 3771 w 3774"/>
                <a:gd name="T15" fmla="*/ 130 h 3024"/>
                <a:gd name="T16" fmla="*/ 3774 w 3774"/>
                <a:gd name="T17" fmla="*/ 160 h 3024"/>
                <a:gd name="T18" fmla="*/ 3771 w 3774"/>
                <a:gd name="T19" fmla="*/ 191 h 3024"/>
                <a:gd name="T20" fmla="*/ 3762 w 3774"/>
                <a:gd name="T21" fmla="*/ 219 h 3024"/>
                <a:gd name="T22" fmla="*/ 3749 w 3774"/>
                <a:gd name="T23" fmla="*/ 247 h 3024"/>
                <a:gd name="T24" fmla="*/ 3729 w 3774"/>
                <a:gd name="T25" fmla="*/ 273 h 3024"/>
                <a:gd name="T26" fmla="*/ 1028 w 3774"/>
                <a:gd name="T27" fmla="*/ 2977 h 3024"/>
                <a:gd name="T28" fmla="*/ 1002 w 3774"/>
                <a:gd name="T29" fmla="*/ 2998 h 3024"/>
                <a:gd name="T30" fmla="*/ 974 w 3774"/>
                <a:gd name="T31" fmla="*/ 3012 h 3024"/>
                <a:gd name="T32" fmla="*/ 945 w 3774"/>
                <a:gd name="T33" fmla="*/ 3021 h 3024"/>
                <a:gd name="T34" fmla="*/ 915 w 3774"/>
                <a:gd name="T35" fmla="*/ 3024 h 3024"/>
                <a:gd name="T36" fmla="*/ 885 w 3774"/>
                <a:gd name="T37" fmla="*/ 3021 h 3024"/>
                <a:gd name="T38" fmla="*/ 856 w 3774"/>
                <a:gd name="T39" fmla="*/ 3012 h 3024"/>
                <a:gd name="T40" fmla="*/ 827 w 3774"/>
                <a:gd name="T41" fmla="*/ 2998 h 3024"/>
                <a:gd name="T42" fmla="*/ 802 w 3774"/>
                <a:gd name="T43" fmla="*/ 2977 h 3024"/>
                <a:gd name="T44" fmla="*/ 48 w 3774"/>
                <a:gd name="T45" fmla="*/ 2221 h 3024"/>
                <a:gd name="T46" fmla="*/ 26 w 3774"/>
                <a:gd name="T47" fmla="*/ 2196 h 3024"/>
                <a:gd name="T48" fmla="*/ 13 w 3774"/>
                <a:gd name="T49" fmla="*/ 2167 h 3024"/>
                <a:gd name="T50" fmla="*/ 3 w 3774"/>
                <a:gd name="T51" fmla="*/ 2138 h 3024"/>
                <a:gd name="T52" fmla="*/ 0 w 3774"/>
                <a:gd name="T53" fmla="*/ 2108 h 3024"/>
                <a:gd name="T54" fmla="*/ 3 w 3774"/>
                <a:gd name="T55" fmla="*/ 2077 h 3024"/>
                <a:gd name="T56" fmla="*/ 13 w 3774"/>
                <a:gd name="T57" fmla="*/ 2049 h 3024"/>
                <a:gd name="T58" fmla="*/ 26 w 3774"/>
                <a:gd name="T59" fmla="*/ 2021 h 3024"/>
                <a:gd name="T60" fmla="*/ 48 w 3774"/>
                <a:gd name="T61" fmla="*/ 1995 h 3024"/>
                <a:gd name="T62" fmla="*/ 72 w 3774"/>
                <a:gd name="T63" fmla="*/ 1975 h 3024"/>
                <a:gd name="T64" fmla="*/ 99 w 3774"/>
                <a:gd name="T65" fmla="*/ 1960 h 3024"/>
                <a:gd name="T66" fmla="*/ 130 w 3774"/>
                <a:gd name="T67" fmla="*/ 1953 h 3024"/>
                <a:gd name="T68" fmla="*/ 159 w 3774"/>
                <a:gd name="T69" fmla="*/ 1949 h 3024"/>
                <a:gd name="T70" fmla="*/ 189 w 3774"/>
                <a:gd name="T71" fmla="*/ 1953 h 3024"/>
                <a:gd name="T72" fmla="*/ 220 w 3774"/>
                <a:gd name="T73" fmla="*/ 1960 h 3024"/>
                <a:gd name="T74" fmla="*/ 247 w 3774"/>
                <a:gd name="T75" fmla="*/ 1975 h 3024"/>
                <a:gd name="T76" fmla="*/ 271 w 3774"/>
                <a:gd name="T77" fmla="*/ 1995 h 3024"/>
                <a:gd name="T78" fmla="*/ 915 w 3774"/>
                <a:gd name="T79" fmla="*/ 2640 h 3024"/>
                <a:gd name="T80" fmla="*/ 3504 w 3774"/>
                <a:gd name="T81" fmla="*/ 47 h 3024"/>
                <a:gd name="T82" fmla="*/ 3528 w 3774"/>
                <a:gd name="T83" fmla="*/ 27 h 3024"/>
                <a:gd name="T84" fmla="*/ 3555 w 3774"/>
                <a:gd name="T85" fmla="*/ 12 h 3024"/>
                <a:gd name="T86" fmla="*/ 3586 w 3774"/>
                <a:gd name="T87" fmla="*/ 3 h 3024"/>
                <a:gd name="T88" fmla="*/ 3616 w 3774"/>
                <a:gd name="T89" fmla="*/ 0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74" h="3024">
                  <a:moveTo>
                    <a:pt x="3616" y="0"/>
                  </a:moveTo>
                  <a:lnTo>
                    <a:pt x="3647" y="3"/>
                  </a:lnTo>
                  <a:lnTo>
                    <a:pt x="3676" y="12"/>
                  </a:lnTo>
                  <a:lnTo>
                    <a:pt x="3703" y="27"/>
                  </a:lnTo>
                  <a:lnTo>
                    <a:pt x="3729" y="47"/>
                  </a:lnTo>
                  <a:lnTo>
                    <a:pt x="3749" y="72"/>
                  </a:lnTo>
                  <a:lnTo>
                    <a:pt x="3762" y="99"/>
                  </a:lnTo>
                  <a:lnTo>
                    <a:pt x="3771" y="130"/>
                  </a:lnTo>
                  <a:lnTo>
                    <a:pt x="3774" y="160"/>
                  </a:lnTo>
                  <a:lnTo>
                    <a:pt x="3771" y="191"/>
                  </a:lnTo>
                  <a:lnTo>
                    <a:pt x="3762" y="219"/>
                  </a:lnTo>
                  <a:lnTo>
                    <a:pt x="3749" y="247"/>
                  </a:lnTo>
                  <a:lnTo>
                    <a:pt x="3729" y="273"/>
                  </a:lnTo>
                  <a:lnTo>
                    <a:pt x="1028" y="2977"/>
                  </a:lnTo>
                  <a:lnTo>
                    <a:pt x="1002" y="2998"/>
                  </a:lnTo>
                  <a:lnTo>
                    <a:pt x="974" y="3012"/>
                  </a:lnTo>
                  <a:lnTo>
                    <a:pt x="945" y="3021"/>
                  </a:lnTo>
                  <a:lnTo>
                    <a:pt x="915" y="3024"/>
                  </a:lnTo>
                  <a:lnTo>
                    <a:pt x="885" y="3021"/>
                  </a:lnTo>
                  <a:lnTo>
                    <a:pt x="856" y="3012"/>
                  </a:lnTo>
                  <a:lnTo>
                    <a:pt x="827" y="2998"/>
                  </a:lnTo>
                  <a:lnTo>
                    <a:pt x="802" y="2977"/>
                  </a:lnTo>
                  <a:lnTo>
                    <a:pt x="48" y="2221"/>
                  </a:lnTo>
                  <a:lnTo>
                    <a:pt x="26" y="2196"/>
                  </a:lnTo>
                  <a:lnTo>
                    <a:pt x="13" y="2167"/>
                  </a:lnTo>
                  <a:lnTo>
                    <a:pt x="3" y="2138"/>
                  </a:lnTo>
                  <a:lnTo>
                    <a:pt x="0" y="2108"/>
                  </a:lnTo>
                  <a:lnTo>
                    <a:pt x="3" y="2077"/>
                  </a:lnTo>
                  <a:lnTo>
                    <a:pt x="13" y="2049"/>
                  </a:lnTo>
                  <a:lnTo>
                    <a:pt x="26" y="2021"/>
                  </a:lnTo>
                  <a:lnTo>
                    <a:pt x="48" y="1995"/>
                  </a:lnTo>
                  <a:lnTo>
                    <a:pt x="72" y="1975"/>
                  </a:lnTo>
                  <a:lnTo>
                    <a:pt x="99" y="1960"/>
                  </a:lnTo>
                  <a:lnTo>
                    <a:pt x="130" y="1953"/>
                  </a:lnTo>
                  <a:lnTo>
                    <a:pt x="159" y="1949"/>
                  </a:lnTo>
                  <a:lnTo>
                    <a:pt x="189" y="1953"/>
                  </a:lnTo>
                  <a:lnTo>
                    <a:pt x="220" y="1960"/>
                  </a:lnTo>
                  <a:lnTo>
                    <a:pt x="247" y="1975"/>
                  </a:lnTo>
                  <a:lnTo>
                    <a:pt x="271" y="1995"/>
                  </a:lnTo>
                  <a:lnTo>
                    <a:pt x="915" y="2640"/>
                  </a:lnTo>
                  <a:lnTo>
                    <a:pt x="3504" y="47"/>
                  </a:lnTo>
                  <a:lnTo>
                    <a:pt x="3528" y="27"/>
                  </a:lnTo>
                  <a:lnTo>
                    <a:pt x="3555" y="12"/>
                  </a:lnTo>
                  <a:lnTo>
                    <a:pt x="3586" y="3"/>
                  </a:lnTo>
                  <a:lnTo>
                    <a:pt x="36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218872" y="4948762"/>
            <a:ext cx="240286" cy="217598"/>
            <a:chOff x="-28498" y="3505200"/>
            <a:chExt cx="386984" cy="350444"/>
          </a:xfrm>
          <a:solidFill>
            <a:srgbClr val="0070C0"/>
          </a:solidFill>
        </p:grpSpPr>
        <p:sp>
          <p:nvSpPr>
            <p:cNvPr id="57" name="Freeform 29"/>
            <p:cNvSpPr>
              <a:spLocks/>
            </p:cNvSpPr>
            <p:nvPr/>
          </p:nvSpPr>
          <p:spPr bwMode="auto">
            <a:xfrm>
              <a:off x="-28498" y="3505200"/>
              <a:ext cx="349827" cy="350444"/>
            </a:xfrm>
            <a:custGeom>
              <a:avLst/>
              <a:gdLst>
                <a:gd name="T0" fmla="*/ 158 w 4538"/>
                <a:gd name="T1" fmla="*/ 0 h 4545"/>
                <a:gd name="T2" fmla="*/ 3453 w 4538"/>
                <a:gd name="T3" fmla="*/ 0 h 4545"/>
                <a:gd name="T4" fmla="*/ 3490 w 4538"/>
                <a:gd name="T5" fmla="*/ 5 h 4545"/>
                <a:gd name="T6" fmla="*/ 3523 w 4538"/>
                <a:gd name="T7" fmla="*/ 17 h 4545"/>
                <a:gd name="T8" fmla="*/ 3552 w 4538"/>
                <a:gd name="T9" fmla="*/ 35 h 4545"/>
                <a:gd name="T10" fmla="*/ 3576 w 4538"/>
                <a:gd name="T11" fmla="*/ 60 h 4545"/>
                <a:gd name="T12" fmla="*/ 3596 w 4538"/>
                <a:gd name="T13" fmla="*/ 90 h 4545"/>
                <a:gd name="T14" fmla="*/ 3608 w 4538"/>
                <a:gd name="T15" fmla="*/ 124 h 4545"/>
                <a:gd name="T16" fmla="*/ 3611 w 4538"/>
                <a:gd name="T17" fmla="*/ 160 h 4545"/>
                <a:gd name="T18" fmla="*/ 3608 w 4538"/>
                <a:gd name="T19" fmla="*/ 197 h 4545"/>
                <a:gd name="T20" fmla="*/ 3596 w 4538"/>
                <a:gd name="T21" fmla="*/ 230 h 4545"/>
                <a:gd name="T22" fmla="*/ 3576 w 4538"/>
                <a:gd name="T23" fmla="*/ 259 h 4545"/>
                <a:gd name="T24" fmla="*/ 3552 w 4538"/>
                <a:gd name="T25" fmla="*/ 284 h 4545"/>
                <a:gd name="T26" fmla="*/ 3523 w 4538"/>
                <a:gd name="T27" fmla="*/ 302 h 4545"/>
                <a:gd name="T28" fmla="*/ 3490 w 4538"/>
                <a:gd name="T29" fmla="*/ 314 h 4545"/>
                <a:gd name="T30" fmla="*/ 3453 w 4538"/>
                <a:gd name="T31" fmla="*/ 319 h 4545"/>
                <a:gd name="T32" fmla="*/ 318 w 4538"/>
                <a:gd name="T33" fmla="*/ 319 h 4545"/>
                <a:gd name="T34" fmla="*/ 318 w 4538"/>
                <a:gd name="T35" fmla="*/ 4227 h 4545"/>
                <a:gd name="T36" fmla="*/ 4220 w 4538"/>
                <a:gd name="T37" fmla="*/ 4227 h 4545"/>
                <a:gd name="T38" fmla="*/ 4220 w 4538"/>
                <a:gd name="T39" fmla="*/ 2363 h 4545"/>
                <a:gd name="T40" fmla="*/ 4225 w 4538"/>
                <a:gd name="T41" fmla="*/ 2326 h 4545"/>
                <a:gd name="T42" fmla="*/ 4237 w 4538"/>
                <a:gd name="T43" fmla="*/ 2292 h 4545"/>
                <a:gd name="T44" fmla="*/ 4255 w 4538"/>
                <a:gd name="T45" fmla="*/ 2262 h 4545"/>
                <a:gd name="T46" fmla="*/ 4279 w 4538"/>
                <a:gd name="T47" fmla="*/ 2238 h 4545"/>
                <a:gd name="T48" fmla="*/ 4310 w 4538"/>
                <a:gd name="T49" fmla="*/ 2219 h 4545"/>
                <a:gd name="T50" fmla="*/ 4343 w 4538"/>
                <a:gd name="T51" fmla="*/ 2207 h 4545"/>
                <a:gd name="T52" fmla="*/ 4378 w 4538"/>
                <a:gd name="T53" fmla="*/ 2203 h 4545"/>
                <a:gd name="T54" fmla="*/ 4415 w 4538"/>
                <a:gd name="T55" fmla="*/ 2207 h 4545"/>
                <a:gd name="T56" fmla="*/ 4448 w 4538"/>
                <a:gd name="T57" fmla="*/ 2219 h 4545"/>
                <a:gd name="T58" fmla="*/ 4479 w 4538"/>
                <a:gd name="T59" fmla="*/ 2238 h 4545"/>
                <a:gd name="T60" fmla="*/ 4503 w 4538"/>
                <a:gd name="T61" fmla="*/ 2262 h 4545"/>
                <a:gd name="T62" fmla="*/ 4521 w 4538"/>
                <a:gd name="T63" fmla="*/ 2292 h 4545"/>
                <a:gd name="T64" fmla="*/ 4533 w 4538"/>
                <a:gd name="T65" fmla="*/ 2326 h 4545"/>
                <a:gd name="T66" fmla="*/ 4538 w 4538"/>
                <a:gd name="T67" fmla="*/ 2363 h 4545"/>
                <a:gd name="T68" fmla="*/ 4538 w 4538"/>
                <a:gd name="T69" fmla="*/ 4387 h 4545"/>
                <a:gd name="T70" fmla="*/ 4533 w 4538"/>
                <a:gd name="T71" fmla="*/ 4423 h 4545"/>
                <a:gd name="T72" fmla="*/ 4521 w 4538"/>
                <a:gd name="T73" fmla="*/ 4457 h 4545"/>
                <a:gd name="T74" fmla="*/ 4503 w 4538"/>
                <a:gd name="T75" fmla="*/ 4486 h 4545"/>
                <a:gd name="T76" fmla="*/ 4479 w 4538"/>
                <a:gd name="T77" fmla="*/ 4510 h 4545"/>
                <a:gd name="T78" fmla="*/ 4448 w 4538"/>
                <a:gd name="T79" fmla="*/ 4530 h 4545"/>
                <a:gd name="T80" fmla="*/ 4415 w 4538"/>
                <a:gd name="T81" fmla="*/ 4541 h 4545"/>
                <a:gd name="T82" fmla="*/ 4378 w 4538"/>
                <a:gd name="T83" fmla="*/ 4545 h 4545"/>
                <a:gd name="T84" fmla="*/ 158 w 4538"/>
                <a:gd name="T85" fmla="*/ 4545 h 4545"/>
                <a:gd name="T86" fmla="*/ 122 w 4538"/>
                <a:gd name="T87" fmla="*/ 4541 h 4545"/>
                <a:gd name="T88" fmla="*/ 90 w 4538"/>
                <a:gd name="T89" fmla="*/ 4530 h 4545"/>
                <a:gd name="T90" fmla="*/ 59 w 4538"/>
                <a:gd name="T91" fmla="*/ 4510 h 4545"/>
                <a:gd name="T92" fmla="*/ 35 w 4538"/>
                <a:gd name="T93" fmla="*/ 4486 h 4545"/>
                <a:gd name="T94" fmla="*/ 17 w 4538"/>
                <a:gd name="T95" fmla="*/ 4457 h 4545"/>
                <a:gd name="T96" fmla="*/ 5 w 4538"/>
                <a:gd name="T97" fmla="*/ 4423 h 4545"/>
                <a:gd name="T98" fmla="*/ 0 w 4538"/>
                <a:gd name="T99" fmla="*/ 4387 h 4545"/>
                <a:gd name="T100" fmla="*/ 0 w 4538"/>
                <a:gd name="T101" fmla="*/ 160 h 4545"/>
                <a:gd name="T102" fmla="*/ 5 w 4538"/>
                <a:gd name="T103" fmla="*/ 124 h 4545"/>
                <a:gd name="T104" fmla="*/ 17 w 4538"/>
                <a:gd name="T105" fmla="*/ 90 h 4545"/>
                <a:gd name="T106" fmla="*/ 35 w 4538"/>
                <a:gd name="T107" fmla="*/ 60 h 4545"/>
                <a:gd name="T108" fmla="*/ 59 w 4538"/>
                <a:gd name="T109" fmla="*/ 35 h 4545"/>
                <a:gd name="T110" fmla="*/ 90 w 4538"/>
                <a:gd name="T111" fmla="*/ 17 h 4545"/>
                <a:gd name="T112" fmla="*/ 122 w 4538"/>
                <a:gd name="T113" fmla="*/ 5 h 4545"/>
                <a:gd name="T114" fmla="*/ 158 w 4538"/>
                <a:gd name="T115" fmla="*/ 0 h 4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38" h="4545">
                  <a:moveTo>
                    <a:pt x="158" y="0"/>
                  </a:moveTo>
                  <a:lnTo>
                    <a:pt x="3453" y="0"/>
                  </a:lnTo>
                  <a:lnTo>
                    <a:pt x="3490" y="5"/>
                  </a:lnTo>
                  <a:lnTo>
                    <a:pt x="3523" y="17"/>
                  </a:lnTo>
                  <a:lnTo>
                    <a:pt x="3552" y="35"/>
                  </a:lnTo>
                  <a:lnTo>
                    <a:pt x="3576" y="60"/>
                  </a:lnTo>
                  <a:lnTo>
                    <a:pt x="3596" y="90"/>
                  </a:lnTo>
                  <a:lnTo>
                    <a:pt x="3608" y="124"/>
                  </a:lnTo>
                  <a:lnTo>
                    <a:pt x="3611" y="160"/>
                  </a:lnTo>
                  <a:lnTo>
                    <a:pt x="3608" y="197"/>
                  </a:lnTo>
                  <a:lnTo>
                    <a:pt x="3596" y="230"/>
                  </a:lnTo>
                  <a:lnTo>
                    <a:pt x="3576" y="259"/>
                  </a:lnTo>
                  <a:lnTo>
                    <a:pt x="3552" y="284"/>
                  </a:lnTo>
                  <a:lnTo>
                    <a:pt x="3523" y="302"/>
                  </a:lnTo>
                  <a:lnTo>
                    <a:pt x="3490" y="314"/>
                  </a:lnTo>
                  <a:lnTo>
                    <a:pt x="3453" y="319"/>
                  </a:lnTo>
                  <a:lnTo>
                    <a:pt x="318" y="319"/>
                  </a:lnTo>
                  <a:lnTo>
                    <a:pt x="318" y="4227"/>
                  </a:lnTo>
                  <a:lnTo>
                    <a:pt x="4220" y="4227"/>
                  </a:lnTo>
                  <a:lnTo>
                    <a:pt x="4220" y="2363"/>
                  </a:lnTo>
                  <a:lnTo>
                    <a:pt x="4225" y="2326"/>
                  </a:lnTo>
                  <a:lnTo>
                    <a:pt x="4237" y="2292"/>
                  </a:lnTo>
                  <a:lnTo>
                    <a:pt x="4255" y="2262"/>
                  </a:lnTo>
                  <a:lnTo>
                    <a:pt x="4279" y="2238"/>
                  </a:lnTo>
                  <a:lnTo>
                    <a:pt x="4310" y="2219"/>
                  </a:lnTo>
                  <a:lnTo>
                    <a:pt x="4343" y="2207"/>
                  </a:lnTo>
                  <a:lnTo>
                    <a:pt x="4378" y="2203"/>
                  </a:lnTo>
                  <a:lnTo>
                    <a:pt x="4415" y="2207"/>
                  </a:lnTo>
                  <a:lnTo>
                    <a:pt x="4448" y="2219"/>
                  </a:lnTo>
                  <a:lnTo>
                    <a:pt x="4479" y="2238"/>
                  </a:lnTo>
                  <a:lnTo>
                    <a:pt x="4503" y="2262"/>
                  </a:lnTo>
                  <a:lnTo>
                    <a:pt x="4521" y="2292"/>
                  </a:lnTo>
                  <a:lnTo>
                    <a:pt x="4533" y="2326"/>
                  </a:lnTo>
                  <a:lnTo>
                    <a:pt x="4538" y="2363"/>
                  </a:lnTo>
                  <a:lnTo>
                    <a:pt x="4538" y="4387"/>
                  </a:lnTo>
                  <a:lnTo>
                    <a:pt x="4533" y="4423"/>
                  </a:lnTo>
                  <a:lnTo>
                    <a:pt x="4521" y="4457"/>
                  </a:lnTo>
                  <a:lnTo>
                    <a:pt x="4503" y="4486"/>
                  </a:lnTo>
                  <a:lnTo>
                    <a:pt x="4479" y="4510"/>
                  </a:lnTo>
                  <a:lnTo>
                    <a:pt x="4448" y="4530"/>
                  </a:lnTo>
                  <a:lnTo>
                    <a:pt x="4415" y="4541"/>
                  </a:lnTo>
                  <a:lnTo>
                    <a:pt x="4378" y="4545"/>
                  </a:lnTo>
                  <a:lnTo>
                    <a:pt x="158" y="4545"/>
                  </a:lnTo>
                  <a:lnTo>
                    <a:pt x="122" y="4541"/>
                  </a:lnTo>
                  <a:lnTo>
                    <a:pt x="90" y="4530"/>
                  </a:lnTo>
                  <a:lnTo>
                    <a:pt x="59" y="4510"/>
                  </a:lnTo>
                  <a:lnTo>
                    <a:pt x="35" y="4486"/>
                  </a:lnTo>
                  <a:lnTo>
                    <a:pt x="17" y="4457"/>
                  </a:lnTo>
                  <a:lnTo>
                    <a:pt x="5" y="4423"/>
                  </a:lnTo>
                  <a:lnTo>
                    <a:pt x="0" y="4387"/>
                  </a:lnTo>
                  <a:lnTo>
                    <a:pt x="0" y="160"/>
                  </a:lnTo>
                  <a:lnTo>
                    <a:pt x="5" y="124"/>
                  </a:lnTo>
                  <a:lnTo>
                    <a:pt x="17" y="90"/>
                  </a:lnTo>
                  <a:lnTo>
                    <a:pt x="35" y="60"/>
                  </a:lnTo>
                  <a:lnTo>
                    <a:pt x="59" y="35"/>
                  </a:lnTo>
                  <a:lnTo>
                    <a:pt x="90" y="17"/>
                  </a:lnTo>
                  <a:lnTo>
                    <a:pt x="122" y="5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  <p:sp>
          <p:nvSpPr>
            <p:cNvPr id="58" name="Freeform 30"/>
            <p:cNvSpPr>
              <a:spLocks/>
            </p:cNvSpPr>
            <p:nvPr/>
          </p:nvSpPr>
          <p:spPr bwMode="auto">
            <a:xfrm>
              <a:off x="67554" y="3509671"/>
              <a:ext cx="290932" cy="233115"/>
            </a:xfrm>
            <a:custGeom>
              <a:avLst/>
              <a:gdLst>
                <a:gd name="T0" fmla="*/ 3616 w 3774"/>
                <a:gd name="T1" fmla="*/ 0 h 3024"/>
                <a:gd name="T2" fmla="*/ 3647 w 3774"/>
                <a:gd name="T3" fmla="*/ 3 h 3024"/>
                <a:gd name="T4" fmla="*/ 3676 w 3774"/>
                <a:gd name="T5" fmla="*/ 12 h 3024"/>
                <a:gd name="T6" fmla="*/ 3703 w 3774"/>
                <a:gd name="T7" fmla="*/ 27 h 3024"/>
                <a:gd name="T8" fmla="*/ 3729 w 3774"/>
                <a:gd name="T9" fmla="*/ 47 h 3024"/>
                <a:gd name="T10" fmla="*/ 3749 w 3774"/>
                <a:gd name="T11" fmla="*/ 72 h 3024"/>
                <a:gd name="T12" fmla="*/ 3762 w 3774"/>
                <a:gd name="T13" fmla="*/ 99 h 3024"/>
                <a:gd name="T14" fmla="*/ 3771 w 3774"/>
                <a:gd name="T15" fmla="*/ 130 h 3024"/>
                <a:gd name="T16" fmla="*/ 3774 w 3774"/>
                <a:gd name="T17" fmla="*/ 160 h 3024"/>
                <a:gd name="T18" fmla="*/ 3771 w 3774"/>
                <a:gd name="T19" fmla="*/ 191 h 3024"/>
                <a:gd name="T20" fmla="*/ 3762 w 3774"/>
                <a:gd name="T21" fmla="*/ 219 h 3024"/>
                <a:gd name="T22" fmla="*/ 3749 w 3774"/>
                <a:gd name="T23" fmla="*/ 247 h 3024"/>
                <a:gd name="T24" fmla="*/ 3729 w 3774"/>
                <a:gd name="T25" fmla="*/ 273 h 3024"/>
                <a:gd name="T26" fmla="*/ 1028 w 3774"/>
                <a:gd name="T27" fmla="*/ 2977 h 3024"/>
                <a:gd name="T28" fmla="*/ 1002 w 3774"/>
                <a:gd name="T29" fmla="*/ 2998 h 3024"/>
                <a:gd name="T30" fmla="*/ 974 w 3774"/>
                <a:gd name="T31" fmla="*/ 3012 h 3024"/>
                <a:gd name="T32" fmla="*/ 945 w 3774"/>
                <a:gd name="T33" fmla="*/ 3021 h 3024"/>
                <a:gd name="T34" fmla="*/ 915 w 3774"/>
                <a:gd name="T35" fmla="*/ 3024 h 3024"/>
                <a:gd name="T36" fmla="*/ 885 w 3774"/>
                <a:gd name="T37" fmla="*/ 3021 h 3024"/>
                <a:gd name="T38" fmla="*/ 856 w 3774"/>
                <a:gd name="T39" fmla="*/ 3012 h 3024"/>
                <a:gd name="T40" fmla="*/ 827 w 3774"/>
                <a:gd name="T41" fmla="*/ 2998 h 3024"/>
                <a:gd name="T42" fmla="*/ 802 w 3774"/>
                <a:gd name="T43" fmla="*/ 2977 h 3024"/>
                <a:gd name="T44" fmla="*/ 48 w 3774"/>
                <a:gd name="T45" fmla="*/ 2221 h 3024"/>
                <a:gd name="T46" fmla="*/ 26 w 3774"/>
                <a:gd name="T47" fmla="*/ 2196 h 3024"/>
                <a:gd name="T48" fmla="*/ 13 w 3774"/>
                <a:gd name="T49" fmla="*/ 2167 h 3024"/>
                <a:gd name="T50" fmla="*/ 3 w 3774"/>
                <a:gd name="T51" fmla="*/ 2138 h 3024"/>
                <a:gd name="T52" fmla="*/ 0 w 3774"/>
                <a:gd name="T53" fmla="*/ 2108 h 3024"/>
                <a:gd name="T54" fmla="*/ 3 w 3774"/>
                <a:gd name="T55" fmla="*/ 2077 h 3024"/>
                <a:gd name="T56" fmla="*/ 13 w 3774"/>
                <a:gd name="T57" fmla="*/ 2049 h 3024"/>
                <a:gd name="T58" fmla="*/ 26 w 3774"/>
                <a:gd name="T59" fmla="*/ 2021 h 3024"/>
                <a:gd name="T60" fmla="*/ 48 w 3774"/>
                <a:gd name="T61" fmla="*/ 1995 h 3024"/>
                <a:gd name="T62" fmla="*/ 72 w 3774"/>
                <a:gd name="T63" fmla="*/ 1975 h 3024"/>
                <a:gd name="T64" fmla="*/ 99 w 3774"/>
                <a:gd name="T65" fmla="*/ 1960 h 3024"/>
                <a:gd name="T66" fmla="*/ 130 w 3774"/>
                <a:gd name="T67" fmla="*/ 1953 h 3024"/>
                <a:gd name="T68" fmla="*/ 159 w 3774"/>
                <a:gd name="T69" fmla="*/ 1949 h 3024"/>
                <a:gd name="T70" fmla="*/ 189 w 3774"/>
                <a:gd name="T71" fmla="*/ 1953 h 3024"/>
                <a:gd name="T72" fmla="*/ 220 w 3774"/>
                <a:gd name="T73" fmla="*/ 1960 h 3024"/>
                <a:gd name="T74" fmla="*/ 247 w 3774"/>
                <a:gd name="T75" fmla="*/ 1975 h 3024"/>
                <a:gd name="T76" fmla="*/ 271 w 3774"/>
                <a:gd name="T77" fmla="*/ 1995 h 3024"/>
                <a:gd name="T78" fmla="*/ 915 w 3774"/>
                <a:gd name="T79" fmla="*/ 2640 h 3024"/>
                <a:gd name="T80" fmla="*/ 3504 w 3774"/>
                <a:gd name="T81" fmla="*/ 47 h 3024"/>
                <a:gd name="T82" fmla="*/ 3528 w 3774"/>
                <a:gd name="T83" fmla="*/ 27 h 3024"/>
                <a:gd name="T84" fmla="*/ 3555 w 3774"/>
                <a:gd name="T85" fmla="*/ 12 h 3024"/>
                <a:gd name="T86" fmla="*/ 3586 w 3774"/>
                <a:gd name="T87" fmla="*/ 3 h 3024"/>
                <a:gd name="T88" fmla="*/ 3616 w 3774"/>
                <a:gd name="T89" fmla="*/ 0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74" h="3024">
                  <a:moveTo>
                    <a:pt x="3616" y="0"/>
                  </a:moveTo>
                  <a:lnTo>
                    <a:pt x="3647" y="3"/>
                  </a:lnTo>
                  <a:lnTo>
                    <a:pt x="3676" y="12"/>
                  </a:lnTo>
                  <a:lnTo>
                    <a:pt x="3703" y="27"/>
                  </a:lnTo>
                  <a:lnTo>
                    <a:pt x="3729" y="47"/>
                  </a:lnTo>
                  <a:lnTo>
                    <a:pt x="3749" y="72"/>
                  </a:lnTo>
                  <a:lnTo>
                    <a:pt x="3762" y="99"/>
                  </a:lnTo>
                  <a:lnTo>
                    <a:pt x="3771" y="130"/>
                  </a:lnTo>
                  <a:lnTo>
                    <a:pt x="3774" y="160"/>
                  </a:lnTo>
                  <a:lnTo>
                    <a:pt x="3771" y="191"/>
                  </a:lnTo>
                  <a:lnTo>
                    <a:pt x="3762" y="219"/>
                  </a:lnTo>
                  <a:lnTo>
                    <a:pt x="3749" y="247"/>
                  </a:lnTo>
                  <a:lnTo>
                    <a:pt x="3729" y="273"/>
                  </a:lnTo>
                  <a:lnTo>
                    <a:pt x="1028" y="2977"/>
                  </a:lnTo>
                  <a:lnTo>
                    <a:pt x="1002" y="2998"/>
                  </a:lnTo>
                  <a:lnTo>
                    <a:pt x="974" y="3012"/>
                  </a:lnTo>
                  <a:lnTo>
                    <a:pt x="945" y="3021"/>
                  </a:lnTo>
                  <a:lnTo>
                    <a:pt x="915" y="3024"/>
                  </a:lnTo>
                  <a:lnTo>
                    <a:pt x="885" y="3021"/>
                  </a:lnTo>
                  <a:lnTo>
                    <a:pt x="856" y="3012"/>
                  </a:lnTo>
                  <a:lnTo>
                    <a:pt x="827" y="2998"/>
                  </a:lnTo>
                  <a:lnTo>
                    <a:pt x="802" y="2977"/>
                  </a:lnTo>
                  <a:lnTo>
                    <a:pt x="48" y="2221"/>
                  </a:lnTo>
                  <a:lnTo>
                    <a:pt x="26" y="2196"/>
                  </a:lnTo>
                  <a:lnTo>
                    <a:pt x="13" y="2167"/>
                  </a:lnTo>
                  <a:lnTo>
                    <a:pt x="3" y="2138"/>
                  </a:lnTo>
                  <a:lnTo>
                    <a:pt x="0" y="2108"/>
                  </a:lnTo>
                  <a:lnTo>
                    <a:pt x="3" y="2077"/>
                  </a:lnTo>
                  <a:lnTo>
                    <a:pt x="13" y="2049"/>
                  </a:lnTo>
                  <a:lnTo>
                    <a:pt x="26" y="2021"/>
                  </a:lnTo>
                  <a:lnTo>
                    <a:pt x="48" y="1995"/>
                  </a:lnTo>
                  <a:lnTo>
                    <a:pt x="72" y="1975"/>
                  </a:lnTo>
                  <a:lnTo>
                    <a:pt x="99" y="1960"/>
                  </a:lnTo>
                  <a:lnTo>
                    <a:pt x="130" y="1953"/>
                  </a:lnTo>
                  <a:lnTo>
                    <a:pt x="159" y="1949"/>
                  </a:lnTo>
                  <a:lnTo>
                    <a:pt x="189" y="1953"/>
                  </a:lnTo>
                  <a:lnTo>
                    <a:pt x="220" y="1960"/>
                  </a:lnTo>
                  <a:lnTo>
                    <a:pt x="247" y="1975"/>
                  </a:lnTo>
                  <a:lnTo>
                    <a:pt x="271" y="1995"/>
                  </a:lnTo>
                  <a:lnTo>
                    <a:pt x="915" y="2640"/>
                  </a:lnTo>
                  <a:lnTo>
                    <a:pt x="3504" y="47"/>
                  </a:lnTo>
                  <a:lnTo>
                    <a:pt x="3528" y="27"/>
                  </a:lnTo>
                  <a:lnTo>
                    <a:pt x="3555" y="12"/>
                  </a:lnTo>
                  <a:lnTo>
                    <a:pt x="3586" y="3"/>
                  </a:lnTo>
                  <a:lnTo>
                    <a:pt x="36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US" sz="2400">
                <a:solidFill>
                  <a:srgbClr val="3F3F3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08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21"/>
          <p:cNvGraphicFramePr/>
          <p:nvPr>
            <p:extLst>
              <p:ext uri="{D42A27DB-BD31-4B8C-83A1-F6EECF244321}">
                <p14:modId xmlns:p14="http://schemas.microsoft.com/office/powerpoint/2010/main" val="171667134"/>
              </p:ext>
            </p:extLst>
          </p:nvPr>
        </p:nvGraphicFramePr>
        <p:xfrm>
          <a:off x="446800" y="771525"/>
          <a:ext cx="8697200" cy="90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596281"/>
              </p:ext>
            </p:extLst>
          </p:nvPr>
        </p:nvGraphicFramePr>
        <p:xfrm>
          <a:off x="1" y="1920063"/>
          <a:ext cx="9144000" cy="4709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2917"/>
                <a:gridCol w="2880363"/>
                <a:gridCol w="3010318"/>
                <a:gridCol w="2740402"/>
              </a:tblGrid>
              <a:tr h="33528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2018-2020г.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2021-2025 г.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2026-2030 г.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297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МОЛОКА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ru-RU" sz="1600" b="1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Идентификация; 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Сервисная инфраструктура;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Модернизация; 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Подбор инвесторов.</a:t>
                      </a:r>
                      <a:endParaRPr lang="ru-RU" sz="16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-103188">
                        <a:buFont typeface="Arial" panose="020B0604020202020204" pitchFamily="34" charset="0"/>
                        <a:buChar char="•"/>
                      </a:pPr>
                      <a:endParaRPr lang="ru-RU" sz="16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9388" indent="-103188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+20-25 индустриальных МТФ;</a:t>
                      </a:r>
                    </a:p>
                    <a:p>
                      <a:pPr marL="179388" indent="-103188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Интенсивные технологии; </a:t>
                      </a:r>
                    </a:p>
                    <a:p>
                      <a:pPr marL="179388" indent="-103188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Высокопродуктивное поголовье (5-6 лет, </a:t>
                      </a:r>
                      <a:br>
                        <a:rPr lang="ru-RU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15% в год);</a:t>
                      </a:r>
                    </a:p>
                    <a:p>
                      <a:pPr marL="179388" indent="-103188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Научная отраслевая база.</a:t>
                      </a:r>
                      <a:endParaRPr lang="ru-RU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ru-RU" sz="1600" b="1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Инерционное наращивание объемов производства; 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ON-Line</a:t>
                      </a:r>
                      <a:r>
                        <a:rPr lang="en-US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управлении отраслью; 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Научно-обоснованные методы ведения хозяйства.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>
                        <a:alpha val="57000"/>
                      </a:srgbClr>
                    </a:solidFill>
                  </a:tcPr>
                </a:tc>
              </a:tr>
              <a:tr h="18010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ПЕРЕРАБОТКА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Ликвидация завоза молока; 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Выход на соседние рынки.</a:t>
                      </a:r>
                      <a:endParaRPr lang="ru-RU" sz="16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Закрепление на рынках соседних регионов;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Модернизация мощностей переработки (сыр, СЦМ);</a:t>
                      </a:r>
                    </a:p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федеральных брендов.</a:t>
                      </a:r>
                      <a:endParaRPr lang="ru-RU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388" indent="-103188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Развитие экспортных поставок.</a:t>
                      </a:r>
                      <a:endParaRPr lang="ru-RU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495" y="170651"/>
            <a:ext cx="9092884" cy="6206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84" tIns="40792" rIns="81584" bIns="40792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/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И ЛОГИКА РАЗВИТИЯ МОЛОЧНОЙ ОТРАСЛИ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2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1506279" y="1833717"/>
            <a:ext cx="1677933" cy="947583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lumMod val="0"/>
                  <a:lumOff val="100000"/>
                  <a:alpha val="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  <a:gs pos="43000">
                <a:schemeClr val="accent5">
                  <a:lumMod val="16000"/>
                  <a:lumOff val="84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722867" y="1790700"/>
            <a:ext cx="1677933" cy="3012501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lumMod val="0"/>
                  <a:lumOff val="100000"/>
                  <a:alpha val="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  <a:gs pos="43000">
                <a:schemeClr val="accent5">
                  <a:lumMod val="16000"/>
                  <a:lumOff val="84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237467" y="1823858"/>
            <a:ext cx="1677933" cy="4233815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lumMod val="0"/>
                  <a:lumOff val="100000"/>
                  <a:alpha val="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  <a:gs pos="43000">
                <a:schemeClr val="accent5">
                  <a:lumMod val="16000"/>
                  <a:lumOff val="84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1" y="0"/>
            <a:ext cx="912837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84" tIns="40792" rIns="81584" bIns="40792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8987" eaLnBrk="0" hangingPunct="0"/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cs typeface="Arial" panose="020B0604020202020204" pitchFamily="34" charset="0"/>
              </a:rPr>
              <a:t>ПРОГРАММЫ ПОДДЕРЖКИ МАЛОГО И СРЕДНЕГО ПРЕДПРИНИМАТЕЛЬСТВА В АГРОПРОМЫШЛЕННОМ КОМПЛЕКСЕ РЕСПУБЛИКИ БАШКОРТОСТАН</a:t>
            </a: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" y="1808480"/>
            <a:ext cx="906779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01000" y="1722399"/>
            <a:ext cx="180000" cy="180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39000" y="1713399"/>
            <a:ext cx="198000" cy="198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11524" y="1713399"/>
            <a:ext cx="198000" cy="198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21577" y="1743029"/>
            <a:ext cx="122942" cy="12294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256573" y="1713399"/>
            <a:ext cx="198000" cy="198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111231" y="1744781"/>
            <a:ext cx="135236" cy="13523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934507" y="1744781"/>
            <a:ext cx="135236" cy="13523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0" y="1409700"/>
            <a:ext cx="9372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</a:rPr>
              <a:t>2012                                                     2018               2019             2020               2021         2022        2023         2024</a:t>
            </a:r>
            <a:endParaRPr lang="ru-RU" sz="1600" b="1" dirty="0">
              <a:solidFill>
                <a:schemeClr val="accent2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726400" y="1713399"/>
            <a:ext cx="198000" cy="198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75955" y="1761597"/>
            <a:ext cx="101605" cy="10160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672515" y="1766215"/>
            <a:ext cx="83971" cy="9236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351441" y="1761597"/>
            <a:ext cx="101605" cy="10160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9728" y="2041435"/>
            <a:ext cx="3398232" cy="2129866"/>
            <a:chOff x="3579227" y="1774735"/>
            <a:chExt cx="3398232" cy="2129866"/>
          </a:xfrm>
        </p:grpSpPr>
        <p:sp>
          <p:nvSpPr>
            <p:cNvPr id="32" name="Нашивка 31"/>
            <p:cNvSpPr/>
            <p:nvPr/>
          </p:nvSpPr>
          <p:spPr>
            <a:xfrm>
              <a:off x="3579227" y="1774735"/>
              <a:ext cx="3398232" cy="2129866"/>
            </a:xfrm>
            <a:prstGeom prst="chevron">
              <a:avLst>
                <a:gd name="adj" fmla="val 15958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33" name="TextBox 32"/>
            <p:cNvSpPr txBox="1"/>
            <p:nvPr/>
          </p:nvSpPr>
          <p:spPr>
            <a:xfrm>
              <a:off x="3886199" y="1883920"/>
              <a:ext cx="3091259" cy="19389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</a:rPr>
                <a:t>Начинающий фермер</a:t>
              </a:r>
            </a:p>
            <a:p>
              <a:r>
                <a:rPr lang="ru-RU" sz="1400" dirty="0" smtClean="0">
                  <a:solidFill>
                    <a:schemeClr val="bg1"/>
                  </a:solidFill>
                </a:rPr>
                <a:t>Объем господдержки 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769</a:t>
              </a:r>
              <a:r>
                <a:rPr lang="ru-RU" sz="1400" dirty="0" smtClean="0">
                  <a:solidFill>
                    <a:schemeClr val="bg1"/>
                  </a:solidFill>
                </a:rPr>
                <a:t> млн руб.</a:t>
              </a:r>
            </a:p>
            <a:p>
              <a:r>
                <a:rPr lang="ru-RU" sz="1400" dirty="0" smtClean="0">
                  <a:solidFill>
                    <a:schemeClr val="bg1"/>
                  </a:solidFill>
                </a:rPr>
                <a:t>Созданных субъектов МСП – 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525 ед.</a:t>
              </a:r>
            </a:p>
            <a:p>
              <a:r>
                <a:rPr lang="ru-RU" sz="1400" b="1" dirty="0" smtClean="0">
                  <a:solidFill>
                    <a:schemeClr val="bg1"/>
                  </a:solidFill>
                </a:rPr>
                <a:t>Семейные животноводческие фермы</a:t>
              </a:r>
            </a:p>
            <a:p>
              <a:r>
                <a:rPr lang="ru-RU" sz="1400" dirty="0">
                  <a:solidFill>
                    <a:schemeClr val="bg1"/>
                  </a:solidFill>
                </a:rPr>
                <a:t>Объем господдержки 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1034</a:t>
              </a:r>
              <a:r>
                <a:rPr lang="ru-RU" sz="1400" dirty="0" smtClean="0">
                  <a:solidFill>
                    <a:schemeClr val="bg1"/>
                  </a:solidFill>
                </a:rPr>
                <a:t> </a:t>
              </a:r>
              <a:r>
                <a:rPr lang="ru-RU" sz="1400" dirty="0">
                  <a:solidFill>
                    <a:schemeClr val="bg1"/>
                  </a:solidFill>
                </a:rPr>
                <a:t>млн </a:t>
              </a:r>
              <a:r>
                <a:rPr lang="ru-RU" sz="1400" dirty="0" smtClean="0">
                  <a:solidFill>
                    <a:schemeClr val="bg1"/>
                  </a:solidFill>
                </a:rPr>
                <a:t>руб.</a:t>
              </a:r>
              <a:endParaRPr lang="ru-RU" sz="1400" dirty="0">
                <a:solidFill>
                  <a:schemeClr val="bg1"/>
                </a:solidFill>
              </a:endParaRPr>
            </a:p>
            <a:p>
              <a:r>
                <a:rPr lang="ru-RU" sz="1400" dirty="0">
                  <a:solidFill>
                    <a:schemeClr val="bg1"/>
                  </a:solidFill>
                </a:rPr>
                <a:t>Созданных субъектов МСП </a:t>
              </a:r>
              <a:r>
                <a:rPr lang="ru-RU" sz="1400" dirty="0" smtClean="0">
                  <a:solidFill>
                    <a:schemeClr val="bg1"/>
                  </a:solidFill>
                </a:rPr>
                <a:t>– 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284 ед.</a:t>
              </a:r>
              <a:endParaRPr lang="ru-RU" sz="1400" b="1" dirty="0">
                <a:solidFill>
                  <a:schemeClr val="bg1"/>
                </a:solidFill>
              </a:endParaRPr>
            </a:p>
            <a:p>
              <a:r>
                <a:rPr lang="ru-RU" sz="1400" b="1" dirty="0" smtClean="0">
                  <a:solidFill>
                    <a:schemeClr val="bg1"/>
                  </a:solidFill>
                </a:rPr>
                <a:t>Кооперация</a:t>
              </a:r>
            </a:p>
            <a:p>
              <a:r>
                <a:rPr lang="ru-RU" sz="1400" dirty="0">
                  <a:solidFill>
                    <a:schemeClr val="bg1"/>
                  </a:solidFill>
                </a:rPr>
                <a:t>Объем господдержки 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154</a:t>
              </a:r>
              <a:r>
                <a:rPr lang="ru-RU" sz="1400" dirty="0" smtClean="0">
                  <a:solidFill>
                    <a:schemeClr val="bg1"/>
                  </a:solidFill>
                </a:rPr>
                <a:t> </a:t>
              </a:r>
              <a:r>
                <a:rPr lang="ru-RU" sz="1400" dirty="0">
                  <a:solidFill>
                    <a:schemeClr val="bg1"/>
                  </a:solidFill>
                </a:rPr>
                <a:t>млн </a:t>
              </a:r>
              <a:r>
                <a:rPr lang="ru-RU" sz="1400" dirty="0" smtClean="0">
                  <a:solidFill>
                    <a:schemeClr val="bg1"/>
                  </a:solidFill>
                </a:rPr>
                <a:t>руб.</a:t>
              </a:r>
              <a:endParaRPr lang="ru-RU" sz="1400" dirty="0">
                <a:solidFill>
                  <a:schemeClr val="bg1"/>
                </a:solidFill>
              </a:endParaRPr>
            </a:p>
            <a:p>
              <a:r>
                <a:rPr lang="ru-RU" sz="1400" dirty="0">
                  <a:solidFill>
                    <a:schemeClr val="bg1"/>
                  </a:solidFill>
                </a:rPr>
                <a:t>Созданных субъектов МСП </a:t>
              </a:r>
              <a:r>
                <a:rPr lang="ru-RU" sz="1400" dirty="0" smtClean="0">
                  <a:solidFill>
                    <a:schemeClr val="bg1"/>
                  </a:solidFill>
                </a:rPr>
                <a:t>– 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17 ед.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2819400" y="4191000"/>
            <a:ext cx="4038600" cy="1306800"/>
            <a:chOff x="3579227" y="1826919"/>
            <a:chExt cx="3307736" cy="981817"/>
          </a:xfrm>
        </p:grpSpPr>
        <p:sp>
          <p:nvSpPr>
            <p:cNvPr id="36" name="Нашивка 35"/>
            <p:cNvSpPr/>
            <p:nvPr/>
          </p:nvSpPr>
          <p:spPr>
            <a:xfrm>
              <a:off x="3579227" y="1826919"/>
              <a:ext cx="3286125" cy="981817"/>
            </a:xfrm>
            <a:prstGeom prst="chevron">
              <a:avLst>
                <a:gd name="adj" fmla="val 33106"/>
              </a:avLst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7" name="TextBox 36"/>
            <p:cNvSpPr txBox="1"/>
            <p:nvPr/>
          </p:nvSpPr>
          <p:spPr>
            <a:xfrm>
              <a:off x="3974038" y="2014300"/>
              <a:ext cx="2912925" cy="5896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700" b="1" dirty="0" err="1">
                  <a:solidFill>
                    <a:schemeClr val="bg1"/>
                  </a:solidFill>
                </a:rPr>
                <a:t>Доходогенерирующие</a:t>
              </a:r>
              <a:r>
                <a:rPr lang="ru-RU" sz="1700" b="1" dirty="0">
                  <a:solidFill>
                    <a:schemeClr val="bg1"/>
                  </a:solidFill>
                </a:rPr>
                <a:t> проекты</a:t>
              </a:r>
            </a:p>
            <a:p>
              <a:r>
                <a:rPr lang="ru-RU" sz="1700" dirty="0" smtClean="0">
                  <a:solidFill>
                    <a:schemeClr val="bg1"/>
                  </a:solidFill>
                </a:rPr>
                <a:t>Объем господдержки </a:t>
              </a:r>
              <a:r>
                <a:rPr lang="ru-RU" sz="1700" b="1" dirty="0" smtClean="0">
                  <a:solidFill>
                    <a:schemeClr val="bg1"/>
                  </a:solidFill>
                </a:rPr>
                <a:t>287 </a:t>
              </a:r>
              <a:r>
                <a:rPr lang="ru-RU" sz="1700" dirty="0" smtClean="0">
                  <a:solidFill>
                    <a:schemeClr val="bg1"/>
                  </a:solidFill>
                </a:rPr>
                <a:t>млн руб.</a:t>
              </a:r>
            </a:p>
            <a:p>
              <a:r>
                <a:rPr lang="ru-RU" sz="1700" dirty="0" smtClean="0">
                  <a:solidFill>
                    <a:schemeClr val="bg1"/>
                  </a:solidFill>
                </a:rPr>
                <a:t>Созданных субъектов МСП – </a:t>
              </a:r>
              <a:r>
                <a:rPr lang="ru-RU" sz="1700" b="1" dirty="0" smtClean="0">
                  <a:solidFill>
                    <a:schemeClr val="bg1"/>
                  </a:solidFill>
                </a:rPr>
                <a:t>117 </a:t>
              </a:r>
              <a:r>
                <a:rPr lang="ru-RU" sz="1700" b="1" dirty="0" err="1" smtClean="0">
                  <a:solidFill>
                    <a:schemeClr val="bg1"/>
                  </a:solidFill>
                </a:rPr>
                <a:t>ед</a:t>
              </a:r>
              <a:endParaRPr lang="ru-RU" sz="1700" b="1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886200" y="5524875"/>
            <a:ext cx="5181600" cy="1306800"/>
            <a:chOff x="3579226" y="1869855"/>
            <a:chExt cx="3639168" cy="981817"/>
          </a:xfrm>
        </p:grpSpPr>
        <p:sp>
          <p:nvSpPr>
            <p:cNvPr id="39" name="Нашивка 38"/>
            <p:cNvSpPr/>
            <p:nvPr/>
          </p:nvSpPr>
          <p:spPr>
            <a:xfrm>
              <a:off x="3579226" y="1869855"/>
              <a:ext cx="3639168" cy="981817"/>
            </a:xfrm>
            <a:prstGeom prst="chevron">
              <a:avLst>
                <a:gd name="adj" fmla="val 33105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40" name="TextBox 39"/>
            <p:cNvSpPr txBox="1"/>
            <p:nvPr/>
          </p:nvSpPr>
          <p:spPr>
            <a:xfrm>
              <a:off x="3924889" y="2018380"/>
              <a:ext cx="2723873" cy="6243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800" b="1" dirty="0" smtClean="0">
                  <a:solidFill>
                    <a:schemeClr val="bg1"/>
                  </a:solidFill>
                </a:rPr>
                <a:t>Национальная программа </a:t>
              </a:r>
              <a:r>
                <a:rPr lang="ru-RU" sz="1800" b="1" dirty="0" err="1" smtClean="0">
                  <a:solidFill>
                    <a:schemeClr val="bg1"/>
                  </a:solidFill>
                </a:rPr>
                <a:t>МСП</a:t>
              </a:r>
              <a:endParaRPr lang="ru-RU" sz="1800" b="1" dirty="0">
                <a:solidFill>
                  <a:schemeClr val="bg1"/>
                </a:solidFill>
              </a:endParaRPr>
            </a:p>
            <a:p>
              <a:r>
                <a:rPr lang="ru-RU" sz="1800" dirty="0" smtClean="0">
                  <a:solidFill>
                    <a:schemeClr val="bg1"/>
                  </a:solidFill>
                </a:rPr>
                <a:t>Объем господдержки </a:t>
              </a:r>
              <a:r>
                <a:rPr lang="ru-RU" sz="1800" b="1" dirty="0" smtClean="0">
                  <a:solidFill>
                    <a:schemeClr val="bg1"/>
                  </a:solidFill>
                </a:rPr>
                <a:t>1 557 </a:t>
              </a:r>
              <a:r>
                <a:rPr lang="ru-RU" sz="1800" dirty="0" smtClean="0">
                  <a:solidFill>
                    <a:schemeClr val="bg1"/>
                  </a:solidFill>
                </a:rPr>
                <a:t>млн руб.</a:t>
              </a:r>
            </a:p>
            <a:p>
              <a:r>
                <a:rPr lang="ru-RU" sz="1800" dirty="0" smtClean="0">
                  <a:solidFill>
                    <a:schemeClr val="bg1"/>
                  </a:solidFill>
                </a:rPr>
                <a:t>Созданных субъектов МСП – </a:t>
              </a:r>
              <a:r>
                <a:rPr lang="ru-RU" sz="1800" b="1" dirty="0" smtClean="0">
                  <a:solidFill>
                    <a:schemeClr val="bg1"/>
                  </a:solidFill>
                </a:rPr>
                <a:t>1022 ед.</a:t>
              </a:r>
            </a:p>
          </p:txBody>
        </p:sp>
      </p:grpSp>
      <p:pic>
        <p:nvPicPr>
          <p:cNvPr id="12293" name="Picture 5" descr="C:\Users\gumerov.ur\Desktop\001 IT\03 Презики Банеры Иконки Графики\иконки\barn-drawing-simple-2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29200"/>
            <a:ext cx="3095914" cy="16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0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68428"/>
      </a:accent1>
      <a:accent2>
        <a:srgbClr val="5F6E6A"/>
      </a:accent2>
      <a:accent3>
        <a:srgbClr val="95B7E1"/>
      </a:accent3>
      <a:accent4>
        <a:srgbClr val="20539E"/>
      </a:accent4>
      <a:accent5>
        <a:srgbClr val="3D3F44"/>
      </a:accent5>
      <a:accent6>
        <a:srgbClr val="104A57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7161</TotalTime>
  <Words>1011</Words>
  <Application>Microsoft Office PowerPoint</Application>
  <PresentationFormat>Экран (4:3)</PresentationFormat>
  <Paragraphs>247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ИНВЕСТИЦИИ </vt:lpstr>
      <vt:lpstr>Презентация PowerPoint</vt:lpstr>
      <vt:lpstr>МЕРЫ ГОСУДАРСТВЕННОЙ ПОДДЕРЖКИ</vt:lpstr>
      <vt:lpstr>ЦЕЛЬ ПРОГРАММЫ РАЗВИТИЯ МОЛОЧНОЙ ОТРАСЛИ </vt:lpstr>
      <vt:lpstr>ЭТАПЫ И ЛОГИКА РАЗВИТИЯ МОЛОЧНОЙ ОТРАСЛИ</vt:lpstr>
      <vt:lpstr>Презентация PowerPoint</vt:lpstr>
      <vt:lpstr>Презентация PowerPoint</vt:lpstr>
      <vt:lpstr>ПОТЕНЦИАЛ РАЗВИТИЯ МЯСНОГО СКОТОВОДСТВА РЕСПУБЛИКИ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SlideModel PowerPoint Wide</dc:title>
  <dc:creator>Julian</dc:creator>
  <cp:lastModifiedBy>Путятинская Юлия Валерьевна</cp:lastModifiedBy>
  <cp:revision>167</cp:revision>
  <cp:lastPrinted>2018-12-07T11:27:03Z</cp:lastPrinted>
  <dcterms:created xsi:type="dcterms:W3CDTF">2013-09-12T13:05:01Z</dcterms:created>
  <dcterms:modified xsi:type="dcterms:W3CDTF">2018-12-07T13:38:54Z</dcterms:modified>
</cp:coreProperties>
</file>