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9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3"/>
  </p:notesMasterIdLst>
  <p:sldIdLst>
    <p:sldId id="278" r:id="rId2"/>
    <p:sldId id="257" r:id="rId3"/>
    <p:sldId id="494" r:id="rId4"/>
    <p:sldId id="495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372" r:id="rId13"/>
    <p:sldId id="361" r:id="rId14"/>
    <p:sldId id="518" r:id="rId15"/>
    <p:sldId id="519" r:id="rId16"/>
    <p:sldId id="520" r:id="rId17"/>
    <p:sldId id="521" r:id="rId18"/>
    <p:sldId id="522" r:id="rId19"/>
    <p:sldId id="523" r:id="rId20"/>
    <p:sldId id="524" r:id="rId21"/>
    <p:sldId id="525" r:id="rId22"/>
    <p:sldId id="526" r:id="rId23"/>
    <p:sldId id="527" r:id="rId24"/>
    <p:sldId id="444" r:id="rId25"/>
    <p:sldId id="286" r:id="rId26"/>
    <p:sldId id="503" r:id="rId27"/>
    <p:sldId id="504" r:id="rId28"/>
    <p:sldId id="505" r:id="rId29"/>
    <p:sldId id="506" r:id="rId30"/>
    <p:sldId id="507" r:id="rId31"/>
    <p:sldId id="508" r:id="rId32"/>
    <p:sldId id="509" r:id="rId33"/>
    <p:sldId id="510" r:id="rId34"/>
    <p:sldId id="511" r:id="rId35"/>
    <p:sldId id="512" r:id="rId36"/>
    <p:sldId id="513" r:id="rId37"/>
    <p:sldId id="514" r:id="rId38"/>
    <p:sldId id="515" r:id="rId39"/>
    <p:sldId id="516" r:id="rId40"/>
    <p:sldId id="517" r:id="rId41"/>
    <p:sldId id="373" r:id="rId42"/>
    <p:sldId id="390" r:id="rId43"/>
    <p:sldId id="545" r:id="rId44"/>
    <p:sldId id="546" r:id="rId45"/>
    <p:sldId id="547" r:id="rId46"/>
    <p:sldId id="548" r:id="rId47"/>
    <p:sldId id="549" r:id="rId48"/>
    <p:sldId id="550" r:id="rId49"/>
    <p:sldId id="551" r:id="rId50"/>
    <p:sldId id="552" r:id="rId51"/>
    <p:sldId id="553" r:id="rId52"/>
    <p:sldId id="554" r:id="rId53"/>
    <p:sldId id="555" r:id="rId54"/>
    <p:sldId id="556" r:id="rId55"/>
    <p:sldId id="557" r:id="rId56"/>
    <p:sldId id="558" r:id="rId57"/>
    <p:sldId id="559" r:id="rId58"/>
    <p:sldId id="560" r:id="rId59"/>
    <p:sldId id="561" r:id="rId60"/>
    <p:sldId id="562" r:id="rId61"/>
    <p:sldId id="563" r:id="rId62"/>
    <p:sldId id="564" r:id="rId63"/>
    <p:sldId id="528" r:id="rId64"/>
    <p:sldId id="565" r:id="rId65"/>
    <p:sldId id="566" r:id="rId66"/>
    <p:sldId id="567" r:id="rId67"/>
    <p:sldId id="568" r:id="rId68"/>
    <p:sldId id="569" r:id="rId69"/>
    <p:sldId id="570" r:id="rId70"/>
    <p:sldId id="571" r:id="rId71"/>
    <p:sldId id="572" r:id="rId72"/>
    <p:sldId id="573" r:id="rId73"/>
    <p:sldId id="574" r:id="rId74"/>
    <p:sldId id="575" r:id="rId75"/>
    <p:sldId id="576" r:id="rId76"/>
    <p:sldId id="577" r:id="rId77"/>
    <p:sldId id="578" r:id="rId78"/>
    <p:sldId id="579" r:id="rId79"/>
    <p:sldId id="580" r:id="rId80"/>
    <p:sldId id="581" r:id="rId81"/>
    <p:sldId id="292" r:id="rId82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5" autoAdjust="0"/>
    <p:restoredTop sz="98737" autoAdjust="0"/>
  </p:normalViewPr>
  <p:slideViewPr>
    <p:cSldViewPr snapToGrid="0">
      <p:cViewPr>
        <p:scale>
          <a:sx n="115" d="100"/>
          <a:sy n="115" d="100"/>
        </p:scale>
        <p:origin x="-498" y="-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/>
              <a:t>Индексы цен производителей по отраслям, %</a:t>
            </a:r>
          </a:p>
        </c:rich>
      </c:tx>
      <c:layout>
        <c:manualLayout>
          <c:xMode val="edge"/>
          <c:yMode val="edge"/>
          <c:x val="0.15296501955623165"/>
          <c:y val="1.8535999607547215E-2"/>
        </c:manualLayout>
      </c:layout>
      <c:overlay val="1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046063468942409"/>
          <c:y val="0.16975801390033143"/>
          <c:w val="0.80138009356985029"/>
          <c:h val="0.661470334465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продукция растениеводства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Sheet1!$B$2:$C$2</c:f>
              <c:numCache>
                <c:formatCode>0.0</c:formatCode>
                <c:ptCount val="2"/>
                <c:pt idx="0" formatCode="General">
                  <c:v>133.30000000000001</c:v>
                </c:pt>
                <c:pt idx="1">
                  <c:v>138.4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продукция животноводства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2020 г к 2019 г</c:v>
                </c:pt>
                <c:pt idx="1">
                  <c:v>11 мес 2021 г к 11 мес 2020 года</c:v>
                </c:pt>
              </c:strCache>
            </c:strRef>
          </c:cat>
          <c:val>
            <c:numRef>
              <c:f>Sheet1!$B$3:$C$3</c:f>
              <c:numCache>
                <c:formatCode>0.0</c:formatCode>
                <c:ptCount val="2"/>
                <c:pt idx="0" formatCode="General">
                  <c:v>107.9</c:v>
                </c:pt>
                <c:pt idx="1">
                  <c:v>110.9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27594240"/>
        <c:axId val="227596544"/>
      </c:barChart>
      <c:catAx>
        <c:axId val="227594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27596544"/>
        <c:crossesAt val="100"/>
        <c:auto val="0"/>
        <c:lblAlgn val="ctr"/>
        <c:lblOffset val="100"/>
        <c:tickLblSkip val="1"/>
        <c:tickMarkSkip val="1"/>
        <c:noMultiLvlLbl val="0"/>
      </c:catAx>
      <c:valAx>
        <c:axId val="227596544"/>
        <c:scaling>
          <c:orientation val="minMax"/>
          <c:max val="140"/>
          <c:min val="9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27594240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759067922494214E-2"/>
          <c:y val="0.87249558851325326"/>
          <c:w val="0.92282410216528665"/>
          <c:h val="0.102308798300910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646038385826775E-2"/>
          <c:y val="2.4735011990407674E-2"/>
          <c:w val="0.93635396161417328"/>
          <c:h val="0.761587490059824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9BBB5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rgbClr val="9BBB5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4"/>
            <c:invertIfNegative val="0"/>
            <c:bubble3D val="0"/>
            <c:spPr>
              <a:solidFill>
                <a:srgbClr val="9BBB5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Давлекановский</c:v>
                </c:pt>
                <c:pt idx="1">
                  <c:v>Уфимский </c:v>
                </c:pt>
                <c:pt idx="2">
                  <c:v>Аургазинский </c:v>
                </c:pt>
                <c:pt idx="3">
                  <c:v>Стерлитамакский</c:v>
                </c:pt>
                <c:pt idx="4">
                  <c:v>Чишминский</c:v>
                </c:pt>
                <c:pt idx="5">
                  <c:v>Кармаскалинский</c:v>
                </c:pt>
                <c:pt idx="6">
                  <c:v>Миякинсий</c:v>
                </c:pt>
                <c:pt idx="7">
                  <c:v>Гафурийский</c:v>
                </c:pt>
                <c:pt idx="8">
                  <c:v>Альшеевский</c:v>
                </c:pt>
                <c:pt idx="9">
                  <c:v>Бижбулякский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89</c:v>
                </c:pt>
                <c:pt idx="1">
                  <c:v>70.2</c:v>
                </c:pt>
                <c:pt idx="2">
                  <c:v>70.099999999999994</c:v>
                </c:pt>
                <c:pt idx="3">
                  <c:v>68.5</c:v>
                </c:pt>
                <c:pt idx="4">
                  <c:v>68.3</c:v>
                </c:pt>
                <c:pt idx="5">
                  <c:v>64.3</c:v>
                </c:pt>
                <c:pt idx="6">
                  <c:v>60.3</c:v>
                </c:pt>
                <c:pt idx="7">
                  <c:v>55.1</c:v>
                </c:pt>
                <c:pt idx="8">
                  <c:v>54.3</c:v>
                </c:pt>
                <c:pt idx="9">
                  <c:v>30.7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234633856"/>
        <c:axId val="234638720"/>
      </c:barChart>
      <c:catAx>
        <c:axId val="23463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4638720"/>
        <c:crosses val="autoZero"/>
        <c:auto val="1"/>
        <c:lblAlgn val="ctr"/>
        <c:lblOffset val="100"/>
        <c:noMultiLvlLbl val="0"/>
      </c:catAx>
      <c:valAx>
        <c:axId val="2346387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463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1" dirty="0" smtClean="0">
                <a:solidFill>
                  <a:srgbClr val="CC3C39"/>
                </a:solidFill>
                <a:effectLst/>
              </a:rPr>
              <a:t>Районы, нарушающие сроки сдачи </a:t>
            </a:r>
            <a:r>
              <a:rPr lang="ru-RU" sz="1800" b="1" i="1" dirty="0" smtClean="0">
                <a:solidFill>
                  <a:srgbClr val="C0504D"/>
                </a:solidFill>
                <a:effectLst/>
              </a:rPr>
              <a:t>отчетов:</a:t>
            </a:r>
            <a:endParaRPr lang="ru-RU" dirty="0">
              <a:solidFill>
                <a:srgbClr val="C0504D"/>
              </a:solidFill>
              <a:effectLst/>
            </a:endParaRPr>
          </a:p>
        </c:rich>
      </c:tx>
      <c:layout>
        <c:manualLayout>
          <c:xMode val="edge"/>
          <c:yMode val="edge"/>
          <c:x val="0.11106787809613695"/>
          <c:y val="5.316183409374115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1373415274856231E-2"/>
          <c:y val="0.15948550228122349"/>
          <c:w val="0.95297848639531635"/>
          <c:h val="0.751778449102907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76000"/>
                    <a:shade val="51000"/>
                    <a:satMod val="130000"/>
                  </a:schemeClr>
                </a:gs>
                <a:gs pos="80000">
                  <a:schemeClr val="accent2">
                    <a:shade val="76000"/>
                    <a:shade val="93000"/>
                    <a:satMod val="130000"/>
                  </a:schemeClr>
                </a:gs>
                <a:gs pos="100000">
                  <a:schemeClr val="accent2">
                    <a:shade val="76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Животноводство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77000"/>
                    <a:shade val="51000"/>
                    <a:satMod val="130000"/>
                  </a:schemeClr>
                </a:gs>
                <a:gs pos="80000">
                  <a:schemeClr val="accent2">
                    <a:tint val="77000"/>
                    <a:shade val="93000"/>
                    <a:satMod val="130000"/>
                  </a:schemeClr>
                </a:gs>
                <a:gs pos="100000">
                  <a:schemeClr val="accent2">
                    <a:tint val="77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Животноводство</c:v>
                </c:pt>
                <c:pt idx="1">
                  <c:v>Племенное животноводство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34783872"/>
        <c:axId val="234785408"/>
      </c:barChart>
      <c:catAx>
        <c:axId val="23478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indent="457200">
              <a:defRPr sz="1197" b="0" i="0" u="none" strike="noStrike" kern="1200" baseline="0">
                <a:solidFill>
                  <a:schemeClr val="tx2"/>
                </a:solidFill>
                <a:effectLst>
                  <a:glow rad="127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4785408"/>
        <c:crosses val="autoZero"/>
        <c:auto val="1"/>
        <c:lblAlgn val="l"/>
        <c:lblOffset val="100"/>
        <c:noMultiLvlLbl val="0"/>
      </c:catAx>
      <c:valAx>
        <c:axId val="2347854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34783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3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515464770172273E-2"/>
          <c:y val="8.6306398475455418E-2"/>
          <c:w val="0.91348453522982775"/>
          <c:h val="0.730892436382334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4670477454094574E-2"/>
                  <c:y val="-2.2049045138888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9527032078942E-2"/>
                  <c:y val="-2.845740762404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21517572129757"/>
                      <c:h val="0.1268145647810089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5840734937732741E-2"/>
                  <c:y val="-1.2432800468726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790462919425019E-2"/>
                  <c:y val="-1.864920070308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479637995683942E-2"/>
                  <c:y val="-2.486560093745273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103</c:v>
                </c:pt>
                <c:pt idx="1">
                  <c:v>122</c:v>
                </c:pt>
                <c:pt idx="2">
                  <c:v>180</c:v>
                </c:pt>
                <c:pt idx="3">
                  <c:v>277</c:v>
                </c:pt>
                <c:pt idx="4">
                  <c:v>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82"/>
        <c:shape val="box"/>
        <c:axId val="189584512"/>
        <c:axId val="189586048"/>
        <c:axId val="0"/>
      </c:bar3DChart>
      <c:catAx>
        <c:axId val="18958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89586048"/>
        <c:crosses val="autoZero"/>
        <c:auto val="1"/>
        <c:lblAlgn val="ctr"/>
        <c:lblOffset val="100"/>
        <c:noMultiLvlLbl val="0"/>
      </c:catAx>
      <c:valAx>
        <c:axId val="189586048"/>
        <c:scaling>
          <c:orientation val="minMax"/>
          <c:max val="3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89584512"/>
        <c:crosses val="autoZero"/>
        <c:crossBetween val="between"/>
        <c:majorUnit val="3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259991508954981"/>
          <c:y val="2.9067000564680465E-2"/>
          <c:w val="0.43847897320245183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2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 sz="22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Бижбулякский</c:v>
                </c:pt>
                <c:pt idx="1">
                  <c:v>Уфимский</c:v>
                </c:pt>
                <c:pt idx="2">
                  <c:v>Миякинский</c:v>
                </c:pt>
                <c:pt idx="3">
                  <c:v>Альшеевский</c:v>
                </c:pt>
                <c:pt idx="4">
                  <c:v>Кармаскалинский</c:v>
                </c:pt>
                <c:pt idx="5">
                  <c:v>Гафурийский</c:v>
                </c:pt>
                <c:pt idx="6">
                  <c:v>Давлекановский</c:v>
                </c:pt>
                <c:pt idx="7">
                  <c:v>Стерлитамакский</c:v>
                </c:pt>
                <c:pt idx="8">
                  <c:v>Чишминский</c:v>
                </c:pt>
                <c:pt idx="9">
                  <c:v>Аургазинский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236</c:v>
                </c:pt>
                <c:pt idx="1">
                  <c:v>505</c:v>
                </c:pt>
                <c:pt idx="2">
                  <c:v>577</c:v>
                </c:pt>
                <c:pt idx="3">
                  <c:v>854</c:v>
                </c:pt>
                <c:pt idx="4" formatCode="#,##0">
                  <c:v>1226</c:v>
                </c:pt>
                <c:pt idx="5" formatCode="#,##0">
                  <c:v>1285</c:v>
                </c:pt>
                <c:pt idx="6" formatCode="#,##0">
                  <c:v>1599</c:v>
                </c:pt>
                <c:pt idx="7" formatCode="#,##0">
                  <c:v>1602</c:v>
                </c:pt>
                <c:pt idx="8" formatCode="#,##0">
                  <c:v>1809</c:v>
                </c:pt>
                <c:pt idx="9" formatCode="#,##0">
                  <c:v>3608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4434560"/>
        <c:axId val="194436096"/>
      </c:barChart>
      <c:catAx>
        <c:axId val="1944345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4436096"/>
        <c:crosses val="autoZero"/>
        <c:auto val="1"/>
        <c:lblAlgn val="ctr"/>
        <c:lblOffset val="100"/>
        <c:noMultiLvlLbl val="0"/>
      </c:catAx>
      <c:valAx>
        <c:axId val="1944360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34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84223437539197"/>
          <c:y val="2.6572622692790017E-2"/>
          <c:w val="0.38865404885466287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3"/>
              <c:spPr/>
              <c:txPr>
                <a:bodyPr/>
                <a:lstStyle/>
                <a:p>
                  <a:pPr>
                    <a:defRPr sz="22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800" b="1" i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5"/>
                <c:pt idx="0">
                  <c:v>Буздякский</c:v>
                </c:pt>
                <c:pt idx="1">
                  <c:v>Мелеузовский</c:v>
                </c:pt>
                <c:pt idx="2">
                  <c:v>Ермекеевский</c:v>
                </c:pt>
                <c:pt idx="3">
                  <c:v>Чекмагушевский</c:v>
                </c:pt>
                <c:pt idx="4">
                  <c:v>Аургазинский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#,##0">
                  <c:v>1934</c:v>
                </c:pt>
                <c:pt idx="1">
                  <c:v>1965</c:v>
                </c:pt>
                <c:pt idx="2">
                  <c:v>2348</c:v>
                </c:pt>
                <c:pt idx="3" formatCode="#,##0">
                  <c:v>2255</c:v>
                </c:pt>
                <c:pt idx="4" formatCode="#,##0">
                  <c:v>3608</c:v>
                </c:pt>
                <c:pt idx="5">
                  <c:v>1087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4744704"/>
        <c:axId val="194746240"/>
      </c:barChart>
      <c:catAx>
        <c:axId val="1947447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4746240"/>
        <c:crosses val="autoZero"/>
        <c:auto val="1"/>
        <c:lblAlgn val="ctr"/>
        <c:lblOffset val="100"/>
        <c:noMultiLvlLbl val="0"/>
      </c:catAx>
      <c:valAx>
        <c:axId val="194746240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94744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 i="1">
                      <a:solidFill>
                        <a:schemeClr val="accent1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Аургазинский</c:v>
                </c:pt>
                <c:pt idx="1">
                  <c:v>Кармаскалинский</c:v>
                </c:pt>
                <c:pt idx="2">
                  <c:v>Чишминский</c:v>
                </c:pt>
                <c:pt idx="3">
                  <c:v>Альшеевский</c:v>
                </c:pt>
                <c:pt idx="4">
                  <c:v>Уфимский</c:v>
                </c:pt>
                <c:pt idx="5">
                  <c:v>Гафурийский</c:v>
                </c:pt>
                <c:pt idx="7">
                  <c:v>Миякинский</c:v>
                </c:pt>
                <c:pt idx="8">
                  <c:v>Бижбулякский</c:v>
                </c:pt>
                <c:pt idx="9">
                  <c:v>Стерлитамакский</c:v>
                </c:pt>
                <c:pt idx="10">
                  <c:v>Давлекановский</c:v>
                </c:pt>
              </c:strCache>
            </c:strRef>
          </c:cat>
          <c:val>
            <c:numRef>
              <c:f>Лист1!$B$2:$B$12</c:f>
              <c:numCache>
                <c:formatCode>#,##0</c:formatCode>
                <c:ptCount val="11"/>
                <c:pt idx="0">
                  <c:v>1094</c:v>
                </c:pt>
                <c:pt idx="1">
                  <c:v>850</c:v>
                </c:pt>
                <c:pt idx="2">
                  <c:v>750</c:v>
                </c:pt>
                <c:pt idx="3">
                  <c:v>696</c:v>
                </c:pt>
                <c:pt idx="4">
                  <c:v>609</c:v>
                </c:pt>
                <c:pt idx="5">
                  <c:v>561</c:v>
                </c:pt>
                <c:pt idx="6">
                  <c:v>440</c:v>
                </c:pt>
                <c:pt idx="7">
                  <c:v>433</c:v>
                </c:pt>
                <c:pt idx="8">
                  <c:v>429</c:v>
                </c:pt>
                <c:pt idx="9">
                  <c:v>427</c:v>
                </c:pt>
                <c:pt idx="10">
                  <c:v>376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440448"/>
        <c:axId val="198441984"/>
      </c:barChart>
      <c:catAx>
        <c:axId val="19844044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8441984"/>
        <c:crosses val="autoZero"/>
        <c:auto val="1"/>
        <c:lblAlgn val="ctr"/>
        <c:lblOffset val="100"/>
        <c:noMultiLvlLbl val="0"/>
      </c:catAx>
      <c:valAx>
        <c:axId val="198441984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98440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 i="1">
                      <a:solidFill>
                        <a:schemeClr val="accent1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Кармаскалинский</c:v>
                </c:pt>
                <c:pt idx="1">
                  <c:v>Бижбулякский</c:v>
                </c:pt>
                <c:pt idx="2">
                  <c:v>Миякинский</c:v>
                </c:pt>
                <c:pt idx="3">
                  <c:v>Альшеевский</c:v>
                </c:pt>
                <c:pt idx="4">
                  <c:v>Гафурийский</c:v>
                </c:pt>
                <c:pt idx="5">
                  <c:v>Давлекановский</c:v>
                </c:pt>
                <c:pt idx="6">
                  <c:v>Уфимский</c:v>
                </c:pt>
                <c:pt idx="7">
                  <c:v>Стерлитамакский</c:v>
                </c:pt>
                <c:pt idx="9">
                  <c:v>Чишминский</c:v>
                </c:pt>
                <c:pt idx="10">
                  <c:v>Аургазинский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828</c:v>
                </c:pt>
                <c:pt idx="1">
                  <c:v>677</c:v>
                </c:pt>
                <c:pt idx="2">
                  <c:v>636</c:v>
                </c:pt>
                <c:pt idx="3">
                  <c:v>617</c:v>
                </c:pt>
                <c:pt idx="4" formatCode="#,##0">
                  <c:v>571</c:v>
                </c:pt>
                <c:pt idx="5" formatCode="#,##0">
                  <c:v>507</c:v>
                </c:pt>
                <c:pt idx="6" formatCode="#,##0">
                  <c:v>501</c:v>
                </c:pt>
                <c:pt idx="7" formatCode="#,##0">
                  <c:v>464</c:v>
                </c:pt>
                <c:pt idx="8" formatCode="#,##0">
                  <c:v>450</c:v>
                </c:pt>
                <c:pt idx="9" formatCode="#,##0">
                  <c:v>435</c:v>
                </c:pt>
                <c:pt idx="10" formatCode="#,##0">
                  <c:v>417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9092480"/>
        <c:axId val="199561216"/>
      </c:barChart>
      <c:catAx>
        <c:axId val="1990924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99561216"/>
        <c:crosses val="autoZero"/>
        <c:auto val="1"/>
        <c:lblAlgn val="ctr"/>
        <c:lblOffset val="100"/>
        <c:noMultiLvlLbl val="0"/>
      </c:catAx>
      <c:valAx>
        <c:axId val="199561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9092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67562380347433"/>
          <c:y val="3.1363939360273103E-2"/>
          <c:w val="0.24184939363436211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</c:dPt>
          <c:dLbls>
            <c:dLbl>
              <c:idx val="6"/>
              <c:layout>
                <c:manualLayout>
                  <c:x val="-1.055936138312668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00" b="1">
                    <a:solidFill>
                      <a:srgbClr val="3717F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Стерлитамакский</c:v>
                </c:pt>
                <c:pt idx="1">
                  <c:v>Аургазинский</c:v>
                </c:pt>
                <c:pt idx="2">
                  <c:v>Татышлинский</c:v>
                </c:pt>
                <c:pt idx="3">
                  <c:v>Бураевский</c:v>
                </c:pt>
                <c:pt idx="4">
                  <c:v>Дуванский</c:v>
                </c:pt>
                <c:pt idx="5">
                  <c:v>Илишевский</c:v>
                </c:pt>
                <c:pt idx="6">
                  <c:v>Буздякский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85</c:v>
                </c:pt>
                <c:pt idx="1">
                  <c:v>93</c:v>
                </c:pt>
                <c:pt idx="2">
                  <c:v>103</c:v>
                </c:pt>
                <c:pt idx="3">
                  <c:v>106</c:v>
                </c:pt>
                <c:pt idx="4">
                  <c:v>109</c:v>
                </c:pt>
                <c:pt idx="5">
                  <c:v>143</c:v>
                </c:pt>
                <c:pt idx="6">
                  <c:v>157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7718656"/>
        <c:axId val="227725696"/>
      </c:barChart>
      <c:catAx>
        <c:axId val="2277186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7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27725696"/>
        <c:crosses val="autoZero"/>
        <c:auto val="1"/>
        <c:lblAlgn val="ctr"/>
        <c:lblOffset val="100"/>
        <c:noMultiLvlLbl val="0"/>
      </c:catAx>
      <c:valAx>
        <c:axId val="227725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7718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7002341688745694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2.395680380773589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Миякинский</c:v>
                </c:pt>
                <c:pt idx="1">
                  <c:v>Аургазинский</c:v>
                </c:pt>
                <c:pt idx="2">
                  <c:v>Чишминский</c:v>
                </c:pt>
                <c:pt idx="3">
                  <c:v>Альшеевский</c:v>
                </c:pt>
                <c:pt idx="4">
                  <c:v>Давлекановский</c:v>
                </c:pt>
                <c:pt idx="5">
                  <c:v>Бижбулякский</c:v>
                </c:pt>
                <c:pt idx="6">
                  <c:v>Гафурийский</c:v>
                </c:pt>
                <c:pt idx="7">
                  <c:v>Уфимский</c:v>
                </c:pt>
                <c:pt idx="8">
                  <c:v>Кармаскалинский</c:v>
                </c:pt>
                <c:pt idx="9">
                  <c:v>Стерлитамакский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53</c:v>
                </c:pt>
                <c:pt idx="1">
                  <c:v>67</c:v>
                </c:pt>
                <c:pt idx="2">
                  <c:v>75</c:v>
                </c:pt>
                <c:pt idx="3">
                  <c:v>79</c:v>
                </c:pt>
                <c:pt idx="4">
                  <c:v>84</c:v>
                </c:pt>
                <c:pt idx="5" formatCode="General">
                  <c:v>85</c:v>
                </c:pt>
                <c:pt idx="6" formatCode="General">
                  <c:v>92</c:v>
                </c:pt>
                <c:pt idx="7">
                  <c:v>93</c:v>
                </c:pt>
                <c:pt idx="8">
                  <c:v>94</c:v>
                </c:pt>
                <c:pt idx="9" formatCode="General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868288"/>
        <c:axId val="233878272"/>
      </c:barChart>
      <c:catAx>
        <c:axId val="2338682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33878272"/>
        <c:crosses val="autoZero"/>
        <c:auto val="1"/>
        <c:lblAlgn val="ctr"/>
        <c:lblOffset val="100"/>
        <c:noMultiLvlLbl val="0"/>
      </c:catAx>
      <c:valAx>
        <c:axId val="233878272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233868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1024234638875"/>
          <c:y val="1.4100513122682966E-2"/>
          <c:w val="0.38509662878318829"/>
          <c:h val="0.931927641568090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 i="0">
                      <a:solidFill>
                        <a:srgbClr val="3717F5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2.39568038077358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3717F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Гафурийский</c:v>
                </c:pt>
                <c:pt idx="1">
                  <c:v>Бижбулякский</c:v>
                </c:pt>
                <c:pt idx="2">
                  <c:v>Кармаскалинский</c:v>
                </c:pt>
                <c:pt idx="3">
                  <c:v>Давлекановский</c:v>
                </c:pt>
                <c:pt idx="4">
                  <c:v>Альшеевский</c:v>
                </c:pt>
                <c:pt idx="5">
                  <c:v>Миякинский</c:v>
                </c:pt>
                <c:pt idx="6">
                  <c:v>Аургазинский</c:v>
                </c:pt>
                <c:pt idx="7">
                  <c:v>Чишминский</c:v>
                </c:pt>
                <c:pt idx="8">
                  <c:v>Стерлитамакский</c:v>
                </c:pt>
                <c:pt idx="9">
                  <c:v>Уфимский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 formatCode="General">
                  <c:v>0</c:v>
                </c:pt>
                <c:pt idx="1">
                  <c:v>16</c:v>
                </c:pt>
                <c:pt idx="2">
                  <c:v>114</c:v>
                </c:pt>
                <c:pt idx="3">
                  <c:v>345</c:v>
                </c:pt>
                <c:pt idx="4">
                  <c:v>453</c:v>
                </c:pt>
                <c:pt idx="5">
                  <c:v>500</c:v>
                </c:pt>
                <c:pt idx="6">
                  <c:v>733</c:v>
                </c:pt>
                <c:pt idx="7">
                  <c:v>1220</c:v>
                </c:pt>
                <c:pt idx="8">
                  <c:v>2003</c:v>
                </c:pt>
                <c:pt idx="9">
                  <c:v>4219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952384"/>
        <c:axId val="233953920"/>
      </c:barChart>
      <c:catAx>
        <c:axId val="2339523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3717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33953920"/>
        <c:crosses val="autoZero"/>
        <c:auto val="1"/>
        <c:lblAlgn val="ctr"/>
        <c:lblOffset val="100"/>
        <c:noMultiLvlLbl val="0"/>
      </c:catAx>
      <c:valAx>
        <c:axId val="2339539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3952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A6005E-C2EC-44BB-947B-78B204ECB165}" type="doc">
      <dgm:prSet loTypeId="urn:microsoft.com/office/officeart/2005/8/layout/lProcess2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FA898A-C60A-406B-81DA-4967EAB39350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rtl="0"/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54C63D-E5BC-4E40-8A72-C8F69EDB9F0A}" type="par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576EC9-F8B9-4BB8-A194-4A969D03BC90}" type="sibTrans" cxnId="{EED53AC0-30E7-4678-BFDC-CF8808D7D954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6C980-22CF-4F47-BC67-52A02B34CD86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F7E12-20A7-4175-8FFE-8ED8B3DF06B8}" type="parTrans" cxnId="{606BF735-E739-468D-9DAE-5B7A0979F33B}">
      <dgm:prSet/>
      <dgm:spPr/>
      <dgm:t>
        <a:bodyPr/>
        <a:lstStyle/>
        <a:p>
          <a:endParaRPr lang="ru-RU"/>
        </a:p>
      </dgm:t>
    </dgm:pt>
    <dgm:pt modelId="{B0DE599F-EDFB-4504-A33E-13A3E4C96BA2}" type="sibTrans" cxnId="{606BF735-E739-468D-9DAE-5B7A0979F33B}">
      <dgm:prSet/>
      <dgm:spPr/>
      <dgm:t>
        <a:bodyPr/>
        <a:lstStyle/>
        <a:p>
          <a:endParaRPr lang="ru-RU"/>
        </a:p>
      </dgm:t>
    </dgm:pt>
    <dgm:pt modelId="{DD6C6273-F7BB-4823-85EB-4CB441A1270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F227E-478B-4157-B03B-02A3C3FA87E4}" type="parTrans" cxnId="{8D916330-775A-4E71-9203-4ABB9A406FF5}">
      <dgm:prSet/>
      <dgm:spPr/>
      <dgm:t>
        <a:bodyPr/>
        <a:lstStyle/>
        <a:p>
          <a:endParaRPr lang="ru-RU"/>
        </a:p>
      </dgm:t>
    </dgm:pt>
    <dgm:pt modelId="{E8E2F000-EBE3-4617-A057-C545F35ADAF5}" type="sibTrans" cxnId="{8D916330-775A-4E71-9203-4ABB9A406FF5}">
      <dgm:prSet/>
      <dgm:spPr/>
      <dgm:t>
        <a:bodyPr/>
        <a:lstStyle/>
        <a:p>
          <a:endParaRPr lang="ru-RU"/>
        </a:p>
      </dgm:t>
    </dgm:pt>
    <dgm:pt modelId="{39D46A24-968F-402C-BB29-03B14AD71BD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>
            <a:lnSpc>
              <a:spcPts val="17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6A3DB8-C071-432C-8D1B-9B74BFD086E9}" type="parTrans" cxnId="{37C64801-180A-46C9-8F7B-964CF0B4CD3F}">
      <dgm:prSet/>
      <dgm:spPr/>
      <dgm:t>
        <a:bodyPr/>
        <a:lstStyle/>
        <a:p>
          <a:endParaRPr lang="ru-RU"/>
        </a:p>
      </dgm:t>
    </dgm:pt>
    <dgm:pt modelId="{3C06C445-CB45-4D58-BAD3-7FF8589156D2}" type="sibTrans" cxnId="{37C64801-180A-46C9-8F7B-964CF0B4CD3F}">
      <dgm:prSet/>
      <dgm:spPr/>
      <dgm:t>
        <a:bodyPr/>
        <a:lstStyle/>
        <a:p>
          <a:endParaRPr lang="ru-RU"/>
        </a:p>
      </dgm:t>
    </dgm:pt>
    <dgm:pt modelId="{B99DED8C-9FFC-4506-AD76-2936F932E77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rtl="0">
            <a:lnSpc>
              <a:spcPct val="100000"/>
            </a:lnSpc>
          </a:pP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9BB6DA-82AB-4DD0-9DCA-D7A1B761EB65}" type="sib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A9E9F-9610-4FBE-AFAE-067F8674D1EC}" type="parTrans" cxnId="{A0B041E0-E846-494B-A772-53F6BB6E5E48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FE77B-ED81-4EFE-8DA7-E210B80EE00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F3C0B-5F27-400E-960E-86DDDFFDE3D3}" type="parTrans" cxnId="{04834E2F-5194-43D4-A248-291DBCBA74BB}">
      <dgm:prSet/>
      <dgm:spPr/>
      <dgm:t>
        <a:bodyPr/>
        <a:lstStyle/>
        <a:p>
          <a:endParaRPr lang="ru-RU"/>
        </a:p>
      </dgm:t>
    </dgm:pt>
    <dgm:pt modelId="{A5929299-C3AE-49CF-97E6-85A1F130E387}" type="sibTrans" cxnId="{04834E2F-5194-43D4-A248-291DBCBA74BB}">
      <dgm:prSet/>
      <dgm:spPr/>
      <dgm:t>
        <a:bodyPr/>
        <a:lstStyle/>
        <a:p>
          <a:endParaRPr lang="ru-RU"/>
        </a:p>
      </dgm:t>
    </dgm:pt>
    <dgm:pt modelId="{6451D6B4-4C35-473C-A443-389E8DAC8D25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B766F1-B12E-4AEA-A206-C31CD538CE92}" type="parTrans" cxnId="{A0974366-5537-4CC8-9C6B-956960B77968}">
      <dgm:prSet/>
      <dgm:spPr/>
      <dgm:t>
        <a:bodyPr/>
        <a:lstStyle/>
        <a:p>
          <a:endParaRPr lang="ru-RU"/>
        </a:p>
      </dgm:t>
    </dgm:pt>
    <dgm:pt modelId="{1A3BDCAA-0CF7-4FAF-9D78-215865D3592F}" type="sibTrans" cxnId="{A0974366-5537-4CC8-9C6B-956960B77968}">
      <dgm:prSet/>
      <dgm:spPr/>
      <dgm:t>
        <a:bodyPr/>
        <a:lstStyle/>
        <a:p>
          <a:endParaRPr lang="ru-RU"/>
        </a:p>
      </dgm:t>
    </dgm:pt>
    <dgm:pt modelId="{DA5CE4BE-67D3-47A0-8F9A-B30A32643D8F}">
      <dgm:prSet custT="1"/>
      <dgm:spPr>
        <a:solidFill>
          <a:srgbClr val="F9F9F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endParaRPr lang="ru-RU" sz="1400" b="1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rtl="0"/>
          <a:r>
            <a:rPr lang="ru-RU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rtl="0"/>
          <a:r>
            <a:rPr lang="ru-RU" sz="2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E8278-4A5A-441F-B6D3-A436796058F3}" type="sib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D121F-95A7-42A9-8D74-D15BB3EBCBC0}" type="parTrans" cxnId="{22C72390-15AF-4F2C-9BA9-75AF9B064FD7}">
      <dgm:prSet/>
      <dgm:spPr/>
      <dgm:t>
        <a:bodyPr/>
        <a:lstStyle/>
        <a:p>
          <a:endParaRPr lang="ru-RU" sz="1400" b="1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4214E4-911B-45A2-BC83-29970C781611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36BDA-09EF-4470-A79B-830CABB08A1F}" type="parTrans" cxnId="{A0C1DA5A-838D-4DF5-976E-D6B9DF202A71}">
      <dgm:prSet/>
      <dgm:spPr/>
      <dgm:t>
        <a:bodyPr/>
        <a:lstStyle/>
        <a:p>
          <a:endParaRPr lang="ru-RU"/>
        </a:p>
      </dgm:t>
    </dgm:pt>
    <dgm:pt modelId="{13BA0AB5-B381-4513-8804-F058061780A9}" type="sibTrans" cxnId="{A0C1DA5A-838D-4DF5-976E-D6B9DF202A71}">
      <dgm:prSet/>
      <dgm:spPr/>
      <dgm:t>
        <a:bodyPr/>
        <a:lstStyle/>
        <a:p>
          <a:endParaRPr lang="ru-RU"/>
        </a:p>
      </dgm:t>
    </dgm:pt>
    <dgm:pt modelId="{B29D99CF-BE17-4DFA-B494-5FA988F41483}">
      <dgm:prSet custT="1"/>
      <dgm:spPr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gm:spPr>
      <dgm:t>
        <a:bodyPr lIns="0" rIns="0"/>
        <a:lstStyle/>
        <a:p>
          <a:pPr rtl="0"/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FA0054-D99B-4EB5-8F86-B1E3E0FF1F50}" type="parTrans" cxnId="{DEC3EF4B-5FE1-4029-AAFA-F1F9BD29F918}">
      <dgm:prSet/>
      <dgm:spPr/>
      <dgm:t>
        <a:bodyPr/>
        <a:lstStyle/>
        <a:p>
          <a:endParaRPr lang="ru-RU"/>
        </a:p>
      </dgm:t>
    </dgm:pt>
    <dgm:pt modelId="{D58FB4CE-9D48-4040-BAA2-B865AFD80280}" type="sibTrans" cxnId="{DEC3EF4B-5FE1-4029-AAFA-F1F9BD29F918}">
      <dgm:prSet/>
      <dgm:spPr/>
      <dgm:t>
        <a:bodyPr/>
        <a:lstStyle/>
        <a:p>
          <a:endParaRPr lang="ru-RU"/>
        </a:p>
      </dgm:t>
    </dgm:pt>
    <dgm:pt modelId="{361B560C-A076-4410-844D-0896AF6D1CE0}" type="pres">
      <dgm:prSet presAssocID="{F5A6005E-C2EC-44BB-947B-78B204ECB16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07316-CD43-42CC-B059-EAE6DBD677BA}" type="pres">
      <dgm:prSet presAssocID="{332FE77B-ED81-4EFE-8DA7-E210B80EE00F}" presName="compNode" presStyleCnt="0"/>
      <dgm:spPr/>
    </dgm:pt>
    <dgm:pt modelId="{14ECE9A5-4A30-45B3-B98F-A73DB5C47F7F}" type="pres">
      <dgm:prSet presAssocID="{332FE77B-ED81-4EFE-8DA7-E210B80EE00F}" presName="aNode" presStyleLbl="bgShp" presStyleIdx="0" presStyleCnt="3" custScaleX="114977" custLinFactNeighborX="-104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BB6DFB7-BB2E-4312-8CB0-44E3E37E3764}" type="pres">
      <dgm:prSet presAssocID="{332FE77B-ED81-4EFE-8DA7-E210B80EE00F}" presName="textNode" presStyleLbl="bgShp" presStyleIdx="0" presStyleCnt="3"/>
      <dgm:spPr/>
      <dgm:t>
        <a:bodyPr/>
        <a:lstStyle/>
        <a:p>
          <a:endParaRPr lang="ru-RU"/>
        </a:p>
      </dgm:t>
    </dgm:pt>
    <dgm:pt modelId="{174ECED8-501C-4BB8-99BF-415C691A33C7}" type="pres">
      <dgm:prSet presAssocID="{332FE77B-ED81-4EFE-8DA7-E210B80EE00F}" presName="compChildNode" presStyleCnt="0"/>
      <dgm:spPr/>
    </dgm:pt>
    <dgm:pt modelId="{F271DFBA-0B6C-4FB3-8D57-E3655EBE0DA3}" type="pres">
      <dgm:prSet presAssocID="{332FE77B-ED81-4EFE-8DA7-E210B80EE00F}" presName="theInnerList" presStyleCnt="0"/>
      <dgm:spPr/>
    </dgm:pt>
    <dgm:pt modelId="{D4BAAB70-032F-4DB5-9016-584B65DBE7F4}" type="pres">
      <dgm:prSet presAssocID="{6451D6B4-4C35-473C-A443-389E8DAC8D25}" presName="childNode" presStyleLbl="node1" presStyleIdx="0" presStyleCnt="7" custScaleX="130284" custScaleY="2000000" custLinFactY="-184073" custLinFactNeighborX="-1443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1EBE9-9050-442B-902E-76282108C6D3}" type="pres">
      <dgm:prSet presAssocID="{6451D6B4-4C35-473C-A443-389E8DAC8D25}" presName="aSpace2" presStyleCnt="0"/>
      <dgm:spPr/>
    </dgm:pt>
    <dgm:pt modelId="{4BC054DA-0F52-4878-AA5E-9B71A5DDE667}" type="pres">
      <dgm:prSet presAssocID="{B29D99CF-BE17-4DFA-B494-5FA988F41483}" presName="childNode" presStyleLbl="node1" presStyleIdx="1" presStyleCnt="7" custScaleX="127762" custScaleY="1234704" custLinFactY="-93242" custLinFactNeighborX="-15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3A7EC-E471-4F38-9639-B5D7CCE1E2F2}" type="pres">
      <dgm:prSet presAssocID="{B29D99CF-BE17-4DFA-B494-5FA988F41483}" presName="aSpace2" presStyleCnt="0"/>
      <dgm:spPr/>
    </dgm:pt>
    <dgm:pt modelId="{29DD0877-35D5-45B1-8819-07491C771EDB}" type="pres">
      <dgm:prSet presAssocID="{DE4214E4-911B-45A2-BC83-29970C781611}" presName="childNode" presStyleLbl="node1" presStyleIdx="2" presStyleCnt="7" custScaleX="131278" custScaleY="2000000" custLinFactY="1805" custLinFactNeighborX="-69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52B7A-ECF9-4DF9-8B4C-1FBD2CAE31BF}" type="pres">
      <dgm:prSet presAssocID="{332FE77B-ED81-4EFE-8DA7-E210B80EE00F}" presName="aSpace" presStyleCnt="0"/>
      <dgm:spPr/>
    </dgm:pt>
    <dgm:pt modelId="{73777879-75DA-4FB0-9D72-DF1E0DBFCF43}" type="pres">
      <dgm:prSet presAssocID="{DA5CE4BE-67D3-47A0-8F9A-B30A32643D8F}" presName="compNode" presStyleCnt="0"/>
      <dgm:spPr/>
    </dgm:pt>
    <dgm:pt modelId="{48FF6719-3CE6-45AA-84FB-A56B741D6CC7}" type="pres">
      <dgm:prSet presAssocID="{DA5CE4BE-67D3-47A0-8F9A-B30A32643D8F}" presName="aNode" presStyleLbl="bgShp" presStyleIdx="1" presStyleCnt="3" custScaleX="115206" custLinFactNeighborX="-808" custLinFactNeighborY="1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AFCE4B-58DF-4917-8640-BAAC0FF35E92}" type="pres">
      <dgm:prSet presAssocID="{DA5CE4BE-67D3-47A0-8F9A-B30A32643D8F}" presName="textNode" presStyleLbl="bgShp" presStyleIdx="1" presStyleCnt="3"/>
      <dgm:spPr/>
      <dgm:t>
        <a:bodyPr/>
        <a:lstStyle/>
        <a:p>
          <a:endParaRPr lang="ru-RU"/>
        </a:p>
      </dgm:t>
    </dgm:pt>
    <dgm:pt modelId="{DED63F8B-9582-4B47-B790-14E3DFC82526}" type="pres">
      <dgm:prSet presAssocID="{DA5CE4BE-67D3-47A0-8F9A-B30A32643D8F}" presName="compChildNode" presStyleCnt="0"/>
      <dgm:spPr/>
    </dgm:pt>
    <dgm:pt modelId="{74573819-6FBE-48BE-9DD5-6C956EFEE7BA}" type="pres">
      <dgm:prSet presAssocID="{DA5CE4BE-67D3-47A0-8F9A-B30A32643D8F}" presName="theInnerList" presStyleCnt="0"/>
      <dgm:spPr/>
    </dgm:pt>
    <dgm:pt modelId="{A42B204C-161F-4F06-8C45-BFECA80C317F}" type="pres">
      <dgm:prSet presAssocID="{B99DED8C-9FFC-4506-AD76-2936F932E773}" presName="childNode" presStyleLbl="node1" presStyleIdx="3" presStyleCnt="7" custScaleX="114742" custScaleY="65170" custLinFactNeighborX="358" custLinFactNeighborY="52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F221E-46EE-482B-AE4D-2FDDAE55396E}" type="pres">
      <dgm:prSet presAssocID="{B99DED8C-9FFC-4506-AD76-2936F932E773}" presName="aSpace2" presStyleCnt="0"/>
      <dgm:spPr/>
    </dgm:pt>
    <dgm:pt modelId="{A29801FD-F04C-452B-912C-FBC748E8E9CD}" type="pres">
      <dgm:prSet presAssocID="{EDF6C980-22CF-4F47-BC67-52A02B34CD86}" presName="childNode" presStyleLbl="node1" presStyleIdx="4" presStyleCnt="7" custScaleX="116101" custScaleY="60387" custLinFactNeighborX="57" custLinFactNeighborY="-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CC932-29CC-4585-9D53-44AEFE1A34BC}" type="pres">
      <dgm:prSet presAssocID="{DA5CE4BE-67D3-47A0-8F9A-B30A32643D8F}" presName="aSpace" presStyleCnt="0"/>
      <dgm:spPr/>
    </dgm:pt>
    <dgm:pt modelId="{53CB29EB-490C-4222-ACF4-D7DC3D419596}" type="pres">
      <dgm:prSet presAssocID="{2FFA898A-C60A-406B-81DA-4967EAB39350}" presName="compNode" presStyleCnt="0"/>
      <dgm:spPr/>
    </dgm:pt>
    <dgm:pt modelId="{1519BCFA-D5B6-48F1-9C8D-9AB843C3929C}" type="pres">
      <dgm:prSet presAssocID="{2FFA898A-C60A-406B-81DA-4967EAB39350}" presName="aNode" presStyleLbl="bgShp" presStyleIdx="2" presStyleCnt="3" custScaleX="116447" custLinFactNeighborX="-180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4EDB77B-A147-4DFF-A465-B902D61B255F}" type="pres">
      <dgm:prSet presAssocID="{2FFA898A-C60A-406B-81DA-4967EAB39350}" presName="textNode" presStyleLbl="bgShp" presStyleIdx="2" presStyleCnt="3"/>
      <dgm:spPr/>
      <dgm:t>
        <a:bodyPr/>
        <a:lstStyle/>
        <a:p>
          <a:endParaRPr lang="ru-RU"/>
        </a:p>
      </dgm:t>
    </dgm:pt>
    <dgm:pt modelId="{FEFF811C-7D7E-4C72-A87B-606D9279E69C}" type="pres">
      <dgm:prSet presAssocID="{2FFA898A-C60A-406B-81DA-4967EAB39350}" presName="compChildNode" presStyleCnt="0"/>
      <dgm:spPr/>
    </dgm:pt>
    <dgm:pt modelId="{A387A660-2F50-43BC-8D68-6188CBDBF5D9}" type="pres">
      <dgm:prSet presAssocID="{2FFA898A-C60A-406B-81DA-4967EAB39350}" presName="theInnerList" presStyleCnt="0"/>
      <dgm:spPr/>
    </dgm:pt>
    <dgm:pt modelId="{BA14049D-EBF5-4E91-A103-45EAA0FA0132}" type="pres">
      <dgm:prSet presAssocID="{39D46A24-968F-402C-BB29-03B14AD71BD3}" presName="childNode" presStyleLbl="node1" presStyleIdx="5" presStyleCnt="7" custScaleX="119825" custScaleY="50053" custLinFactNeighborX="-77" custLinFactNeighborY="51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DD9F7-38C8-4AF6-8A68-A7D21DE5C69D}" type="pres">
      <dgm:prSet presAssocID="{39D46A24-968F-402C-BB29-03B14AD71BD3}" presName="aSpace2" presStyleCnt="0"/>
      <dgm:spPr/>
    </dgm:pt>
    <dgm:pt modelId="{5C104615-B305-4402-BFDC-931C8EBA0E1C}" type="pres">
      <dgm:prSet presAssocID="{DD6C6273-F7BB-4823-85EB-4CB441A12703}" presName="childNode" presStyleLbl="node1" presStyleIdx="6" presStyleCnt="7" custScaleX="117336" custScaleY="61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A16F5-6CF6-4981-ABA7-9C55E05DCA48}" type="presOf" srcId="{332FE77B-ED81-4EFE-8DA7-E210B80EE00F}" destId="{CBB6DFB7-BB2E-4312-8CB0-44E3E37E3764}" srcOrd="1" destOrd="0" presId="urn:microsoft.com/office/officeart/2005/8/layout/lProcess2"/>
    <dgm:cxn modelId="{67B3AC9B-A2F5-4068-9615-451DE1FCC2DE}" type="presOf" srcId="{DA5CE4BE-67D3-47A0-8F9A-B30A32643D8F}" destId="{48FF6719-3CE6-45AA-84FB-A56B741D6CC7}" srcOrd="0" destOrd="0" presId="urn:microsoft.com/office/officeart/2005/8/layout/lProcess2"/>
    <dgm:cxn modelId="{A0974366-5537-4CC8-9C6B-956960B77968}" srcId="{332FE77B-ED81-4EFE-8DA7-E210B80EE00F}" destId="{6451D6B4-4C35-473C-A443-389E8DAC8D25}" srcOrd="0" destOrd="0" parTransId="{90B766F1-B12E-4AEA-A206-C31CD538CE92}" sibTransId="{1A3BDCAA-0CF7-4FAF-9D78-215865D3592F}"/>
    <dgm:cxn modelId="{EB3252A8-ADE7-4ECE-B3D4-AFE6CF07385E}" type="presOf" srcId="{39D46A24-968F-402C-BB29-03B14AD71BD3}" destId="{BA14049D-EBF5-4E91-A103-45EAA0FA0132}" srcOrd="0" destOrd="0" presId="urn:microsoft.com/office/officeart/2005/8/layout/lProcess2"/>
    <dgm:cxn modelId="{A0C1DA5A-838D-4DF5-976E-D6B9DF202A71}" srcId="{332FE77B-ED81-4EFE-8DA7-E210B80EE00F}" destId="{DE4214E4-911B-45A2-BC83-29970C781611}" srcOrd="2" destOrd="0" parTransId="{B3036BDA-09EF-4470-A79B-830CABB08A1F}" sibTransId="{13BA0AB5-B381-4513-8804-F058061780A9}"/>
    <dgm:cxn modelId="{56AEF2D5-E0F6-4180-AF94-90DAE5D4511F}" type="presOf" srcId="{EDF6C980-22CF-4F47-BC67-52A02B34CD86}" destId="{A29801FD-F04C-452B-912C-FBC748E8E9CD}" srcOrd="0" destOrd="0" presId="urn:microsoft.com/office/officeart/2005/8/layout/lProcess2"/>
    <dgm:cxn modelId="{EED53AC0-30E7-4678-BFDC-CF8808D7D954}" srcId="{F5A6005E-C2EC-44BB-947B-78B204ECB165}" destId="{2FFA898A-C60A-406B-81DA-4967EAB39350}" srcOrd="2" destOrd="0" parTransId="{7454C63D-E5BC-4E40-8A72-C8F69EDB9F0A}" sibTransId="{07576EC9-F8B9-4BB8-A194-4A969D03BC90}"/>
    <dgm:cxn modelId="{721A39FB-1A19-45C7-A492-B616B878644D}" type="presOf" srcId="{F5A6005E-C2EC-44BB-947B-78B204ECB165}" destId="{361B560C-A076-4410-844D-0896AF6D1CE0}" srcOrd="0" destOrd="0" presId="urn:microsoft.com/office/officeart/2005/8/layout/lProcess2"/>
    <dgm:cxn modelId="{606BF735-E739-468D-9DAE-5B7A0979F33B}" srcId="{DA5CE4BE-67D3-47A0-8F9A-B30A32643D8F}" destId="{EDF6C980-22CF-4F47-BC67-52A02B34CD86}" srcOrd="1" destOrd="0" parTransId="{EDEF7E12-20A7-4175-8FFE-8ED8B3DF06B8}" sibTransId="{B0DE599F-EDFB-4504-A33E-13A3E4C96BA2}"/>
    <dgm:cxn modelId="{81814107-D046-4F7B-9ABC-98E105AAE36D}" type="presOf" srcId="{DA5CE4BE-67D3-47A0-8F9A-B30A32643D8F}" destId="{84AFCE4B-58DF-4917-8640-BAAC0FF35E92}" srcOrd="1" destOrd="0" presId="urn:microsoft.com/office/officeart/2005/8/layout/lProcess2"/>
    <dgm:cxn modelId="{ABCCD2CA-3583-4E08-9B63-A92466C64A1F}" type="presOf" srcId="{B29D99CF-BE17-4DFA-B494-5FA988F41483}" destId="{4BC054DA-0F52-4878-AA5E-9B71A5DDE667}" srcOrd="0" destOrd="0" presId="urn:microsoft.com/office/officeart/2005/8/layout/lProcess2"/>
    <dgm:cxn modelId="{097DFB79-C587-485B-9128-BECC7D1C6E79}" type="presOf" srcId="{6451D6B4-4C35-473C-A443-389E8DAC8D25}" destId="{D4BAAB70-032F-4DB5-9016-584B65DBE7F4}" srcOrd="0" destOrd="0" presId="urn:microsoft.com/office/officeart/2005/8/layout/lProcess2"/>
    <dgm:cxn modelId="{DEC3EF4B-5FE1-4029-AAFA-F1F9BD29F918}" srcId="{332FE77B-ED81-4EFE-8DA7-E210B80EE00F}" destId="{B29D99CF-BE17-4DFA-B494-5FA988F41483}" srcOrd="1" destOrd="0" parTransId="{FFFA0054-D99B-4EB5-8F86-B1E3E0FF1F50}" sibTransId="{D58FB4CE-9D48-4040-BAA2-B865AFD80280}"/>
    <dgm:cxn modelId="{22C72390-15AF-4F2C-9BA9-75AF9B064FD7}" srcId="{F5A6005E-C2EC-44BB-947B-78B204ECB165}" destId="{DA5CE4BE-67D3-47A0-8F9A-B30A32643D8F}" srcOrd="1" destOrd="0" parTransId="{8F9D121F-95A7-42A9-8D74-D15BB3EBCBC0}" sibTransId="{E4DE8278-4A5A-441F-B6D3-A436796058F3}"/>
    <dgm:cxn modelId="{1BFD81C3-B15B-4671-AD97-1FDC8939E635}" type="presOf" srcId="{332FE77B-ED81-4EFE-8DA7-E210B80EE00F}" destId="{14ECE9A5-4A30-45B3-B98F-A73DB5C47F7F}" srcOrd="0" destOrd="0" presId="urn:microsoft.com/office/officeart/2005/8/layout/lProcess2"/>
    <dgm:cxn modelId="{0A7D7750-D0FC-4040-941F-A26D217E54BF}" type="presOf" srcId="{2FFA898A-C60A-406B-81DA-4967EAB39350}" destId="{1519BCFA-D5B6-48F1-9C8D-9AB843C3929C}" srcOrd="0" destOrd="0" presId="urn:microsoft.com/office/officeart/2005/8/layout/lProcess2"/>
    <dgm:cxn modelId="{A0B041E0-E846-494B-A772-53F6BB6E5E48}" srcId="{DA5CE4BE-67D3-47A0-8F9A-B30A32643D8F}" destId="{B99DED8C-9FFC-4506-AD76-2936F932E773}" srcOrd="0" destOrd="0" parTransId="{C86A9E9F-9610-4FBE-AFAE-067F8674D1EC}" sibTransId="{C99BB6DA-82AB-4DD0-9DCA-D7A1B761EB65}"/>
    <dgm:cxn modelId="{04834E2F-5194-43D4-A248-291DBCBA74BB}" srcId="{F5A6005E-C2EC-44BB-947B-78B204ECB165}" destId="{332FE77B-ED81-4EFE-8DA7-E210B80EE00F}" srcOrd="0" destOrd="0" parTransId="{7C2F3C0B-5F27-400E-960E-86DDDFFDE3D3}" sibTransId="{A5929299-C3AE-49CF-97E6-85A1F130E387}"/>
    <dgm:cxn modelId="{62C19FA3-3163-4DB3-BC00-D78D2083B861}" type="presOf" srcId="{DD6C6273-F7BB-4823-85EB-4CB441A12703}" destId="{5C104615-B305-4402-BFDC-931C8EBA0E1C}" srcOrd="0" destOrd="0" presId="urn:microsoft.com/office/officeart/2005/8/layout/lProcess2"/>
    <dgm:cxn modelId="{11D5F7F2-98FF-42B3-B82D-EEB4075080F4}" type="presOf" srcId="{B99DED8C-9FFC-4506-AD76-2936F932E773}" destId="{A42B204C-161F-4F06-8C45-BFECA80C317F}" srcOrd="0" destOrd="0" presId="urn:microsoft.com/office/officeart/2005/8/layout/lProcess2"/>
    <dgm:cxn modelId="{4A45B425-85F2-4ED8-B06D-0142FD9E9607}" type="presOf" srcId="{2FFA898A-C60A-406B-81DA-4967EAB39350}" destId="{F4EDB77B-A147-4DFF-A465-B902D61B255F}" srcOrd="1" destOrd="0" presId="urn:microsoft.com/office/officeart/2005/8/layout/lProcess2"/>
    <dgm:cxn modelId="{37C64801-180A-46C9-8F7B-964CF0B4CD3F}" srcId="{2FFA898A-C60A-406B-81DA-4967EAB39350}" destId="{39D46A24-968F-402C-BB29-03B14AD71BD3}" srcOrd="0" destOrd="0" parTransId="{546A3DB8-C071-432C-8D1B-9B74BFD086E9}" sibTransId="{3C06C445-CB45-4D58-BAD3-7FF8589156D2}"/>
    <dgm:cxn modelId="{37C8E2BF-0F12-4E5F-8408-BF46BB8C687F}" type="presOf" srcId="{DE4214E4-911B-45A2-BC83-29970C781611}" destId="{29DD0877-35D5-45B1-8819-07491C771EDB}" srcOrd="0" destOrd="0" presId="urn:microsoft.com/office/officeart/2005/8/layout/lProcess2"/>
    <dgm:cxn modelId="{8D916330-775A-4E71-9203-4ABB9A406FF5}" srcId="{2FFA898A-C60A-406B-81DA-4967EAB39350}" destId="{DD6C6273-F7BB-4823-85EB-4CB441A12703}" srcOrd="1" destOrd="0" parTransId="{164F227E-478B-4157-B03B-02A3C3FA87E4}" sibTransId="{E8E2F000-EBE3-4617-A057-C545F35ADAF5}"/>
    <dgm:cxn modelId="{979F3971-D4EE-497B-9FCD-5CC715C8AF78}" type="presParOf" srcId="{361B560C-A076-4410-844D-0896AF6D1CE0}" destId="{BFA07316-CD43-42CC-B059-EAE6DBD677BA}" srcOrd="0" destOrd="0" presId="urn:microsoft.com/office/officeart/2005/8/layout/lProcess2"/>
    <dgm:cxn modelId="{7B7DEBC1-F4CA-49B0-B0AB-55BAADB7FAD0}" type="presParOf" srcId="{BFA07316-CD43-42CC-B059-EAE6DBD677BA}" destId="{14ECE9A5-4A30-45B3-B98F-A73DB5C47F7F}" srcOrd="0" destOrd="0" presId="urn:microsoft.com/office/officeart/2005/8/layout/lProcess2"/>
    <dgm:cxn modelId="{8A83CA76-4222-45BC-A38C-0E9D06179D3D}" type="presParOf" srcId="{BFA07316-CD43-42CC-B059-EAE6DBD677BA}" destId="{CBB6DFB7-BB2E-4312-8CB0-44E3E37E3764}" srcOrd="1" destOrd="0" presId="urn:microsoft.com/office/officeart/2005/8/layout/lProcess2"/>
    <dgm:cxn modelId="{5926F1E7-D63E-4F38-8CC3-9CB769CF822F}" type="presParOf" srcId="{BFA07316-CD43-42CC-B059-EAE6DBD677BA}" destId="{174ECED8-501C-4BB8-99BF-415C691A33C7}" srcOrd="2" destOrd="0" presId="urn:microsoft.com/office/officeart/2005/8/layout/lProcess2"/>
    <dgm:cxn modelId="{C38F77DF-4A9C-4A78-8996-0786ED57980E}" type="presParOf" srcId="{174ECED8-501C-4BB8-99BF-415C691A33C7}" destId="{F271DFBA-0B6C-4FB3-8D57-E3655EBE0DA3}" srcOrd="0" destOrd="0" presId="urn:microsoft.com/office/officeart/2005/8/layout/lProcess2"/>
    <dgm:cxn modelId="{FA6797A5-F445-425D-B602-7D37818D3FA7}" type="presParOf" srcId="{F271DFBA-0B6C-4FB3-8D57-E3655EBE0DA3}" destId="{D4BAAB70-032F-4DB5-9016-584B65DBE7F4}" srcOrd="0" destOrd="0" presId="urn:microsoft.com/office/officeart/2005/8/layout/lProcess2"/>
    <dgm:cxn modelId="{2939C667-ADAA-4BFD-BB06-0953A1A3F684}" type="presParOf" srcId="{F271DFBA-0B6C-4FB3-8D57-E3655EBE0DA3}" destId="{BDF1EBE9-9050-442B-902E-76282108C6D3}" srcOrd="1" destOrd="0" presId="urn:microsoft.com/office/officeart/2005/8/layout/lProcess2"/>
    <dgm:cxn modelId="{014DB29D-3FD5-4C22-A9BD-B6FBA0E2922D}" type="presParOf" srcId="{F271DFBA-0B6C-4FB3-8D57-E3655EBE0DA3}" destId="{4BC054DA-0F52-4878-AA5E-9B71A5DDE667}" srcOrd="2" destOrd="0" presId="urn:microsoft.com/office/officeart/2005/8/layout/lProcess2"/>
    <dgm:cxn modelId="{685C58BD-E637-436F-ABF4-6965C900ABFD}" type="presParOf" srcId="{F271DFBA-0B6C-4FB3-8D57-E3655EBE0DA3}" destId="{2343A7EC-E471-4F38-9639-B5D7CCE1E2F2}" srcOrd="3" destOrd="0" presId="urn:microsoft.com/office/officeart/2005/8/layout/lProcess2"/>
    <dgm:cxn modelId="{4121EB75-98CC-4E0B-B8FF-CAFB68B069D2}" type="presParOf" srcId="{F271DFBA-0B6C-4FB3-8D57-E3655EBE0DA3}" destId="{29DD0877-35D5-45B1-8819-07491C771EDB}" srcOrd="4" destOrd="0" presId="urn:microsoft.com/office/officeart/2005/8/layout/lProcess2"/>
    <dgm:cxn modelId="{F8FE725A-32B4-46BD-B1F2-D8C2CEC00ED8}" type="presParOf" srcId="{361B560C-A076-4410-844D-0896AF6D1CE0}" destId="{2F052B7A-ECF9-4DF9-8B4C-1FBD2CAE31BF}" srcOrd="1" destOrd="0" presId="urn:microsoft.com/office/officeart/2005/8/layout/lProcess2"/>
    <dgm:cxn modelId="{32DE3598-9906-48B1-A574-AEDD46382D88}" type="presParOf" srcId="{361B560C-A076-4410-844D-0896AF6D1CE0}" destId="{73777879-75DA-4FB0-9D72-DF1E0DBFCF43}" srcOrd="2" destOrd="0" presId="urn:microsoft.com/office/officeart/2005/8/layout/lProcess2"/>
    <dgm:cxn modelId="{71FC2C4D-A724-4231-9DB6-69EBF2DEED75}" type="presParOf" srcId="{73777879-75DA-4FB0-9D72-DF1E0DBFCF43}" destId="{48FF6719-3CE6-45AA-84FB-A56B741D6CC7}" srcOrd="0" destOrd="0" presId="urn:microsoft.com/office/officeart/2005/8/layout/lProcess2"/>
    <dgm:cxn modelId="{7BDF4C09-19C0-4171-AA97-C1E8F0FAE40E}" type="presParOf" srcId="{73777879-75DA-4FB0-9D72-DF1E0DBFCF43}" destId="{84AFCE4B-58DF-4917-8640-BAAC0FF35E92}" srcOrd="1" destOrd="0" presId="urn:microsoft.com/office/officeart/2005/8/layout/lProcess2"/>
    <dgm:cxn modelId="{B3CD8991-8BB6-4CB3-A70B-F558DCFADA6B}" type="presParOf" srcId="{73777879-75DA-4FB0-9D72-DF1E0DBFCF43}" destId="{DED63F8B-9582-4B47-B790-14E3DFC82526}" srcOrd="2" destOrd="0" presId="urn:microsoft.com/office/officeart/2005/8/layout/lProcess2"/>
    <dgm:cxn modelId="{2E9CDAE3-8FE1-472C-B0F5-683579EC1BC6}" type="presParOf" srcId="{DED63F8B-9582-4B47-B790-14E3DFC82526}" destId="{74573819-6FBE-48BE-9DD5-6C956EFEE7BA}" srcOrd="0" destOrd="0" presId="urn:microsoft.com/office/officeart/2005/8/layout/lProcess2"/>
    <dgm:cxn modelId="{2AA8A7EE-BF6A-4CE0-92D6-83C3FC7D313E}" type="presParOf" srcId="{74573819-6FBE-48BE-9DD5-6C956EFEE7BA}" destId="{A42B204C-161F-4F06-8C45-BFECA80C317F}" srcOrd="0" destOrd="0" presId="urn:microsoft.com/office/officeart/2005/8/layout/lProcess2"/>
    <dgm:cxn modelId="{86FC1D6B-2D05-47B6-8856-C2AB7823D3F0}" type="presParOf" srcId="{74573819-6FBE-48BE-9DD5-6C956EFEE7BA}" destId="{AAFF221E-46EE-482B-AE4D-2FDDAE55396E}" srcOrd="1" destOrd="0" presId="urn:microsoft.com/office/officeart/2005/8/layout/lProcess2"/>
    <dgm:cxn modelId="{AC8E9DEE-56F5-4FD6-9131-AC79A65CDC8E}" type="presParOf" srcId="{74573819-6FBE-48BE-9DD5-6C956EFEE7BA}" destId="{A29801FD-F04C-452B-912C-FBC748E8E9CD}" srcOrd="2" destOrd="0" presId="urn:microsoft.com/office/officeart/2005/8/layout/lProcess2"/>
    <dgm:cxn modelId="{817B8909-D008-4378-9353-43BA4743AFD0}" type="presParOf" srcId="{361B560C-A076-4410-844D-0896AF6D1CE0}" destId="{556CC932-29CC-4585-9D53-44AEFE1A34BC}" srcOrd="3" destOrd="0" presId="urn:microsoft.com/office/officeart/2005/8/layout/lProcess2"/>
    <dgm:cxn modelId="{63DB4EF2-F822-4EC1-B9FC-009B45A348C8}" type="presParOf" srcId="{361B560C-A076-4410-844D-0896AF6D1CE0}" destId="{53CB29EB-490C-4222-ACF4-D7DC3D419596}" srcOrd="4" destOrd="0" presId="urn:microsoft.com/office/officeart/2005/8/layout/lProcess2"/>
    <dgm:cxn modelId="{781B269D-F92C-48A6-9507-59A20B8BB42B}" type="presParOf" srcId="{53CB29EB-490C-4222-ACF4-D7DC3D419596}" destId="{1519BCFA-D5B6-48F1-9C8D-9AB843C3929C}" srcOrd="0" destOrd="0" presId="urn:microsoft.com/office/officeart/2005/8/layout/lProcess2"/>
    <dgm:cxn modelId="{052F2D36-9790-4748-AADE-532A8EB8F5E9}" type="presParOf" srcId="{53CB29EB-490C-4222-ACF4-D7DC3D419596}" destId="{F4EDB77B-A147-4DFF-A465-B902D61B255F}" srcOrd="1" destOrd="0" presId="urn:microsoft.com/office/officeart/2005/8/layout/lProcess2"/>
    <dgm:cxn modelId="{AFFC3986-D29E-4C26-A1FA-807B72D9DA23}" type="presParOf" srcId="{53CB29EB-490C-4222-ACF4-D7DC3D419596}" destId="{FEFF811C-7D7E-4C72-A87B-606D9279E69C}" srcOrd="2" destOrd="0" presId="urn:microsoft.com/office/officeart/2005/8/layout/lProcess2"/>
    <dgm:cxn modelId="{E3650CAE-BFBE-4B68-BE3D-4863F7A6FD74}" type="presParOf" srcId="{FEFF811C-7D7E-4C72-A87B-606D9279E69C}" destId="{A387A660-2F50-43BC-8D68-6188CBDBF5D9}" srcOrd="0" destOrd="0" presId="urn:microsoft.com/office/officeart/2005/8/layout/lProcess2"/>
    <dgm:cxn modelId="{6752C4ED-FB1D-471A-92A0-E34100182B0E}" type="presParOf" srcId="{A387A660-2F50-43BC-8D68-6188CBDBF5D9}" destId="{BA14049D-EBF5-4E91-A103-45EAA0FA0132}" srcOrd="0" destOrd="0" presId="urn:microsoft.com/office/officeart/2005/8/layout/lProcess2"/>
    <dgm:cxn modelId="{0DF63786-A061-4543-A2B7-9FCF4AD4CF29}" type="presParOf" srcId="{A387A660-2F50-43BC-8D68-6188CBDBF5D9}" destId="{2BCDD9F7-38C8-4AF6-8A68-A7D21DE5C69D}" srcOrd="1" destOrd="0" presId="urn:microsoft.com/office/officeart/2005/8/layout/lProcess2"/>
    <dgm:cxn modelId="{7D7D8142-4B7A-4CA2-B17B-97405F2BD98E}" type="presParOf" srcId="{A387A660-2F50-43BC-8D68-6188CBDBF5D9}" destId="{5C104615-B305-4402-BFDC-931C8EBA0E1C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C71F36-1BD9-4671-BDBE-F9F2E48018E8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8A961C-CCAD-44E8-9189-EC2D5D125176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F6264E4F-2A45-4D1E-8AFE-F3DCB4BE8F08}" type="parTrans" cxnId="{C3EC9CD8-9A4D-49AF-828B-31C70B30B74B}">
      <dgm:prSet/>
      <dgm:spPr/>
      <dgm:t>
        <a:bodyPr/>
        <a:lstStyle/>
        <a:p>
          <a:endParaRPr lang="ru-RU"/>
        </a:p>
      </dgm:t>
    </dgm:pt>
    <dgm:pt modelId="{1890F439-AF0E-4E23-A13B-93435A59B89F}" type="sibTrans" cxnId="{C3EC9CD8-9A4D-49AF-828B-31C70B30B74B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74E10E7-BE65-4086-BC3D-2EA530301505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2FAD03-0DB3-4C06-AFC9-F972617DEAB4}" type="parTrans" cxnId="{B3418E7C-FF4D-4AD9-9AC2-0D066FBEEA62}">
      <dgm:prSet/>
      <dgm:spPr/>
      <dgm:t>
        <a:bodyPr/>
        <a:lstStyle/>
        <a:p>
          <a:endParaRPr lang="ru-RU"/>
        </a:p>
      </dgm:t>
    </dgm:pt>
    <dgm:pt modelId="{E67D987C-CF4B-4F7B-9923-93FF41382757}" type="sibTrans" cxnId="{B3418E7C-FF4D-4AD9-9AC2-0D066FBEEA6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9F3678-4706-482B-B640-2E1FC0C3B4C4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56F8F81-D4A4-45C0-AF86-771E44927BC2}" type="sibTrans" cxnId="{A8C50D53-A88C-433B-8AAF-1A7237C6525A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7638BC-834E-4471-910B-9533D697AC48}" type="parTrans" cxnId="{A8C50D53-A88C-433B-8AAF-1A7237C6525A}">
      <dgm:prSet/>
      <dgm:spPr/>
      <dgm:t>
        <a:bodyPr/>
        <a:lstStyle/>
        <a:p>
          <a:endParaRPr lang="ru-RU"/>
        </a:p>
      </dgm:t>
    </dgm:pt>
    <dgm:pt modelId="{FD02388D-8B10-44C5-B92C-D5F2B201FB52}" type="pres">
      <dgm:prSet presAssocID="{B3C71F36-1BD9-4671-BDBE-F9F2E48018E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2E058DB-E98D-4205-800F-CD9E0E238CF4}" type="pres">
      <dgm:prSet presAssocID="{AF8A961C-CCAD-44E8-9189-EC2D5D125176}" presName="composite" presStyleCnt="0"/>
      <dgm:spPr/>
      <dgm:t>
        <a:bodyPr/>
        <a:lstStyle/>
        <a:p>
          <a:endParaRPr lang="ru-RU"/>
        </a:p>
      </dgm:t>
    </dgm:pt>
    <dgm:pt modelId="{1EB552DC-B26F-443A-AF0B-A8CABF172522}" type="pres">
      <dgm:prSet presAssocID="{AF8A961C-CCAD-44E8-9189-EC2D5D12517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C29E-20E8-45D5-B539-BB6E45992968}" type="pres">
      <dgm:prSet presAssocID="{AF8A961C-CCAD-44E8-9189-EC2D5D12517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2C3EB-7F18-4C32-9DDC-DFFE9ACFF320}" type="pres">
      <dgm:prSet presAssocID="{AF8A961C-CCAD-44E8-9189-EC2D5D125176}" presName="BalanceSpacing" presStyleCnt="0"/>
      <dgm:spPr/>
      <dgm:t>
        <a:bodyPr/>
        <a:lstStyle/>
        <a:p>
          <a:endParaRPr lang="ru-RU"/>
        </a:p>
      </dgm:t>
    </dgm:pt>
    <dgm:pt modelId="{C138DF46-5EAE-408D-A041-3AF7AE1F2637}" type="pres">
      <dgm:prSet presAssocID="{AF8A961C-CCAD-44E8-9189-EC2D5D125176}" presName="BalanceSpacing1" presStyleCnt="0"/>
      <dgm:spPr/>
      <dgm:t>
        <a:bodyPr/>
        <a:lstStyle/>
        <a:p>
          <a:endParaRPr lang="ru-RU"/>
        </a:p>
      </dgm:t>
    </dgm:pt>
    <dgm:pt modelId="{2B03561B-1AEF-4402-B5C6-0A3A223151E8}" type="pres">
      <dgm:prSet presAssocID="{1890F439-AF0E-4E23-A13B-93435A59B89F}" presName="Accent1Text" presStyleLbl="node1" presStyleIdx="1" presStyleCnt="6"/>
      <dgm:spPr/>
      <dgm:t>
        <a:bodyPr/>
        <a:lstStyle/>
        <a:p>
          <a:endParaRPr lang="ru-RU"/>
        </a:p>
      </dgm:t>
    </dgm:pt>
    <dgm:pt modelId="{7DF62448-F9F6-43AF-B0C9-0C399BD5105B}" type="pres">
      <dgm:prSet presAssocID="{1890F439-AF0E-4E23-A13B-93435A59B89F}" presName="spaceBetweenRectangles" presStyleCnt="0"/>
      <dgm:spPr/>
      <dgm:t>
        <a:bodyPr/>
        <a:lstStyle/>
        <a:p>
          <a:endParaRPr lang="ru-RU"/>
        </a:p>
      </dgm:t>
    </dgm:pt>
    <dgm:pt modelId="{89C4859E-A729-4A78-94D8-6867BEE0F640}" type="pres">
      <dgm:prSet presAssocID="{374E10E7-BE65-4086-BC3D-2EA530301505}" presName="composite" presStyleCnt="0"/>
      <dgm:spPr/>
      <dgm:t>
        <a:bodyPr/>
        <a:lstStyle/>
        <a:p>
          <a:endParaRPr lang="ru-RU"/>
        </a:p>
      </dgm:t>
    </dgm:pt>
    <dgm:pt modelId="{666F0F5C-D639-49A0-9CCE-25B783761D70}" type="pres">
      <dgm:prSet presAssocID="{374E10E7-BE65-4086-BC3D-2EA530301505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9D9B7-F96C-4F13-B248-D210F7A357C0}" type="pres">
      <dgm:prSet presAssocID="{374E10E7-BE65-4086-BC3D-2EA53030150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368E5-A6F7-428B-BD5C-1989F76CA8EF}" type="pres">
      <dgm:prSet presAssocID="{374E10E7-BE65-4086-BC3D-2EA530301505}" presName="BalanceSpacing" presStyleCnt="0"/>
      <dgm:spPr/>
      <dgm:t>
        <a:bodyPr/>
        <a:lstStyle/>
        <a:p>
          <a:endParaRPr lang="ru-RU"/>
        </a:p>
      </dgm:t>
    </dgm:pt>
    <dgm:pt modelId="{3824B79E-0E04-47C0-A5FB-7CDB34284249}" type="pres">
      <dgm:prSet presAssocID="{374E10E7-BE65-4086-BC3D-2EA530301505}" presName="BalanceSpacing1" presStyleCnt="0"/>
      <dgm:spPr/>
      <dgm:t>
        <a:bodyPr/>
        <a:lstStyle/>
        <a:p>
          <a:endParaRPr lang="ru-RU"/>
        </a:p>
      </dgm:t>
    </dgm:pt>
    <dgm:pt modelId="{211B256C-A3C3-4C49-942C-01CD8C722FFF}" type="pres">
      <dgm:prSet presAssocID="{E67D987C-CF4B-4F7B-9923-93FF41382757}" presName="Accent1Text" presStyleLbl="node1" presStyleIdx="3" presStyleCnt="6"/>
      <dgm:spPr/>
      <dgm:t>
        <a:bodyPr/>
        <a:lstStyle/>
        <a:p>
          <a:endParaRPr lang="ru-RU"/>
        </a:p>
      </dgm:t>
    </dgm:pt>
    <dgm:pt modelId="{C677603A-A9F3-4FE2-939A-9B8ECC632601}" type="pres">
      <dgm:prSet presAssocID="{E67D987C-CF4B-4F7B-9923-93FF41382757}" presName="spaceBetweenRectangles" presStyleCnt="0"/>
      <dgm:spPr/>
      <dgm:t>
        <a:bodyPr/>
        <a:lstStyle/>
        <a:p>
          <a:endParaRPr lang="ru-RU"/>
        </a:p>
      </dgm:t>
    </dgm:pt>
    <dgm:pt modelId="{1DA2E19D-A2BF-4C80-AC9C-50081354E980}" type="pres">
      <dgm:prSet presAssocID="{4D9F3678-4706-482B-B640-2E1FC0C3B4C4}" presName="composite" presStyleCnt="0"/>
      <dgm:spPr/>
      <dgm:t>
        <a:bodyPr/>
        <a:lstStyle/>
        <a:p>
          <a:endParaRPr lang="ru-RU"/>
        </a:p>
      </dgm:t>
    </dgm:pt>
    <dgm:pt modelId="{79CB67FE-541D-495F-AD36-E294D6F2F0C6}" type="pres">
      <dgm:prSet presAssocID="{4D9F3678-4706-482B-B640-2E1FC0C3B4C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2F3F6-85DF-415D-9913-71A75254D8E4}" type="pres">
      <dgm:prSet presAssocID="{4D9F3678-4706-482B-B640-2E1FC0C3B4C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E3A5E-8F9B-4FDF-91B5-E3604211DF35}" type="pres">
      <dgm:prSet presAssocID="{4D9F3678-4706-482B-B640-2E1FC0C3B4C4}" presName="BalanceSpacing" presStyleCnt="0"/>
      <dgm:spPr/>
      <dgm:t>
        <a:bodyPr/>
        <a:lstStyle/>
        <a:p>
          <a:endParaRPr lang="ru-RU"/>
        </a:p>
      </dgm:t>
    </dgm:pt>
    <dgm:pt modelId="{1D4D2489-E6D2-4E2F-BA37-34C9F6837EFA}" type="pres">
      <dgm:prSet presAssocID="{4D9F3678-4706-482B-B640-2E1FC0C3B4C4}" presName="BalanceSpacing1" presStyleCnt="0"/>
      <dgm:spPr/>
      <dgm:t>
        <a:bodyPr/>
        <a:lstStyle/>
        <a:p>
          <a:endParaRPr lang="ru-RU"/>
        </a:p>
      </dgm:t>
    </dgm:pt>
    <dgm:pt modelId="{3D398C2B-A639-44B7-83DB-004F2F8AE188}" type="pres">
      <dgm:prSet presAssocID="{556F8F81-D4A4-45C0-AF86-771E44927BC2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4DA730D8-6AB1-471B-B76B-33A6209E96A0}" type="presOf" srcId="{AF8A961C-CCAD-44E8-9189-EC2D5D125176}" destId="{1EB552DC-B26F-443A-AF0B-A8CABF172522}" srcOrd="0" destOrd="0" presId="urn:microsoft.com/office/officeart/2008/layout/AlternatingHexagons"/>
    <dgm:cxn modelId="{B3418E7C-FF4D-4AD9-9AC2-0D066FBEEA62}" srcId="{B3C71F36-1BD9-4671-BDBE-F9F2E48018E8}" destId="{374E10E7-BE65-4086-BC3D-2EA530301505}" srcOrd="1" destOrd="0" parTransId="{0A2FAD03-0DB3-4C06-AFC9-F972617DEAB4}" sibTransId="{E67D987C-CF4B-4F7B-9923-93FF41382757}"/>
    <dgm:cxn modelId="{5B6E9174-24F1-46B6-86A5-8302507B3B55}" type="presOf" srcId="{4D9F3678-4706-482B-B640-2E1FC0C3B4C4}" destId="{79CB67FE-541D-495F-AD36-E294D6F2F0C6}" srcOrd="0" destOrd="0" presId="urn:microsoft.com/office/officeart/2008/layout/AlternatingHexagons"/>
    <dgm:cxn modelId="{A8C50D53-A88C-433B-8AAF-1A7237C6525A}" srcId="{B3C71F36-1BD9-4671-BDBE-F9F2E48018E8}" destId="{4D9F3678-4706-482B-B640-2E1FC0C3B4C4}" srcOrd="2" destOrd="0" parTransId="{117638BC-834E-4471-910B-9533D697AC48}" sibTransId="{556F8F81-D4A4-45C0-AF86-771E44927BC2}"/>
    <dgm:cxn modelId="{C3EC9CD8-9A4D-49AF-828B-31C70B30B74B}" srcId="{B3C71F36-1BD9-4671-BDBE-F9F2E48018E8}" destId="{AF8A961C-CCAD-44E8-9189-EC2D5D125176}" srcOrd="0" destOrd="0" parTransId="{F6264E4F-2A45-4D1E-8AFE-F3DCB4BE8F08}" sibTransId="{1890F439-AF0E-4E23-A13B-93435A59B89F}"/>
    <dgm:cxn modelId="{F500C8E8-31CF-4AAF-8901-7E469FF7EF1E}" type="presOf" srcId="{374E10E7-BE65-4086-BC3D-2EA530301505}" destId="{666F0F5C-D639-49A0-9CCE-25B783761D70}" srcOrd="0" destOrd="0" presId="urn:microsoft.com/office/officeart/2008/layout/AlternatingHexagons"/>
    <dgm:cxn modelId="{14F30300-7F48-48BC-AECE-0657AA1BEA42}" type="presOf" srcId="{556F8F81-D4A4-45C0-AF86-771E44927BC2}" destId="{3D398C2B-A639-44B7-83DB-004F2F8AE188}" srcOrd="0" destOrd="0" presId="urn:microsoft.com/office/officeart/2008/layout/AlternatingHexagons"/>
    <dgm:cxn modelId="{020462BB-CD25-4752-8059-CB9C92A6850F}" type="presOf" srcId="{1890F439-AF0E-4E23-A13B-93435A59B89F}" destId="{2B03561B-1AEF-4402-B5C6-0A3A223151E8}" srcOrd="0" destOrd="0" presId="urn:microsoft.com/office/officeart/2008/layout/AlternatingHexagons"/>
    <dgm:cxn modelId="{BB09B203-A225-4287-AD68-CBF5D76AE275}" type="presOf" srcId="{E67D987C-CF4B-4F7B-9923-93FF41382757}" destId="{211B256C-A3C3-4C49-942C-01CD8C722FFF}" srcOrd="0" destOrd="0" presId="urn:microsoft.com/office/officeart/2008/layout/AlternatingHexagons"/>
    <dgm:cxn modelId="{495D0E6B-29E9-4B1A-901D-8F53A7642DAB}" type="presOf" srcId="{B3C71F36-1BD9-4671-BDBE-F9F2E48018E8}" destId="{FD02388D-8B10-44C5-B92C-D5F2B201FB52}" srcOrd="0" destOrd="0" presId="urn:microsoft.com/office/officeart/2008/layout/AlternatingHexagons"/>
    <dgm:cxn modelId="{789E856E-076E-4159-B5EE-901234ED743E}" type="presParOf" srcId="{FD02388D-8B10-44C5-B92C-D5F2B201FB52}" destId="{02E058DB-E98D-4205-800F-CD9E0E238CF4}" srcOrd="0" destOrd="0" presId="urn:microsoft.com/office/officeart/2008/layout/AlternatingHexagons"/>
    <dgm:cxn modelId="{2CCA55B4-2987-4F3B-BDEE-578D00080DA1}" type="presParOf" srcId="{02E058DB-E98D-4205-800F-CD9E0E238CF4}" destId="{1EB552DC-B26F-443A-AF0B-A8CABF172522}" srcOrd="0" destOrd="0" presId="urn:microsoft.com/office/officeart/2008/layout/AlternatingHexagons"/>
    <dgm:cxn modelId="{B4AE787A-1DEC-4E10-8ED3-95EC0F6610E6}" type="presParOf" srcId="{02E058DB-E98D-4205-800F-CD9E0E238CF4}" destId="{A5EBC29E-20E8-45D5-B539-BB6E45992968}" srcOrd="1" destOrd="0" presId="urn:microsoft.com/office/officeart/2008/layout/AlternatingHexagons"/>
    <dgm:cxn modelId="{9FE0B818-A27C-484B-AE59-E132B6442287}" type="presParOf" srcId="{02E058DB-E98D-4205-800F-CD9E0E238CF4}" destId="{CA82C3EB-7F18-4C32-9DDC-DFFE9ACFF320}" srcOrd="2" destOrd="0" presId="urn:microsoft.com/office/officeart/2008/layout/AlternatingHexagons"/>
    <dgm:cxn modelId="{4A8E84EA-565B-4FA1-A41C-E47497E67CEC}" type="presParOf" srcId="{02E058DB-E98D-4205-800F-CD9E0E238CF4}" destId="{C138DF46-5EAE-408D-A041-3AF7AE1F2637}" srcOrd="3" destOrd="0" presId="urn:microsoft.com/office/officeart/2008/layout/AlternatingHexagons"/>
    <dgm:cxn modelId="{3F28391B-FB9C-4B70-8E2D-E6184DA9C52B}" type="presParOf" srcId="{02E058DB-E98D-4205-800F-CD9E0E238CF4}" destId="{2B03561B-1AEF-4402-B5C6-0A3A223151E8}" srcOrd="4" destOrd="0" presId="urn:microsoft.com/office/officeart/2008/layout/AlternatingHexagons"/>
    <dgm:cxn modelId="{9F2E6F3C-163C-4458-A211-8C040E4D4672}" type="presParOf" srcId="{FD02388D-8B10-44C5-B92C-D5F2B201FB52}" destId="{7DF62448-F9F6-43AF-B0C9-0C399BD5105B}" srcOrd="1" destOrd="0" presId="urn:microsoft.com/office/officeart/2008/layout/AlternatingHexagons"/>
    <dgm:cxn modelId="{47480453-9476-4E05-88DB-816017D1D8EA}" type="presParOf" srcId="{FD02388D-8B10-44C5-B92C-D5F2B201FB52}" destId="{89C4859E-A729-4A78-94D8-6867BEE0F640}" srcOrd="2" destOrd="0" presId="urn:microsoft.com/office/officeart/2008/layout/AlternatingHexagons"/>
    <dgm:cxn modelId="{4B9D3FE5-8048-48FD-9B5F-DE25E431AC5B}" type="presParOf" srcId="{89C4859E-A729-4A78-94D8-6867BEE0F640}" destId="{666F0F5C-D639-49A0-9CCE-25B783761D70}" srcOrd="0" destOrd="0" presId="urn:microsoft.com/office/officeart/2008/layout/AlternatingHexagons"/>
    <dgm:cxn modelId="{B7F012CB-90CE-4A37-BC3A-0297F4737A3F}" type="presParOf" srcId="{89C4859E-A729-4A78-94D8-6867BEE0F640}" destId="{1FD9D9B7-F96C-4F13-B248-D210F7A357C0}" srcOrd="1" destOrd="0" presId="urn:microsoft.com/office/officeart/2008/layout/AlternatingHexagons"/>
    <dgm:cxn modelId="{07B07F15-9836-411C-9FC3-033A433BC5FB}" type="presParOf" srcId="{89C4859E-A729-4A78-94D8-6867BEE0F640}" destId="{10F368E5-A6F7-428B-BD5C-1989F76CA8EF}" srcOrd="2" destOrd="0" presId="urn:microsoft.com/office/officeart/2008/layout/AlternatingHexagons"/>
    <dgm:cxn modelId="{724793FD-2BA4-4496-9100-AC95186CA7AF}" type="presParOf" srcId="{89C4859E-A729-4A78-94D8-6867BEE0F640}" destId="{3824B79E-0E04-47C0-A5FB-7CDB34284249}" srcOrd="3" destOrd="0" presId="urn:microsoft.com/office/officeart/2008/layout/AlternatingHexagons"/>
    <dgm:cxn modelId="{DB909CA3-FF6B-4D6B-824A-835BEB2B6394}" type="presParOf" srcId="{89C4859E-A729-4A78-94D8-6867BEE0F640}" destId="{211B256C-A3C3-4C49-942C-01CD8C722FFF}" srcOrd="4" destOrd="0" presId="urn:microsoft.com/office/officeart/2008/layout/AlternatingHexagons"/>
    <dgm:cxn modelId="{F30D7B2F-208F-4105-A9B2-66541E36A929}" type="presParOf" srcId="{FD02388D-8B10-44C5-B92C-D5F2B201FB52}" destId="{C677603A-A9F3-4FE2-939A-9B8ECC632601}" srcOrd="3" destOrd="0" presId="urn:microsoft.com/office/officeart/2008/layout/AlternatingHexagons"/>
    <dgm:cxn modelId="{95D64C91-1FA9-49A2-93C0-8E0935A0CFA9}" type="presParOf" srcId="{FD02388D-8B10-44C5-B92C-D5F2B201FB52}" destId="{1DA2E19D-A2BF-4C80-AC9C-50081354E980}" srcOrd="4" destOrd="0" presId="urn:microsoft.com/office/officeart/2008/layout/AlternatingHexagons"/>
    <dgm:cxn modelId="{46300383-82E5-4270-8D43-D881E4C2C157}" type="presParOf" srcId="{1DA2E19D-A2BF-4C80-AC9C-50081354E980}" destId="{79CB67FE-541D-495F-AD36-E294D6F2F0C6}" srcOrd="0" destOrd="0" presId="urn:microsoft.com/office/officeart/2008/layout/AlternatingHexagons"/>
    <dgm:cxn modelId="{8F6A8450-20C3-47B3-888C-2C1A0AE5CC67}" type="presParOf" srcId="{1DA2E19D-A2BF-4C80-AC9C-50081354E980}" destId="{52F2F3F6-85DF-415D-9913-71A75254D8E4}" srcOrd="1" destOrd="0" presId="urn:microsoft.com/office/officeart/2008/layout/AlternatingHexagons"/>
    <dgm:cxn modelId="{0FC9AC2A-AC8C-4608-BB5A-3E2C8B79A088}" type="presParOf" srcId="{1DA2E19D-A2BF-4C80-AC9C-50081354E980}" destId="{089E3A5E-8F9B-4FDF-91B5-E3604211DF35}" srcOrd="2" destOrd="0" presId="urn:microsoft.com/office/officeart/2008/layout/AlternatingHexagons"/>
    <dgm:cxn modelId="{61160335-8C71-443A-956F-043FEFD9C358}" type="presParOf" srcId="{1DA2E19D-A2BF-4C80-AC9C-50081354E980}" destId="{1D4D2489-E6D2-4E2F-BA37-34C9F6837EFA}" srcOrd="3" destOrd="0" presId="urn:microsoft.com/office/officeart/2008/layout/AlternatingHexagons"/>
    <dgm:cxn modelId="{2013D169-FF57-4888-B34A-1BCE69A7818F}" type="presParOf" srcId="{1DA2E19D-A2BF-4C80-AC9C-50081354E980}" destId="{3D398C2B-A639-44B7-83DB-004F2F8AE18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5650E6-0380-463E-BDC0-F0D9B300CBEC}" type="doc">
      <dgm:prSet loTypeId="urn:microsoft.com/office/officeart/2005/8/layout/hierarchy3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7DA2E7-E64C-4374-B4F7-F0EAA1BE7BF1}">
      <dgm:prSet phldrT="[Текст]" custT="1"/>
      <dgm:spPr>
        <a:solidFill>
          <a:schemeClr val="accent6"/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6149AA-F2B5-4786-B89C-D2945B463991}" type="par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9544EB-E818-47D5-A611-E6B111980CD0}" type="sibTrans" cxnId="{462AB7F7-CA5B-4ABB-98A6-EE7B8B4E08BE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E1456-871C-4F09-AE54-193D3B8C4018}">
      <dgm:prSet phldrT="[Текст]" custT="1"/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Районная отчетность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05A340-E8F6-4DE6-9C6F-5D8FE09B40F4}" type="par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FDA4C-86E8-47FE-96C1-09D393255928}" type="sibTrans" cxnId="{07C1E859-977C-44D3-82DC-B8F52574F12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D31933-B95A-4551-87E5-972325095812}">
      <dgm:prSet phldrT="[Текст]" custT="1"/>
      <dgm:spPr>
        <a:solidFill>
          <a:srgbClr val="9BBB59"/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Земельный паспорт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07A6D-C989-490A-B283-A2488334952F}" type="par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1EC90-3CD6-4E85-810E-E1A4D7919742}" type="sibTrans" cxnId="{D27F4292-4E52-4F2C-9E16-A11407B56C48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11BD0-54E0-4ECA-84BB-EB22EE4BBE76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Модуль «</a:t>
          </a:r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Метео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-станция»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696ECA-9A86-434A-85F8-C239F9EF232A}" type="parTrans" cxnId="{541B03C7-8E57-4653-9D12-FB9DA1CA96FC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7A1DCD-8017-420F-A99F-8FEAB3FEB246}" type="sibTrans" cxnId="{541B03C7-8E57-4653-9D12-FB9DA1CA96FC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70B87B-9D57-4BEF-8F3A-AB4FA86A41CC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Модуль «Пчеловод-</a:t>
          </a:r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ство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»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F40B49-9442-41B6-8ADB-40DB2633A264}" type="parTrans" cxnId="{AF83EFE1-DF3A-463E-8575-3033EE499191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9B6A5-3B0C-4A7F-A272-2E1E49DB1D40}" type="sibTrans" cxnId="{AF83EFE1-DF3A-463E-8575-3033EE49919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512D9-9A94-4ABB-80AD-2087A18DC8BE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Модуль «Земельный паспорт»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222F6-65FD-4FA5-854A-D3528DAF60FF}" type="parTrans" cxnId="{BB435EF8-C495-4AE3-AFBE-808B36AB3260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C989A-8926-4D31-8515-FE7CEBEC7CF4}" type="sibTrans" cxnId="{BB435EF8-C495-4AE3-AFBE-808B36AB3260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4ABFF-3BD5-4214-9FC7-688ED5C3B19D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Субсидии 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319240-883E-4D8C-BFA6-0C6B08A88B06}" type="par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B0514-29DF-4E73-925A-D036CC670E45}" type="sibTrans" cxnId="{ADD9C3B2-5C8D-42F7-B318-C6F81B04D3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88E5F-DFB2-4BE1-BCA7-4DB29B44226E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Похозяйственная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 книга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991DEB-CEF2-4937-8637-BE9A83B2EDD4}" type="par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51E209-17AA-44C0-A6ED-46640F88AD69}" type="sibTrans" cxnId="{C7573FF1-1FF5-4837-8448-B9E6086ADB4B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804E2-DB2F-46ED-A3BC-5589F1284C2D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Заявки на субсидии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7C6618-DC9E-433F-A3D5-1E5383BCEF35}" type="parTrans" cxnId="{21C9C3A5-2C8D-4562-9001-9F1CE46AB849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418EAD-5309-47C1-976E-F310E89B8570}" type="sibTrans" cxnId="{21C9C3A5-2C8D-4562-9001-9F1CE46AB849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9A483-842D-40D5-8CF9-E6EDEE39EE27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 СХП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B3D404-E275-4245-AF7E-2AB819B07491}" type="parTrans" cxnId="{482850D1-A4D8-4FCB-9A23-FC2471C60ACD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493A49-D9F6-49FB-ACEB-5A11BBB1C0E6}" type="sibTrans" cxnId="{482850D1-A4D8-4FCB-9A23-FC2471C60AC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2365CD-5A1C-4C75-8F06-30D7EC9BCC00}">
      <dgm:prSet phldrT="[Текст]" custT="1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11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Сельскохозяй-ственная</a:t>
          </a:r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 техника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0B482-C1B3-42A4-A084-D9F26E90259A}" type="par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C4031-0CC1-42C8-84A3-C9906D88E7F2}" type="sibTrans" cxnId="{0B4FAB8D-2A83-40DC-B093-4DDCF6DFAAAD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2A8ED-C732-4F3D-A807-3B2A9D4C68FC}">
      <dgm:prSet phldrT="[Текст]" custT="1"/>
      <dgm:spPr>
        <a:solidFill>
          <a:srgbClr val="F15D5D"/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С/х животные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396B36-08C6-4298-9FC2-5B19317D84CD}" type="par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6FECBE-AF4D-4FE1-8E9D-FF38BDFFB7C5}" type="sibTrans" cxnId="{9231987F-E0BF-476C-A31E-A551117852D1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1AFDC-A894-4EE0-942B-C72C6E778098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100" b="1" dirty="0" smtClean="0">
              <a:latin typeface="Arial" panose="020B0604020202020204" pitchFamily="34" charset="0"/>
              <a:cs typeface="Arial" panose="020B0604020202020204" pitchFamily="34" charset="0"/>
            </a:rPr>
            <a:t>Управление цифровой трансформацией</a:t>
          </a:r>
          <a:endParaRPr lang="ru-RU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CD3E63-25FD-4E09-A0DC-89BCD9CCAE90}" type="par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025CA2-D2EB-439F-A9AF-B5F1C40A67D1}" type="sibTrans" cxnId="{BEFBFB06-CA5C-4C2F-96F2-35192ACA1295}">
      <dgm:prSet/>
      <dgm:spPr/>
      <dgm:t>
        <a:bodyPr/>
        <a:lstStyle/>
        <a:p>
          <a:endParaRPr lang="ru-RU" sz="11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6F6770-4AEA-496E-9014-6F30B6047AA8}" type="pres">
      <dgm:prSet presAssocID="{AC5650E6-0380-463E-BDC0-F0D9B300CBE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7E9FDE1-1353-4271-A3F4-022E338A6489}" type="pres">
      <dgm:prSet presAssocID="{867DA2E7-E64C-4374-B4F7-F0EAA1BE7BF1}" presName="root" presStyleCnt="0"/>
      <dgm:spPr/>
    </dgm:pt>
    <dgm:pt modelId="{705B5C20-016E-4668-B1B0-5830ED11BC72}" type="pres">
      <dgm:prSet presAssocID="{867DA2E7-E64C-4374-B4F7-F0EAA1BE7BF1}" presName="rootComposite" presStyleCnt="0"/>
      <dgm:spPr/>
    </dgm:pt>
    <dgm:pt modelId="{41CD34FC-D69A-4DEC-B3A1-BAE80267DABF}" type="pres">
      <dgm:prSet presAssocID="{867DA2E7-E64C-4374-B4F7-F0EAA1BE7BF1}" presName="rootText" presStyleLbl="node1" presStyleIdx="0" presStyleCnt="7" custLinFactNeighborX="-337"/>
      <dgm:spPr/>
      <dgm:t>
        <a:bodyPr/>
        <a:lstStyle/>
        <a:p>
          <a:endParaRPr lang="ru-RU"/>
        </a:p>
      </dgm:t>
    </dgm:pt>
    <dgm:pt modelId="{DBE5B45A-E41B-419D-A648-6272EEF67CFF}" type="pres">
      <dgm:prSet presAssocID="{867DA2E7-E64C-4374-B4F7-F0EAA1BE7BF1}" presName="rootConnector" presStyleLbl="node1" presStyleIdx="0" presStyleCnt="7"/>
      <dgm:spPr/>
      <dgm:t>
        <a:bodyPr/>
        <a:lstStyle/>
        <a:p>
          <a:endParaRPr lang="ru-RU"/>
        </a:p>
      </dgm:t>
    </dgm:pt>
    <dgm:pt modelId="{CEF66E98-689D-4103-B71C-A66D0AF412C6}" type="pres">
      <dgm:prSet presAssocID="{867DA2E7-E64C-4374-B4F7-F0EAA1BE7BF1}" presName="childShape" presStyleCnt="0"/>
      <dgm:spPr/>
    </dgm:pt>
    <dgm:pt modelId="{73DF2528-AF04-4D8F-BF5C-F31459CB1493}" type="pres">
      <dgm:prSet presAssocID="{D305A340-E8F6-4DE6-9C6F-5D8FE09B40F4}" presName="Name13" presStyleLbl="parChTrans1D2" presStyleIdx="0" presStyleCnt="6"/>
      <dgm:spPr/>
      <dgm:t>
        <a:bodyPr/>
        <a:lstStyle/>
        <a:p>
          <a:endParaRPr lang="ru-RU"/>
        </a:p>
      </dgm:t>
    </dgm:pt>
    <dgm:pt modelId="{0F2BC130-3599-47ED-B919-06F8211820AC}" type="pres">
      <dgm:prSet presAssocID="{441E1456-871C-4F09-AE54-193D3B8C4018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B9AC6-E906-470D-8434-8180C080FC3D}" type="pres">
      <dgm:prSet presAssocID="{75D31933-B95A-4551-87E5-972325095812}" presName="root" presStyleCnt="0"/>
      <dgm:spPr/>
    </dgm:pt>
    <dgm:pt modelId="{18B4DC6B-DB67-4A1F-93EF-F494EA617805}" type="pres">
      <dgm:prSet presAssocID="{75D31933-B95A-4551-87E5-972325095812}" presName="rootComposite" presStyleCnt="0"/>
      <dgm:spPr/>
    </dgm:pt>
    <dgm:pt modelId="{707311AA-3BFC-4201-B33F-23BCEAC43856}" type="pres">
      <dgm:prSet presAssocID="{75D31933-B95A-4551-87E5-972325095812}" presName="rootText" presStyleLbl="node1" presStyleIdx="1" presStyleCnt="7"/>
      <dgm:spPr/>
      <dgm:t>
        <a:bodyPr/>
        <a:lstStyle/>
        <a:p>
          <a:endParaRPr lang="ru-RU"/>
        </a:p>
      </dgm:t>
    </dgm:pt>
    <dgm:pt modelId="{6BE331DC-DA46-4927-A67F-7CFFF5CF9CC6}" type="pres">
      <dgm:prSet presAssocID="{75D31933-B95A-4551-87E5-972325095812}" presName="rootConnector" presStyleLbl="node1" presStyleIdx="1" presStyleCnt="7"/>
      <dgm:spPr/>
      <dgm:t>
        <a:bodyPr/>
        <a:lstStyle/>
        <a:p>
          <a:endParaRPr lang="ru-RU"/>
        </a:p>
      </dgm:t>
    </dgm:pt>
    <dgm:pt modelId="{D6F7765D-8B02-472A-B092-C3541D356066}" type="pres">
      <dgm:prSet presAssocID="{75D31933-B95A-4551-87E5-972325095812}" presName="childShape" presStyleCnt="0"/>
      <dgm:spPr/>
    </dgm:pt>
    <dgm:pt modelId="{228B5BCB-C0F9-40AF-A00D-A34112DA3C94}" type="pres">
      <dgm:prSet presAssocID="{E5F222F6-65FD-4FA5-854A-D3528DAF60FF}" presName="Name13" presStyleLbl="parChTrans1D2" presStyleIdx="1" presStyleCnt="6"/>
      <dgm:spPr/>
      <dgm:t>
        <a:bodyPr/>
        <a:lstStyle/>
        <a:p>
          <a:endParaRPr lang="ru-RU"/>
        </a:p>
      </dgm:t>
    </dgm:pt>
    <dgm:pt modelId="{0770F60A-88B0-4475-BBA1-17B08B61795A}" type="pres">
      <dgm:prSet presAssocID="{7B9512D9-9A94-4ABB-80AD-2087A18DC8BE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73D7D-3A05-4BAA-9FF3-B06138B57E51}" type="pres">
      <dgm:prSet presAssocID="{9A696ECA-9A86-434A-85F8-C239F9EF232A}" presName="Name13" presStyleLbl="parChTrans1D2" presStyleIdx="2" presStyleCnt="6"/>
      <dgm:spPr/>
      <dgm:t>
        <a:bodyPr/>
        <a:lstStyle/>
        <a:p>
          <a:endParaRPr lang="ru-RU"/>
        </a:p>
      </dgm:t>
    </dgm:pt>
    <dgm:pt modelId="{80623565-5F18-4F22-8C20-FA7DA1A4373E}" type="pres">
      <dgm:prSet presAssocID="{57211BD0-54E0-4ECA-84BB-EB22EE4BBE76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66598-AD67-490F-B6C9-D431D080DE6B}" type="pres">
      <dgm:prSet presAssocID="{58F40B49-9442-41B6-8ADB-40DB2633A264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1AD192B-1FAD-43CA-A1C5-03674AB771B9}" type="pres">
      <dgm:prSet presAssocID="{AF70B87B-9D57-4BEF-8F3A-AB4FA86A41CC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A4B4A-1621-4BCB-A955-DCFA1B22074C}" type="pres">
      <dgm:prSet presAssocID="{F0C4ABFF-3BD5-4214-9FC7-688ED5C3B19D}" presName="root" presStyleCnt="0"/>
      <dgm:spPr/>
    </dgm:pt>
    <dgm:pt modelId="{E42D6BAD-3041-4FCA-9A52-C03AB0FDDD28}" type="pres">
      <dgm:prSet presAssocID="{F0C4ABFF-3BD5-4214-9FC7-688ED5C3B19D}" presName="rootComposite" presStyleCnt="0"/>
      <dgm:spPr/>
    </dgm:pt>
    <dgm:pt modelId="{056F2236-4AF6-4502-8265-89EF78C6A8FC}" type="pres">
      <dgm:prSet presAssocID="{F0C4ABFF-3BD5-4214-9FC7-688ED5C3B19D}" presName="rootText" presStyleLbl="node1" presStyleIdx="2" presStyleCnt="7"/>
      <dgm:spPr/>
      <dgm:t>
        <a:bodyPr/>
        <a:lstStyle/>
        <a:p>
          <a:endParaRPr lang="ru-RU"/>
        </a:p>
      </dgm:t>
    </dgm:pt>
    <dgm:pt modelId="{09AEC731-8152-4CF0-A797-E493ADDBA3E3}" type="pres">
      <dgm:prSet presAssocID="{F0C4ABFF-3BD5-4214-9FC7-688ED5C3B19D}" presName="rootConnector" presStyleLbl="node1" presStyleIdx="2" presStyleCnt="7"/>
      <dgm:spPr/>
      <dgm:t>
        <a:bodyPr/>
        <a:lstStyle/>
        <a:p>
          <a:endParaRPr lang="ru-RU"/>
        </a:p>
      </dgm:t>
    </dgm:pt>
    <dgm:pt modelId="{A2CF36A7-20EE-424A-B5D1-F33AEDDF259E}" type="pres">
      <dgm:prSet presAssocID="{F0C4ABFF-3BD5-4214-9FC7-688ED5C3B19D}" presName="childShape" presStyleCnt="0"/>
      <dgm:spPr/>
    </dgm:pt>
    <dgm:pt modelId="{EF799BDB-A97C-4507-A27C-C697CC43BE77}" type="pres">
      <dgm:prSet presAssocID="{BC7C6618-DC9E-433F-A3D5-1E5383BCEF35}" presName="Name13" presStyleLbl="parChTrans1D2" presStyleIdx="4" presStyleCnt="6"/>
      <dgm:spPr/>
      <dgm:t>
        <a:bodyPr/>
        <a:lstStyle/>
        <a:p>
          <a:endParaRPr lang="ru-RU"/>
        </a:p>
      </dgm:t>
    </dgm:pt>
    <dgm:pt modelId="{15B1B82F-DC76-4896-9F64-7EB01C26FB70}" type="pres">
      <dgm:prSet presAssocID="{4A9804E2-DB2F-46ED-A3BC-5589F1284C2D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7DF82-26B0-4B00-B415-DB2C815C846F}" type="pres">
      <dgm:prSet presAssocID="{6DB3D404-E275-4245-AF7E-2AB819B07491}" presName="Name13" presStyleLbl="parChTrans1D2" presStyleIdx="5" presStyleCnt="6"/>
      <dgm:spPr/>
      <dgm:t>
        <a:bodyPr/>
        <a:lstStyle/>
        <a:p>
          <a:endParaRPr lang="ru-RU"/>
        </a:p>
      </dgm:t>
    </dgm:pt>
    <dgm:pt modelId="{005620C3-5B21-4A0C-9671-96B41E2059AD}" type="pres">
      <dgm:prSet presAssocID="{9199A483-842D-40D5-8CF9-E6EDEE39EE27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1ACC9-5BA1-42C7-BFF7-64FEE578CDD2}" type="pres">
      <dgm:prSet presAssocID="{8C988E5F-DFB2-4BE1-BCA7-4DB29B44226E}" presName="root" presStyleCnt="0"/>
      <dgm:spPr/>
    </dgm:pt>
    <dgm:pt modelId="{EA142F31-C344-453D-A80D-E5136BEC176E}" type="pres">
      <dgm:prSet presAssocID="{8C988E5F-DFB2-4BE1-BCA7-4DB29B44226E}" presName="rootComposite" presStyleCnt="0"/>
      <dgm:spPr/>
    </dgm:pt>
    <dgm:pt modelId="{D1A34019-14B1-4A2B-9841-8B1DC20D48FB}" type="pres">
      <dgm:prSet presAssocID="{8C988E5F-DFB2-4BE1-BCA7-4DB29B44226E}" presName="rootText" presStyleLbl="node1" presStyleIdx="3" presStyleCnt="7"/>
      <dgm:spPr/>
      <dgm:t>
        <a:bodyPr/>
        <a:lstStyle/>
        <a:p>
          <a:endParaRPr lang="ru-RU"/>
        </a:p>
      </dgm:t>
    </dgm:pt>
    <dgm:pt modelId="{86C87EF2-8F2C-4A34-B897-A2BAA735052F}" type="pres">
      <dgm:prSet presAssocID="{8C988E5F-DFB2-4BE1-BCA7-4DB29B44226E}" presName="rootConnector" presStyleLbl="node1" presStyleIdx="3" presStyleCnt="7"/>
      <dgm:spPr/>
      <dgm:t>
        <a:bodyPr/>
        <a:lstStyle/>
        <a:p>
          <a:endParaRPr lang="ru-RU"/>
        </a:p>
      </dgm:t>
    </dgm:pt>
    <dgm:pt modelId="{6B50BC6D-F809-4E6E-AAD5-AEAC981BC697}" type="pres">
      <dgm:prSet presAssocID="{8C988E5F-DFB2-4BE1-BCA7-4DB29B44226E}" presName="childShape" presStyleCnt="0"/>
      <dgm:spPr/>
    </dgm:pt>
    <dgm:pt modelId="{E43F95D4-CEFC-475C-AA34-BA7DE07CD202}" type="pres">
      <dgm:prSet presAssocID="{0A2365CD-5A1C-4C75-8F06-30D7EC9BCC00}" presName="root" presStyleCnt="0"/>
      <dgm:spPr/>
    </dgm:pt>
    <dgm:pt modelId="{E71A2B60-EBC2-4067-934C-8AE35E5C234D}" type="pres">
      <dgm:prSet presAssocID="{0A2365CD-5A1C-4C75-8F06-30D7EC9BCC00}" presName="rootComposite" presStyleCnt="0"/>
      <dgm:spPr/>
    </dgm:pt>
    <dgm:pt modelId="{3450E05B-FF48-49F1-AFE3-561C20EC4509}" type="pres">
      <dgm:prSet presAssocID="{0A2365CD-5A1C-4C75-8F06-30D7EC9BCC00}" presName="rootText" presStyleLbl="node1" presStyleIdx="4" presStyleCnt="7"/>
      <dgm:spPr/>
      <dgm:t>
        <a:bodyPr/>
        <a:lstStyle/>
        <a:p>
          <a:endParaRPr lang="ru-RU"/>
        </a:p>
      </dgm:t>
    </dgm:pt>
    <dgm:pt modelId="{82AEFD80-98CF-49EC-9DE5-68765A1CFAD6}" type="pres">
      <dgm:prSet presAssocID="{0A2365CD-5A1C-4C75-8F06-30D7EC9BCC00}" presName="rootConnector" presStyleLbl="node1" presStyleIdx="4" presStyleCnt="7"/>
      <dgm:spPr/>
      <dgm:t>
        <a:bodyPr/>
        <a:lstStyle/>
        <a:p>
          <a:endParaRPr lang="ru-RU"/>
        </a:p>
      </dgm:t>
    </dgm:pt>
    <dgm:pt modelId="{82907DF8-1A7E-4F38-A355-C0CF30158A83}" type="pres">
      <dgm:prSet presAssocID="{0A2365CD-5A1C-4C75-8F06-30D7EC9BCC00}" presName="childShape" presStyleCnt="0"/>
      <dgm:spPr/>
    </dgm:pt>
    <dgm:pt modelId="{61B174BD-29A8-49EA-B4F2-23BF9ADD04CB}" type="pres">
      <dgm:prSet presAssocID="{4C32A8ED-C732-4F3D-A807-3B2A9D4C68FC}" presName="root" presStyleCnt="0"/>
      <dgm:spPr/>
    </dgm:pt>
    <dgm:pt modelId="{252FD4D2-CB11-4DAD-A0A6-80E1EB33B240}" type="pres">
      <dgm:prSet presAssocID="{4C32A8ED-C732-4F3D-A807-3B2A9D4C68FC}" presName="rootComposite" presStyleCnt="0"/>
      <dgm:spPr/>
    </dgm:pt>
    <dgm:pt modelId="{C4CEE7D8-AFAE-41DC-9D37-3E24AF008CF8}" type="pres">
      <dgm:prSet presAssocID="{4C32A8ED-C732-4F3D-A807-3B2A9D4C68FC}" presName="rootText" presStyleLbl="node1" presStyleIdx="5" presStyleCnt="7"/>
      <dgm:spPr/>
      <dgm:t>
        <a:bodyPr/>
        <a:lstStyle/>
        <a:p>
          <a:endParaRPr lang="ru-RU"/>
        </a:p>
      </dgm:t>
    </dgm:pt>
    <dgm:pt modelId="{1CEB2A12-C29F-40E2-BFF2-ECFFBF80CDB8}" type="pres">
      <dgm:prSet presAssocID="{4C32A8ED-C732-4F3D-A807-3B2A9D4C68FC}" presName="rootConnector" presStyleLbl="node1" presStyleIdx="5" presStyleCnt="7"/>
      <dgm:spPr/>
      <dgm:t>
        <a:bodyPr/>
        <a:lstStyle/>
        <a:p>
          <a:endParaRPr lang="ru-RU"/>
        </a:p>
      </dgm:t>
    </dgm:pt>
    <dgm:pt modelId="{754BB436-4E78-4219-80B8-DEF5724B29B9}" type="pres">
      <dgm:prSet presAssocID="{4C32A8ED-C732-4F3D-A807-3B2A9D4C68FC}" presName="childShape" presStyleCnt="0"/>
      <dgm:spPr/>
    </dgm:pt>
    <dgm:pt modelId="{E0FB1B1B-36EA-45A3-8B0E-6A1571D76965}" type="pres">
      <dgm:prSet presAssocID="{9601AFDC-A894-4EE0-942B-C72C6E778098}" presName="root" presStyleCnt="0"/>
      <dgm:spPr/>
    </dgm:pt>
    <dgm:pt modelId="{600520A1-CF94-45AD-BE8F-64B9FC55E605}" type="pres">
      <dgm:prSet presAssocID="{9601AFDC-A894-4EE0-942B-C72C6E778098}" presName="rootComposite" presStyleCnt="0"/>
      <dgm:spPr/>
    </dgm:pt>
    <dgm:pt modelId="{87657DA6-E2C7-45CB-B308-67FD36BBF812}" type="pres">
      <dgm:prSet presAssocID="{9601AFDC-A894-4EE0-942B-C72C6E778098}" presName="rootText" presStyleLbl="node1" presStyleIdx="6" presStyleCnt="7"/>
      <dgm:spPr/>
      <dgm:t>
        <a:bodyPr/>
        <a:lstStyle/>
        <a:p>
          <a:endParaRPr lang="ru-RU"/>
        </a:p>
      </dgm:t>
    </dgm:pt>
    <dgm:pt modelId="{6DBA00A2-A665-4563-BC00-588D5D9D2BA3}" type="pres">
      <dgm:prSet presAssocID="{9601AFDC-A894-4EE0-942B-C72C6E778098}" presName="rootConnector" presStyleLbl="node1" presStyleIdx="6" presStyleCnt="7"/>
      <dgm:spPr/>
      <dgm:t>
        <a:bodyPr/>
        <a:lstStyle/>
        <a:p>
          <a:endParaRPr lang="ru-RU"/>
        </a:p>
      </dgm:t>
    </dgm:pt>
    <dgm:pt modelId="{3B9266D8-9BC1-4F56-BD3B-4D8A223FFDE3}" type="pres">
      <dgm:prSet presAssocID="{9601AFDC-A894-4EE0-942B-C72C6E778098}" presName="childShape" presStyleCnt="0"/>
      <dgm:spPr/>
    </dgm:pt>
  </dgm:ptLst>
  <dgm:cxnLst>
    <dgm:cxn modelId="{1A0AF80D-BD6C-4915-94FB-EED4EA23D50D}" type="presOf" srcId="{9A696ECA-9A86-434A-85F8-C239F9EF232A}" destId="{C1C73D7D-3A05-4BAA-9FF3-B06138B57E51}" srcOrd="0" destOrd="0" presId="urn:microsoft.com/office/officeart/2005/8/layout/hierarchy3"/>
    <dgm:cxn modelId="{E0470A33-FBD8-4E76-8378-C35BDF6670BD}" type="presOf" srcId="{AC5650E6-0380-463E-BDC0-F0D9B300CBEC}" destId="{DF6F6770-4AEA-496E-9014-6F30B6047AA8}" srcOrd="0" destOrd="0" presId="urn:microsoft.com/office/officeart/2005/8/layout/hierarchy3"/>
    <dgm:cxn modelId="{A4B0E946-73DE-4674-B1F0-7EABC7A935EE}" type="presOf" srcId="{6DB3D404-E275-4245-AF7E-2AB819B07491}" destId="{EEE7DF82-26B0-4B00-B415-DB2C815C846F}" srcOrd="0" destOrd="0" presId="urn:microsoft.com/office/officeart/2005/8/layout/hierarchy3"/>
    <dgm:cxn modelId="{7473A97D-9009-4270-AACF-8048D8195E10}" type="presOf" srcId="{AF70B87B-9D57-4BEF-8F3A-AB4FA86A41CC}" destId="{B1AD192B-1FAD-43CA-A1C5-03674AB771B9}" srcOrd="0" destOrd="0" presId="urn:microsoft.com/office/officeart/2005/8/layout/hierarchy3"/>
    <dgm:cxn modelId="{C7573FF1-1FF5-4837-8448-B9E6086ADB4B}" srcId="{AC5650E6-0380-463E-BDC0-F0D9B300CBEC}" destId="{8C988E5F-DFB2-4BE1-BCA7-4DB29B44226E}" srcOrd="3" destOrd="0" parTransId="{84991DEB-CEF2-4937-8637-BE9A83B2EDD4}" sibTransId="{C751E209-17AA-44C0-A6ED-46640F88AD69}"/>
    <dgm:cxn modelId="{5DCB40E9-6264-41BC-BB85-3884405F975E}" type="presOf" srcId="{58F40B49-9442-41B6-8ADB-40DB2633A264}" destId="{A4A66598-AD67-490F-B6C9-D431D080DE6B}" srcOrd="0" destOrd="0" presId="urn:microsoft.com/office/officeart/2005/8/layout/hierarchy3"/>
    <dgm:cxn modelId="{9F973C6A-E7D8-4F64-BBD1-FCF72C7F17AB}" type="presOf" srcId="{0A2365CD-5A1C-4C75-8F06-30D7EC9BCC00}" destId="{82AEFD80-98CF-49EC-9DE5-68765A1CFAD6}" srcOrd="1" destOrd="0" presId="urn:microsoft.com/office/officeart/2005/8/layout/hierarchy3"/>
    <dgm:cxn modelId="{CE29CB6B-4596-473F-A6C4-0ECF4E6FCBBA}" type="presOf" srcId="{867DA2E7-E64C-4374-B4F7-F0EAA1BE7BF1}" destId="{DBE5B45A-E41B-419D-A648-6272EEF67CFF}" srcOrd="1" destOrd="0" presId="urn:microsoft.com/office/officeart/2005/8/layout/hierarchy3"/>
    <dgm:cxn modelId="{4CF3F986-DC0B-4BBA-900C-257796B62511}" type="presOf" srcId="{D305A340-E8F6-4DE6-9C6F-5D8FE09B40F4}" destId="{73DF2528-AF04-4D8F-BF5C-F31459CB1493}" srcOrd="0" destOrd="0" presId="urn:microsoft.com/office/officeart/2005/8/layout/hierarchy3"/>
    <dgm:cxn modelId="{21C9C3A5-2C8D-4562-9001-9F1CE46AB849}" srcId="{F0C4ABFF-3BD5-4214-9FC7-688ED5C3B19D}" destId="{4A9804E2-DB2F-46ED-A3BC-5589F1284C2D}" srcOrd="0" destOrd="0" parTransId="{BC7C6618-DC9E-433F-A3D5-1E5383BCEF35}" sibTransId="{21418EAD-5309-47C1-976E-F310E89B8570}"/>
    <dgm:cxn modelId="{462AB7F7-CA5B-4ABB-98A6-EE7B8B4E08BE}" srcId="{AC5650E6-0380-463E-BDC0-F0D9B300CBEC}" destId="{867DA2E7-E64C-4374-B4F7-F0EAA1BE7BF1}" srcOrd="0" destOrd="0" parTransId="{FF6149AA-F2B5-4786-B89C-D2945B463991}" sibTransId="{959544EB-E818-47D5-A611-E6B111980CD0}"/>
    <dgm:cxn modelId="{BDEC5179-AD1E-47B1-80B5-B050604CA6B3}" type="presOf" srcId="{9601AFDC-A894-4EE0-942B-C72C6E778098}" destId="{87657DA6-E2C7-45CB-B308-67FD36BBF812}" srcOrd="0" destOrd="0" presId="urn:microsoft.com/office/officeart/2005/8/layout/hierarchy3"/>
    <dgm:cxn modelId="{2CD44F17-D77E-4D1D-B857-A2D85A1B5C2A}" type="presOf" srcId="{4A9804E2-DB2F-46ED-A3BC-5589F1284C2D}" destId="{15B1B82F-DC76-4896-9F64-7EB01C26FB70}" srcOrd="0" destOrd="0" presId="urn:microsoft.com/office/officeart/2005/8/layout/hierarchy3"/>
    <dgm:cxn modelId="{D27F4292-4E52-4F2C-9E16-A11407B56C48}" srcId="{AC5650E6-0380-463E-BDC0-F0D9B300CBEC}" destId="{75D31933-B95A-4551-87E5-972325095812}" srcOrd="1" destOrd="0" parTransId="{50307A6D-C989-490A-B283-A2488334952F}" sibTransId="{CAD1EC90-3CD6-4E85-810E-E1A4D7919742}"/>
    <dgm:cxn modelId="{0B4FAB8D-2A83-40DC-B093-4DDCF6DFAAAD}" srcId="{AC5650E6-0380-463E-BDC0-F0D9B300CBEC}" destId="{0A2365CD-5A1C-4C75-8F06-30D7EC9BCC00}" srcOrd="4" destOrd="0" parTransId="{86E0B482-C1B3-42A4-A084-D9F26E90259A}" sibTransId="{2FBC4031-0CC1-42C8-84A3-C9906D88E7F2}"/>
    <dgm:cxn modelId="{482850D1-A4D8-4FCB-9A23-FC2471C60ACD}" srcId="{F0C4ABFF-3BD5-4214-9FC7-688ED5C3B19D}" destId="{9199A483-842D-40D5-8CF9-E6EDEE39EE27}" srcOrd="1" destOrd="0" parTransId="{6DB3D404-E275-4245-AF7E-2AB819B07491}" sibTransId="{6E493A49-D9F6-49FB-ACEB-5A11BBB1C0E6}"/>
    <dgm:cxn modelId="{4AC76404-300E-4CF3-B9C6-70064DCB7C98}" type="presOf" srcId="{E5F222F6-65FD-4FA5-854A-D3528DAF60FF}" destId="{228B5BCB-C0F9-40AF-A00D-A34112DA3C94}" srcOrd="0" destOrd="0" presId="urn:microsoft.com/office/officeart/2005/8/layout/hierarchy3"/>
    <dgm:cxn modelId="{310BEDCD-4AC7-4723-A5B6-1DF8BF7253B3}" type="presOf" srcId="{57211BD0-54E0-4ECA-84BB-EB22EE4BBE76}" destId="{80623565-5F18-4F22-8C20-FA7DA1A4373E}" srcOrd="0" destOrd="0" presId="urn:microsoft.com/office/officeart/2005/8/layout/hierarchy3"/>
    <dgm:cxn modelId="{0580A095-E4FE-4F79-AEFD-CBFE0BABA51F}" type="presOf" srcId="{7B9512D9-9A94-4ABB-80AD-2087A18DC8BE}" destId="{0770F60A-88B0-4475-BBA1-17B08B61795A}" srcOrd="0" destOrd="0" presId="urn:microsoft.com/office/officeart/2005/8/layout/hierarchy3"/>
    <dgm:cxn modelId="{44D205A4-1BA6-4680-A0FE-521910A8B236}" type="presOf" srcId="{9199A483-842D-40D5-8CF9-E6EDEE39EE27}" destId="{005620C3-5B21-4A0C-9671-96B41E2059AD}" srcOrd="0" destOrd="0" presId="urn:microsoft.com/office/officeart/2005/8/layout/hierarchy3"/>
    <dgm:cxn modelId="{DD7FF768-4136-4B83-81D6-A845DCD5747B}" type="presOf" srcId="{441E1456-871C-4F09-AE54-193D3B8C4018}" destId="{0F2BC130-3599-47ED-B919-06F8211820AC}" srcOrd="0" destOrd="0" presId="urn:microsoft.com/office/officeart/2005/8/layout/hierarchy3"/>
    <dgm:cxn modelId="{8DDED8C9-0471-4732-88E5-164CE257CE51}" type="presOf" srcId="{75D31933-B95A-4551-87E5-972325095812}" destId="{707311AA-3BFC-4201-B33F-23BCEAC43856}" srcOrd="0" destOrd="0" presId="urn:microsoft.com/office/officeart/2005/8/layout/hierarchy3"/>
    <dgm:cxn modelId="{AF83EFE1-DF3A-463E-8575-3033EE499191}" srcId="{75D31933-B95A-4551-87E5-972325095812}" destId="{AF70B87B-9D57-4BEF-8F3A-AB4FA86A41CC}" srcOrd="2" destOrd="0" parTransId="{58F40B49-9442-41B6-8ADB-40DB2633A264}" sibTransId="{4DE9B6A5-3B0C-4A7F-A272-2E1E49DB1D40}"/>
    <dgm:cxn modelId="{8F0E9532-891B-46F2-B642-B7F792FD39D4}" type="presOf" srcId="{F0C4ABFF-3BD5-4214-9FC7-688ED5C3B19D}" destId="{056F2236-4AF6-4502-8265-89EF78C6A8FC}" srcOrd="0" destOrd="0" presId="urn:microsoft.com/office/officeart/2005/8/layout/hierarchy3"/>
    <dgm:cxn modelId="{07C1E859-977C-44D3-82DC-B8F52574F128}" srcId="{867DA2E7-E64C-4374-B4F7-F0EAA1BE7BF1}" destId="{441E1456-871C-4F09-AE54-193D3B8C4018}" srcOrd="0" destOrd="0" parTransId="{D305A340-E8F6-4DE6-9C6F-5D8FE09B40F4}" sibTransId="{4E0FDA4C-86E8-47FE-96C1-09D393255928}"/>
    <dgm:cxn modelId="{BB435EF8-C495-4AE3-AFBE-808B36AB3260}" srcId="{75D31933-B95A-4551-87E5-972325095812}" destId="{7B9512D9-9A94-4ABB-80AD-2087A18DC8BE}" srcOrd="0" destOrd="0" parTransId="{E5F222F6-65FD-4FA5-854A-D3528DAF60FF}" sibTransId="{2C9C989A-8926-4D31-8515-FE7CEBEC7CF4}"/>
    <dgm:cxn modelId="{692E58AC-7A27-461F-8DDB-FF1B32099AF6}" type="presOf" srcId="{4C32A8ED-C732-4F3D-A807-3B2A9D4C68FC}" destId="{C4CEE7D8-AFAE-41DC-9D37-3E24AF008CF8}" srcOrd="0" destOrd="0" presId="urn:microsoft.com/office/officeart/2005/8/layout/hierarchy3"/>
    <dgm:cxn modelId="{0CE7136E-915E-4446-AB1C-DECFEC783968}" type="presOf" srcId="{8C988E5F-DFB2-4BE1-BCA7-4DB29B44226E}" destId="{D1A34019-14B1-4A2B-9841-8B1DC20D48FB}" srcOrd="0" destOrd="0" presId="urn:microsoft.com/office/officeart/2005/8/layout/hierarchy3"/>
    <dgm:cxn modelId="{BEFBFB06-CA5C-4C2F-96F2-35192ACA1295}" srcId="{AC5650E6-0380-463E-BDC0-F0D9B300CBEC}" destId="{9601AFDC-A894-4EE0-942B-C72C6E778098}" srcOrd="6" destOrd="0" parTransId="{4DCD3E63-25FD-4E09-A0DC-89BCD9CCAE90}" sibTransId="{79025CA2-D2EB-439F-A9AF-B5F1C40A67D1}"/>
    <dgm:cxn modelId="{9231987F-E0BF-476C-A31E-A551117852D1}" srcId="{AC5650E6-0380-463E-BDC0-F0D9B300CBEC}" destId="{4C32A8ED-C732-4F3D-A807-3B2A9D4C68FC}" srcOrd="5" destOrd="0" parTransId="{E4396B36-08C6-4298-9FC2-5B19317D84CD}" sibTransId="{AD6FECBE-AF4D-4FE1-8E9D-FF38BDFFB7C5}"/>
    <dgm:cxn modelId="{541B03C7-8E57-4653-9D12-FB9DA1CA96FC}" srcId="{75D31933-B95A-4551-87E5-972325095812}" destId="{57211BD0-54E0-4ECA-84BB-EB22EE4BBE76}" srcOrd="1" destOrd="0" parTransId="{9A696ECA-9A86-434A-85F8-C239F9EF232A}" sibTransId="{AD7A1DCD-8017-420F-A99F-8FEAB3FEB246}"/>
    <dgm:cxn modelId="{E3C9B972-C384-498F-A812-70133976B357}" type="presOf" srcId="{0A2365CD-5A1C-4C75-8F06-30D7EC9BCC00}" destId="{3450E05B-FF48-49F1-AFE3-561C20EC4509}" srcOrd="0" destOrd="0" presId="urn:microsoft.com/office/officeart/2005/8/layout/hierarchy3"/>
    <dgm:cxn modelId="{F1B96EA7-1FA7-4B0D-AB59-8DE26251DA7D}" type="presOf" srcId="{4C32A8ED-C732-4F3D-A807-3B2A9D4C68FC}" destId="{1CEB2A12-C29F-40E2-BFF2-ECFFBF80CDB8}" srcOrd="1" destOrd="0" presId="urn:microsoft.com/office/officeart/2005/8/layout/hierarchy3"/>
    <dgm:cxn modelId="{BAEBA662-DE4B-4356-8F3F-6E63581D1060}" type="presOf" srcId="{867DA2E7-E64C-4374-B4F7-F0EAA1BE7BF1}" destId="{41CD34FC-D69A-4DEC-B3A1-BAE80267DABF}" srcOrd="0" destOrd="0" presId="urn:microsoft.com/office/officeart/2005/8/layout/hierarchy3"/>
    <dgm:cxn modelId="{ADD9C3B2-5C8D-42F7-B318-C6F81B04D349}" srcId="{AC5650E6-0380-463E-BDC0-F0D9B300CBEC}" destId="{F0C4ABFF-3BD5-4214-9FC7-688ED5C3B19D}" srcOrd="2" destOrd="0" parTransId="{C9319240-883E-4D8C-BFA6-0C6B08A88B06}" sibTransId="{A48B0514-29DF-4E73-925A-D036CC670E45}"/>
    <dgm:cxn modelId="{8211D7B5-A01A-4DDB-B22A-95EE6A211E8C}" type="presOf" srcId="{BC7C6618-DC9E-433F-A3D5-1E5383BCEF35}" destId="{EF799BDB-A97C-4507-A27C-C697CC43BE77}" srcOrd="0" destOrd="0" presId="urn:microsoft.com/office/officeart/2005/8/layout/hierarchy3"/>
    <dgm:cxn modelId="{7D8CEED7-6E6C-40F0-A2F5-751A2E2201F4}" type="presOf" srcId="{9601AFDC-A894-4EE0-942B-C72C6E778098}" destId="{6DBA00A2-A665-4563-BC00-588D5D9D2BA3}" srcOrd="1" destOrd="0" presId="urn:microsoft.com/office/officeart/2005/8/layout/hierarchy3"/>
    <dgm:cxn modelId="{3B64379B-DF51-4037-8BA8-A9A64B7156F7}" type="presOf" srcId="{8C988E5F-DFB2-4BE1-BCA7-4DB29B44226E}" destId="{86C87EF2-8F2C-4A34-B897-A2BAA735052F}" srcOrd="1" destOrd="0" presId="urn:microsoft.com/office/officeart/2005/8/layout/hierarchy3"/>
    <dgm:cxn modelId="{62A11D69-74BA-4123-A496-16FCD9866417}" type="presOf" srcId="{F0C4ABFF-3BD5-4214-9FC7-688ED5C3B19D}" destId="{09AEC731-8152-4CF0-A797-E493ADDBA3E3}" srcOrd="1" destOrd="0" presId="urn:microsoft.com/office/officeart/2005/8/layout/hierarchy3"/>
    <dgm:cxn modelId="{7103F630-36C2-4C51-9617-AC384F5352EB}" type="presOf" srcId="{75D31933-B95A-4551-87E5-972325095812}" destId="{6BE331DC-DA46-4927-A67F-7CFFF5CF9CC6}" srcOrd="1" destOrd="0" presId="urn:microsoft.com/office/officeart/2005/8/layout/hierarchy3"/>
    <dgm:cxn modelId="{734F5DEC-AA04-4FE4-AD2F-3F773D692FA1}" type="presParOf" srcId="{DF6F6770-4AEA-496E-9014-6F30B6047AA8}" destId="{F7E9FDE1-1353-4271-A3F4-022E338A6489}" srcOrd="0" destOrd="0" presId="urn:microsoft.com/office/officeart/2005/8/layout/hierarchy3"/>
    <dgm:cxn modelId="{D0F9AFC4-A7DC-45EE-80C8-C7BEA0FCBCDF}" type="presParOf" srcId="{F7E9FDE1-1353-4271-A3F4-022E338A6489}" destId="{705B5C20-016E-4668-B1B0-5830ED11BC72}" srcOrd="0" destOrd="0" presId="urn:microsoft.com/office/officeart/2005/8/layout/hierarchy3"/>
    <dgm:cxn modelId="{785A38DD-2887-49A3-95B8-4BEE876DF7A7}" type="presParOf" srcId="{705B5C20-016E-4668-B1B0-5830ED11BC72}" destId="{41CD34FC-D69A-4DEC-B3A1-BAE80267DABF}" srcOrd="0" destOrd="0" presId="urn:microsoft.com/office/officeart/2005/8/layout/hierarchy3"/>
    <dgm:cxn modelId="{10007702-4A86-4A94-81B3-6FD80969352A}" type="presParOf" srcId="{705B5C20-016E-4668-B1B0-5830ED11BC72}" destId="{DBE5B45A-E41B-419D-A648-6272EEF67CFF}" srcOrd="1" destOrd="0" presId="urn:microsoft.com/office/officeart/2005/8/layout/hierarchy3"/>
    <dgm:cxn modelId="{805AA4E6-CE4F-4509-A80D-B30E0BF32549}" type="presParOf" srcId="{F7E9FDE1-1353-4271-A3F4-022E338A6489}" destId="{CEF66E98-689D-4103-B71C-A66D0AF412C6}" srcOrd="1" destOrd="0" presId="urn:microsoft.com/office/officeart/2005/8/layout/hierarchy3"/>
    <dgm:cxn modelId="{78B8B9F0-9A82-4737-9789-15AC25D02A06}" type="presParOf" srcId="{CEF66E98-689D-4103-B71C-A66D0AF412C6}" destId="{73DF2528-AF04-4D8F-BF5C-F31459CB1493}" srcOrd="0" destOrd="0" presId="urn:microsoft.com/office/officeart/2005/8/layout/hierarchy3"/>
    <dgm:cxn modelId="{CFF19A86-F993-4C1C-988F-80FF17E863DB}" type="presParOf" srcId="{CEF66E98-689D-4103-B71C-A66D0AF412C6}" destId="{0F2BC130-3599-47ED-B919-06F8211820AC}" srcOrd="1" destOrd="0" presId="urn:microsoft.com/office/officeart/2005/8/layout/hierarchy3"/>
    <dgm:cxn modelId="{4A822A11-C034-4FE2-9A82-07FBE6E6322C}" type="presParOf" srcId="{DF6F6770-4AEA-496E-9014-6F30B6047AA8}" destId="{942B9AC6-E906-470D-8434-8180C080FC3D}" srcOrd="1" destOrd="0" presId="urn:microsoft.com/office/officeart/2005/8/layout/hierarchy3"/>
    <dgm:cxn modelId="{086FDF0D-8AE9-4501-9D0F-0BE37D192BC6}" type="presParOf" srcId="{942B9AC6-E906-470D-8434-8180C080FC3D}" destId="{18B4DC6B-DB67-4A1F-93EF-F494EA617805}" srcOrd="0" destOrd="0" presId="urn:microsoft.com/office/officeart/2005/8/layout/hierarchy3"/>
    <dgm:cxn modelId="{258955FD-5A4C-424E-A746-79DA4DDC6BF9}" type="presParOf" srcId="{18B4DC6B-DB67-4A1F-93EF-F494EA617805}" destId="{707311AA-3BFC-4201-B33F-23BCEAC43856}" srcOrd="0" destOrd="0" presId="urn:microsoft.com/office/officeart/2005/8/layout/hierarchy3"/>
    <dgm:cxn modelId="{E13E5369-FD21-4372-9867-94F5A3D3D44E}" type="presParOf" srcId="{18B4DC6B-DB67-4A1F-93EF-F494EA617805}" destId="{6BE331DC-DA46-4927-A67F-7CFFF5CF9CC6}" srcOrd="1" destOrd="0" presId="urn:microsoft.com/office/officeart/2005/8/layout/hierarchy3"/>
    <dgm:cxn modelId="{84282C58-A294-447B-9F6E-07332047462E}" type="presParOf" srcId="{942B9AC6-E906-470D-8434-8180C080FC3D}" destId="{D6F7765D-8B02-472A-B092-C3541D356066}" srcOrd="1" destOrd="0" presId="urn:microsoft.com/office/officeart/2005/8/layout/hierarchy3"/>
    <dgm:cxn modelId="{1FC95C84-9772-4C34-8739-2E4F329F27FC}" type="presParOf" srcId="{D6F7765D-8B02-472A-B092-C3541D356066}" destId="{228B5BCB-C0F9-40AF-A00D-A34112DA3C94}" srcOrd="0" destOrd="0" presId="urn:microsoft.com/office/officeart/2005/8/layout/hierarchy3"/>
    <dgm:cxn modelId="{62F5209F-512C-4F4E-AD93-56AB46FB531B}" type="presParOf" srcId="{D6F7765D-8B02-472A-B092-C3541D356066}" destId="{0770F60A-88B0-4475-BBA1-17B08B61795A}" srcOrd="1" destOrd="0" presId="urn:microsoft.com/office/officeart/2005/8/layout/hierarchy3"/>
    <dgm:cxn modelId="{899A02E9-4654-4966-9063-B50ACA47124F}" type="presParOf" srcId="{D6F7765D-8B02-472A-B092-C3541D356066}" destId="{C1C73D7D-3A05-4BAA-9FF3-B06138B57E51}" srcOrd="2" destOrd="0" presId="urn:microsoft.com/office/officeart/2005/8/layout/hierarchy3"/>
    <dgm:cxn modelId="{BFF64FBC-A88C-443F-BAD9-2A5C1EA2B71D}" type="presParOf" srcId="{D6F7765D-8B02-472A-B092-C3541D356066}" destId="{80623565-5F18-4F22-8C20-FA7DA1A4373E}" srcOrd="3" destOrd="0" presId="urn:microsoft.com/office/officeart/2005/8/layout/hierarchy3"/>
    <dgm:cxn modelId="{002E53C1-F4C3-41FF-9A9A-301E82D5F09A}" type="presParOf" srcId="{D6F7765D-8B02-472A-B092-C3541D356066}" destId="{A4A66598-AD67-490F-B6C9-D431D080DE6B}" srcOrd="4" destOrd="0" presId="urn:microsoft.com/office/officeart/2005/8/layout/hierarchy3"/>
    <dgm:cxn modelId="{C9EA4B38-6376-4BDA-B4FD-05CD4CF75B4C}" type="presParOf" srcId="{D6F7765D-8B02-472A-B092-C3541D356066}" destId="{B1AD192B-1FAD-43CA-A1C5-03674AB771B9}" srcOrd="5" destOrd="0" presId="urn:microsoft.com/office/officeart/2005/8/layout/hierarchy3"/>
    <dgm:cxn modelId="{A1096895-2F66-4161-9BB9-146F1431A4DA}" type="presParOf" srcId="{DF6F6770-4AEA-496E-9014-6F30B6047AA8}" destId="{31AA4B4A-1621-4BCB-A955-DCFA1B22074C}" srcOrd="2" destOrd="0" presId="urn:microsoft.com/office/officeart/2005/8/layout/hierarchy3"/>
    <dgm:cxn modelId="{84321B30-4BB5-4F63-90EE-4DFA3F424C01}" type="presParOf" srcId="{31AA4B4A-1621-4BCB-A955-DCFA1B22074C}" destId="{E42D6BAD-3041-4FCA-9A52-C03AB0FDDD28}" srcOrd="0" destOrd="0" presId="urn:microsoft.com/office/officeart/2005/8/layout/hierarchy3"/>
    <dgm:cxn modelId="{DAD6ABC3-B556-45F3-9B0C-DAACDA0F1AF1}" type="presParOf" srcId="{E42D6BAD-3041-4FCA-9A52-C03AB0FDDD28}" destId="{056F2236-4AF6-4502-8265-89EF78C6A8FC}" srcOrd="0" destOrd="0" presId="urn:microsoft.com/office/officeart/2005/8/layout/hierarchy3"/>
    <dgm:cxn modelId="{97584A0D-8356-40DC-BB97-22115A0FC5D0}" type="presParOf" srcId="{E42D6BAD-3041-4FCA-9A52-C03AB0FDDD28}" destId="{09AEC731-8152-4CF0-A797-E493ADDBA3E3}" srcOrd="1" destOrd="0" presId="urn:microsoft.com/office/officeart/2005/8/layout/hierarchy3"/>
    <dgm:cxn modelId="{00A57705-5355-4620-86EC-AB3ED35BD116}" type="presParOf" srcId="{31AA4B4A-1621-4BCB-A955-DCFA1B22074C}" destId="{A2CF36A7-20EE-424A-B5D1-F33AEDDF259E}" srcOrd="1" destOrd="0" presId="urn:microsoft.com/office/officeart/2005/8/layout/hierarchy3"/>
    <dgm:cxn modelId="{880E5101-951A-46B0-9996-05FDB27447BC}" type="presParOf" srcId="{A2CF36A7-20EE-424A-B5D1-F33AEDDF259E}" destId="{EF799BDB-A97C-4507-A27C-C697CC43BE77}" srcOrd="0" destOrd="0" presId="urn:microsoft.com/office/officeart/2005/8/layout/hierarchy3"/>
    <dgm:cxn modelId="{825D2791-D535-433D-8518-3ED6935A7A9A}" type="presParOf" srcId="{A2CF36A7-20EE-424A-B5D1-F33AEDDF259E}" destId="{15B1B82F-DC76-4896-9F64-7EB01C26FB70}" srcOrd="1" destOrd="0" presId="urn:microsoft.com/office/officeart/2005/8/layout/hierarchy3"/>
    <dgm:cxn modelId="{94B8572C-439D-40C2-9506-F3A975109891}" type="presParOf" srcId="{A2CF36A7-20EE-424A-B5D1-F33AEDDF259E}" destId="{EEE7DF82-26B0-4B00-B415-DB2C815C846F}" srcOrd="2" destOrd="0" presId="urn:microsoft.com/office/officeart/2005/8/layout/hierarchy3"/>
    <dgm:cxn modelId="{4FDCAE50-AF0A-4A21-AC3B-8F74D60A5EB1}" type="presParOf" srcId="{A2CF36A7-20EE-424A-B5D1-F33AEDDF259E}" destId="{005620C3-5B21-4A0C-9671-96B41E2059AD}" srcOrd="3" destOrd="0" presId="urn:microsoft.com/office/officeart/2005/8/layout/hierarchy3"/>
    <dgm:cxn modelId="{8CCF95D4-C0E6-4B35-9F41-69CC2A57D92B}" type="presParOf" srcId="{DF6F6770-4AEA-496E-9014-6F30B6047AA8}" destId="{3101ACC9-5BA1-42C7-BFF7-64FEE578CDD2}" srcOrd="3" destOrd="0" presId="urn:microsoft.com/office/officeart/2005/8/layout/hierarchy3"/>
    <dgm:cxn modelId="{7072EA27-D0D5-4DB8-AC55-207458466D51}" type="presParOf" srcId="{3101ACC9-5BA1-42C7-BFF7-64FEE578CDD2}" destId="{EA142F31-C344-453D-A80D-E5136BEC176E}" srcOrd="0" destOrd="0" presId="urn:microsoft.com/office/officeart/2005/8/layout/hierarchy3"/>
    <dgm:cxn modelId="{9F8A09CA-8EF1-400C-A54A-00A85B763463}" type="presParOf" srcId="{EA142F31-C344-453D-A80D-E5136BEC176E}" destId="{D1A34019-14B1-4A2B-9841-8B1DC20D48FB}" srcOrd="0" destOrd="0" presId="urn:microsoft.com/office/officeart/2005/8/layout/hierarchy3"/>
    <dgm:cxn modelId="{DE46190B-C641-46D6-84FB-D1C665D28ADE}" type="presParOf" srcId="{EA142F31-C344-453D-A80D-E5136BEC176E}" destId="{86C87EF2-8F2C-4A34-B897-A2BAA735052F}" srcOrd="1" destOrd="0" presId="urn:microsoft.com/office/officeart/2005/8/layout/hierarchy3"/>
    <dgm:cxn modelId="{B67B2A63-502C-4F11-AD22-D23DDACC58F3}" type="presParOf" srcId="{3101ACC9-5BA1-42C7-BFF7-64FEE578CDD2}" destId="{6B50BC6D-F809-4E6E-AAD5-AEAC981BC697}" srcOrd="1" destOrd="0" presId="urn:microsoft.com/office/officeart/2005/8/layout/hierarchy3"/>
    <dgm:cxn modelId="{92B4CD69-863C-44CB-9FC8-F0033875CF52}" type="presParOf" srcId="{DF6F6770-4AEA-496E-9014-6F30B6047AA8}" destId="{E43F95D4-CEFC-475C-AA34-BA7DE07CD202}" srcOrd="4" destOrd="0" presId="urn:microsoft.com/office/officeart/2005/8/layout/hierarchy3"/>
    <dgm:cxn modelId="{10EDB1C5-6776-4AFD-B389-ABC20EF40F44}" type="presParOf" srcId="{E43F95D4-CEFC-475C-AA34-BA7DE07CD202}" destId="{E71A2B60-EBC2-4067-934C-8AE35E5C234D}" srcOrd="0" destOrd="0" presId="urn:microsoft.com/office/officeart/2005/8/layout/hierarchy3"/>
    <dgm:cxn modelId="{EAE7B79B-A596-4B65-8464-9287B8DD1532}" type="presParOf" srcId="{E71A2B60-EBC2-4067-934C-8AE35E5C234D}" destId="{3450E05B-FF48-49F1-AFE3-561C20EC4509}" srcOrd="0" destOrd="0" presId="urn:microsoft.com/office/officeart/2005/8/layout/hierarchy3"/>
    <dgm:cxn modelId="{BE383628-8BB6-41D3-AEE5-28D5C6E00585}" type="presParOf" srcId="{E71A2B60-EBC2-4067-934C-8AE35E5C234D}" destId="{82AEFD80-98CF-49EC-9DE5-68765A1CFAD6}" srcOrd="1" destOrd="0" presId="urn:microsoft.com/office/officeart/2005/8/layout/hierarchy3"/>
    <dgm:cxn modelId="{D1851D2C-DA02-4DE4-B42F-3312581FD628}" type="presParOf" srcId="{E43F95D4-CEFC-475C-AA34-BA7DE07CD202}" destId="{82907DF8-1A7E-4F38-A355-C0CF30158A83}" srcOrd="1" destOrd="0" presId="urn:microsoft.com/office/officeart/2005/8/layout/hierarchy3"/>
    <dgm:cxn modelId="{98044675-9CF4-4E34-91BA-D6093768514C}" type="presParOf" srcId="{DF6F6770-4AEA-496E-9014-6F30B6047AA8}" destId="{61B174BD-29A8-49EA-B4F2-23BF9ADD04CB}" srcOrd="5" destOrd="0" presId="urn:microsoft.com/office/officeart/2005/8/layout/hierarchy3"/>
    <dgm:cxn modelId="{21263A1D-FF79-4A63-AD29-AF6EFD983CD2}" type="presParOf" srcId="{61B174BD-29A8-49EA-B4F2-23BF9ADD04CB}" destId="{252FD4D2-CB11-4DAD-A0A6-80E1EB33B240}" srcOrd="0" destOrd="0" presId="urn:microsoft.com/office/officeart/2005/8/layout/hierarchy3"/>
    <dgm:cxn modelId="{07EE93E9-6367-4097-ABBB-20B4C6FCD840}" type="presParOf" srcId="{252FD4D2-CB11-4DAD-A0A6-80E1EB33B240}" destId="{C4CEE7D8-AFAE-41DC-9D37-3E24AF008CF8}" srcOrd="0" destOrd="0" presId="urn:microsoft.com/office/officeart/2005/8/layout/hierarchy3"/>
    <dgm:cxn modelId="{CD2F25BD-FF39-4111-BFD3-231047A5AAA3}" type="presParOf" srcId="{252FD4D2-CB11-4DAD-A0A6-80E1EB33B240}" destId="{1CEB2A12-C29F-40E2-BFF2-ECFFBF80CDB8}" srcOrd="1" destOrd="0" presId="urn:microsoft.com/office/officeart/2005/8/layout/hierarchy3"/>
    <dgm:cxn modelId="{D25E48AA-9117-4EAC-A542-03AB3B44E7C5}" type="presParOf" srcId="{61B174BD-29A8-49EA-B4F2-23BF9ADD04CB}" destId="{754BB436-4E78-4219-80B8-DEF5724B29B9}" srcOrd="1" destOrd="0" presId="urn:microsoft.com/office/officeart/2005/8/layout/hierarchy3"/>
    <dgm:cxn modelId="{7757CC38-9764-4EBC-9273-79396D1E09BB}" type="presParOf" srcId="{DF6F6770-4AEA-496E-9014-6F30B6047AA8}" destId="{E0FB1B1B-36EA-45A3-8B0E-6A1571D76965}" srcOrd="6" destOrd="0" presId="urn:microsoft.com/office/officeart/2005/8/layout/hierarchy3"/>
    <dgm:cxn modelId="{0C9E7608-35BF-4A7B-BB75-02FE0BEBAECD}" type="presParOf" srcId="{E0FB1B1B-36EA-45A3-8B0E-6A1571D76965}" destId="{600520A1-CF94-45AD-BE8F-64B9FC55E605}" srcOrd="0" destOrd="0" presId="urn:microsoft.com/office/officeart/2005/8/layout/hierarchy3"/>
    <dgm:cxn modelId="{8402E0F4-575B-4424-8749-E8D63413A98A}" type="presParOf" srcId="{600520A1-CF94-45AD-BE8F-64B9FC55E605}" destId="{87657DA6-E2C7-45CB-B308-67FD36BBF812}" srcOrd="0" destOrd="0" presId="urn:microsoft.com/office/officeart/2005/8/layout/hierarchy3"/>
    <dgm:cxn modelId="{36D4F9BA-E831-4283-99CD-70DD629C3634}" type="presParOf" srcId="{600520A1-CF94-45AD-BE8F-64B9FC55E605}" destId="{6DBA00A2-A665-4563-BC00-588D5D9D2BA3}" srcOrd="1" destOrd="0" presId="urn:microsoft.com/office/officeart/2005/8/layout/hierarchy3"/>
    <dgm:cxn modelId="{4737C6AE-E26B-498F-9F2F-BFE9DE45B6AF}" type="presParOf" srcId="{E0FB1B1B-36EA-45A3-8B0E-6A1571D76965}" destId="{3B9266D8-9BC1-4F56-BD3B-4D8A223FFDE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475E7D-A47A-4D00-AA9B-4D27C1864C6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F658A92-B341-49C9-BB3D-4A8BF41191B5}">
      <dgm:prSet phldrT="[Текст]" custT="1"/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Пчеловод устанавливает пасеку с чипом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4D44EE-D339-4261-8FE7-2255D6BB1A2F}" type="parTrans" cxnId="{286ECA6D-38F5-4D88-A997-114DD82B5D4D}">
      <dgm:prSet/>
      <dgm:spPr/>
      <dgm:t>
        <a:bodyPr/>
        <a:lstStyle/>
        <a:p>
          <a:endParaRPr lang="ru-RU"/>
        </a:p>
      </dgm:t>
    </dgm:pt>
    <dgm:pt modelId="{71EF3CC6-E179-4DAC-A614-CEB2F8DF0CDC}" type="sibTrans" cxnId="{286ECA6D-38F5-4D88-A997-114DD82B5D4D}">
      <dgm:prSet/>
      <dgm:spPr/>
      <dgm:t>
        <a:bodyPr/>
        <a:lstStyle/>
        <a:p>
          <a:endParaRPr lang="ru-RU"/>
        </a:p>
      </dgm:t>
    </dgm:pt>
    <dgm:pt modelId="{19A475A5-CAB5-471F-9274-9163C0893088}">
      <dgm:prSet phldrT="[Текст]" custT="1"/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Агроном вносит данные по обработке в систему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32153-C2CD-44C3-ADD4-46F567F5214B}" type="parTrans" cxnId="{66A859E1-F08E-44DC-AAC9-7D2C7EEC0420}">
      <dgm:prSet/>
      <dgm:spPr/>
      <dgm:t>
        <a:bodyPr/>
        <a:lstStyle/>
        <a:p>
          <a:endParaRPr lang="ru-RU"/>
        </a:p>
      </dgm:t>
    </dgm:pt>
    <dgm:pt modelId="{AA6214AE-3F78-40ED-A6A3-F9D71C005D29}" type="sibTrans" cxnId="{66A859E1-F08E-44DC-AAC9-7D2C7EEC0420}">
      <dgm:prSet/>
      <dgm:spPr/>
      <dgm:t>
        <a:bodyPr/>
        <a:lstStyle/>
        <a:p>
          <a:endParaRPr lang="ru-RU"/>
        </a:p>
      </dgm:t>
    </dgm:pt>
    <dgm:pt modelId="{CA0AA03B-36E9-4BCA-AD89-11B74C84C8CA}">
      <dgm:prSet phldrT="[Текст]" custT="1"/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Пчеловод получает уведомление об обработке в мобильном приложении 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5D843C-A1BC-486B-81F3-B693BB9C2C74}" type="parTrans" cxnId="{F6677441-3D46-4383-A5B3-5AE85F8D1AC5}">
      <dgm:prSet/>
      <dgm:spPr/>
      <dgm:t>
        <a:bodyPr/>
        <a:lstStyle/>
        <a:p>
          <a:endParaRPr lang="ru-RU"/>
        </a:p>
      </dgm:t>
    </dgm:pt>
    <dgm:pt modelId="{053E975D-952D-4D9F-9543-6E5A9D2F28D4}" type="sibTrans" cxnId="{F6677441-3D46-4383-A5B3-5AE85F8D1AC5}">
      <dgm:prSet/>
      <dgm:spPr/>
      <dgm:t>
        <a:bodyPr/>
        <a:lstStyle/>
        <a:p>
          <a:endParaRPr lang="ru-RU"/>
        </a:p>
      </dgm:t>
    </dgm:pt>
    <dgm:pt modelId="{B14E4CD9-6CD9-49E6-9DD8-10273687476F}" type="pres">
      <dgm:prSet presAssocID="{32475E7D-A47A-4D00-AA9B-4D27C1864C6F}" presName="Name0" presStyleCnt="0">
        <dgm:presLayoutVars>
          <dgm:chMax val="7"/>
          <dgm:chPref val="7"/>
          <dgm:dir val="rev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DA582AD-99C6-4A6E-8FEF-067C7BFCE5BF}" type="pres">
      <dgm:prSet presAssocID="{9F658A92-B341-49C9-BB3D-4A8BF41191B5}" presName="Accent1" presStyleCnt="0"/>
      <dgm:spPr/>
    </dgm:pt>
    <dgm:pt modelId="{B4C9A953-72C4-449E-921F-B10BB43A3DDC}" type="pres">
      <dgm:prSet presAssocID="{9F658A92-B341-49C9-BB3D-4A8BF41191B5}" presName="Accent" presStyleLbl="node1" presStyleIdx="0" presStyleCnt="3"/>
      <dgm:spPr>
        <a:solidFill>
          <a:schemeClr val="accent6"/>
        </a:solidFill>
      </dgm:spPr>
      <dgm:t>
        <a:bodyPr/>
        <a:lstStyle/>
        <a:p>
          <a:endParaRPr lang="ru-RU"/>
        </a:p>
      </dgm:t>
    </dgm:pt>
    <dgm:pt modelId="{917060BC-3EF2-4864-9A0F-0CD9791B5CF8}" type="pres">
      <dgm:prSet presAssocID="{9F658A92-B341-49C9-BB3D-4A8BF41191B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D35C60-AF5D-40E8-A856-F8D83FA56483}" type="pres">
      <dgm:prSet presAssocID="{19A475A5-CAB5-471F-9274-9163C0893088}" presName="Accent2" presStyleCnt="0"/>
      <dgm:spPr/>
    </dgm:pt>
    <dgm:pt modelId="{F61A97DA-430A-43D9-9640-4379CF7DC583}" type="pres">
      <dgm:prSet presAssocID="{19A475A5-CAB5-471F-9274-9163C0893088}" presName="Accent" presStyleLbl="node1" presStyleIdx="1" presStyleCnt="3"/>
      <dgm:spPr/>
    </dgm:pt>
    <dgm:pt modelId="{D5A6FC34-9BCF-41E1-BE3D-FE4C67639817}" type="pres">
      <dgm:prSet presAssocID="{19A475A5-CAB5-471F-9274-9163C089308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5B708-030A-4D41-9744-83580ED3336A}" type="pres">
      <dgm:prSet presAssocID="{CA0AA03B-36E9-4BCA-AD89-11B74C84C8CA}" presName="Accent3" presStyleCnt="0"/>
      <dgm:spPr/>
    </dgm:pt>
    <dgm:pt modelId="{65EBD05A-9D51-4BB6-8D80-01A53D005342}" type="pres">
      <dgm:prSet presAssocID="{CA0AA03B-36E9-4BCA-AD89-11B74C84C8CA}" presName="Accent" presStyleLbl="node1" presStyleIdx="2" presStyleCnt="3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6F9F70C-0E8A-4EE1-9FED-511CAD46958E}" type="pres">
      <dgm:prSet presAssocID="{CA0AA03B-36E9-4BCA-AD89-11B74C84C8CA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193248-D49B-4C66-85F3-757CC8136974}" type="presOf" srcId="{CA0AA03B-36E9-4BCA-AD89-11B74C84C8CA}" destId="{C6F9F70C-0E8A-4EE1-9FED-511CAD46958E}" srcOrd="0" destOrd="0" presId="urn:microsoft.com/office/officeart/2009/layout/CircleArrowProcess"/>
    <dgm:cxn modelId="{2BC1830C-19D1-43AE-AC7D-88414D549007}" type="presOf" srcId="{9F658A92-B341-49C9-BB3D-4A8BF41191B5}" destId="{917060BC-3EF2-4864-9A0F-0CD9791B5CF8}" srcOrd="0" destOrd="0" presId="urn:microsoft.com/office/officeart/2009/layout/CircleArrowProcess"/>
    <dgm:cxn modelId="{851C8313-EA2F-4FDE-B4F2-540F757F7A6E}" type="presOf" srcId="{32475E7D-A47A-4D00-AA9B-4D27C1864C6F}" destId="{B14E4CD9-6CD9-49E6-9DD8-10273687476F}" srcOrd="0" destOrd="0" presId="urn:microsoft.com/office/officeart/2009/layout/CircleArrowProcess"/>
    <dgm:cxn modelId="{1B567F40-B656-4051-B850-90E99DB69BAF}" type="presOf" srcId="{19A475A5-CAB5-471F-9274-9163C0893088}" destId="{D5A6FC34-9BCF-41E1-BE3D-FE4C67639817}" srcOrd="0" destOrd="0" presId="urn:microsoft.com/office/officeart/2009/layout/CircleArrowProcess"/>
    <dgm:cxn modelId="{66A859E1-F08E-44DC-AAC9-7D2C7EEC0420}" srcId="{32475E7D-A47A-4D00-AA9B-4D27C1864C6F}" destId="{19A475A5-CAB5-471F-9274-9163C0893088}" srcOrd="1" destOrd="0" parTransId="{98C32153-C2CD-44C3-ADD4-46F567F5214B}" sibTransId="{AA6214AE-3F78-40ED-A6A3-F9D71C005D29}"/>
    <dgm:cxn modelId="{286ECA6D-38F5-4D88-A997-114DD82B5D4D}" srcId="{32475E7D-A47A-4D00-AA9B-4D27C1864C6F}" destId="{9F658A92-B341-49C9-BB3D-4A8BF41191B5}" srcOrd="0" destOrd="0" parTransId="{0D4D44EE-D339-4261-8FE7-2255D6BB1A2F}" sibTransId="{71EF3CC6-E179-4DAC-A614-CEB2F8DF0CDC}"/>
    <dgm:cxn modelId="{F6677441-3D46-4383-A5B3-5AE85F8D1AC5}" srcId="{32475E7D-A47A-4D00-AA9B-4D27C1864C6F}" destId="{CA0AA03B-36E9-4BCA-AD89-11B74C84C8CA}" srcOrd="2" destOrd="0" parTransId="{975D843C-A1BC-486B-81F3-B693BB9C2C74}" sibTransId="{053E975D-952D-4D9F-9543-6E5A9D2F28D4}"/>
    <dgm:cxn modelId="{F01AAB04-4121-430F-9368-C0DECCF80137}" type="presParOf" srcId="{B14E4CD9-6CD9-49E6-9DD8-10273687476F}" destId="{1DA582AD-99C6-4A6E-8FEF-067C7BFCE5BF}" srcOrd="0" destOrd="0" presId="urn:microsoft.com/office/officeart/2009/layout/CircleArrowProcess"/>
    <dgm:cxn modelId="{1BE19272-7615-4C2D-8F0A-94CFD1D7E6FA}" type="presParOf" srcId="{1DA582AD-99C6-4A6E-8FEF-067C7BFCE5BF}" destId="{B4C9A953-72C4-449E-921F-B10BB43A3DDC}" srcOrd="0" destOrd="0" presId="urn:microsoft.com/office/officeart/2009/layout/CircleArrowProcess"/>
    <dgm:cxn modelId="{9097EB42-F3AD-43DB-AD48-5BCCBC0350EF}" type="presParOf" srcId="{B14E4CD9-6CD9-49E6-9DD8-10273687476F}" destId="{917060BC-3EF2-4864-9A0F-0CD9791B5CF8}" srcOrd="1" destOrd="0" presId="urn:microsoft.com/office/officeart/2009/layout/CircleArrowProcess"/>
    <dgm:cxn modelId="{82F4A51E-2FA1-42F7-B249-292BE4159F34}" type="presParOf" srcId="{B14E4CD9-6CD9-49E6-9DD8-10273687476F}" destId="{1BD35C60-AF5D-40E8-A856-F8D83FA56483}" srcOrd="2" destOrd="0" presId="urn:microsoft.com/office/officeart/2009/layout/CircleArrowProcess"/>
    <dgm:cxn modelId="{E2241F80-BBEC-44AE-9BCA-D3B4331956AD}" type="presParOf" srcId="{1BD35C60-AF5D-40E8-A856-F8D83FA56483}" destId="{F61A97DA-430A-43D9-9640-4379CF7DC583}" srcOrd="0" destOrd="0" presId="urn:microsoft.com/office/officeart/2009/layout/CircleArrowProcess"/>
    <dgm:cxn modelId="{F2A42288-EA5C-45B5-B076-F805A670916C}" type="presParOf" srcId="{B14E4CD9-6CD9-49E6-9DD8-10273687476F}" destId="{D5A6FC34-9BCF-41E1-BE3D-FE4C67639817}" srcOrd="3" destOrd="0" presId="urn:microsoft.com/office/officeart/2009/layout/CircleArrowProcess"/>
    <dgm:cxn modelId="{AA3570D6-3F41-4192-9F82-38008AF69720}" type="presParOf" srcId="{B14E4CD9-6CD9-49E6-9DD8-10273687476F}" destId="{0785B708-030A-4D41-9744-83580ED3336A}" srcOrd="4" destOrd="0" presId="urn:microsoft.com/office/officeart/2009/layout/CircleArrowProcess"/>
    <dgm:cxn modelId="{61889A7E-8380-466D-8167-09A9E97AEF5C}" type="presParOf" srcId="{0785B708-030A-4D41-9744-83580ED3336A}" destId="{65EBD05A-9D51-4BB6-8D80-01A53D005342}" srcOrd="0" destOrd="0" presId="urn:microsoft.com/office/officeart/2009/layout/CircleArrowProcess"/>
    <dgm:cxn modelId="{40EB24D6-BBE1-4C6B-A7EE-A725D331C42D}" type="presParOf" srcId="{B14E4CD9-6CD9-49E6-9DD8-10273687476F}" destId="{C6F9F70C-0E8A-4EE1-9FED-511CAD46958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CE9A5-4A30-45B3-B98F-A73DB5C47F7F}">
      <dsp:nvSpPr>
        <dsp:cNvPr id="0" name=""/>
        <dsp:cNvSpPr/>
      </dsp:nvSpPr>
      <dsp:spPr>
        <a:xfrm>
          <a:off x="0" y="0"/>
          <a:ext cx="2516273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ВАЛОВЫЙ СБОР ЗЕРНА</a:t>
          </a: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ru-RU" sz="500" b="1" kern="1200" dirty="0" smtClean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3875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          </a:t>
          </a:r>
          <a:endParaRPr lang="ru-RU" sz="1600" b="1" kern="1200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2516273" cy="1598351"/>
      </dsp:txXfrm>
    </dsp:sp>
    <dsp:sp modelId="{D4BAAB70-032F-4DB5-9016-584B65DBE7F4}">
      <dsp:nvSpPr>
        <dsp:cNvPr id="0" name=""/>
        <dsp:cNvSpPr/>
      </dsp:nvSpPr>
      <dsp:spPr>
        <a:xfrm>
          <a:off x="94635" y="1458007"/>
          <a:ext cx="2281013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840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единиц техники: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240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зерноуборочных комбайнов;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600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тракторов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142" y="1496514"/>
        <a:ext cx="2203999" cy="1237710"/>
      </dsp:txXfrm>
    </dsp:sp>
    <dsp:sp modelId="{4BC054DA-0F52-4878-AA5E-9B71A5DDE667}">
      <dsp:nvSpPr>
        <dsp:cNvPr id="0" name=""/>
        <dsp:cNvSpPr/>
      </dsp:nvSpPr>
      <dsp:spPr>
        <a:xfrm>
          <a:off x="115715" y="2852667"/>
          <a:ext cx="2236858" cy="811647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Ввод в оборот не менее </a:t>
          </a: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18,7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тысяч гектар пашни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487" y="2876439"/>
        <a:ext cx="2189314" cy="764103"/>
      </dsp:txXfrm>
    </dsp:sp>
    <dsp:sp modelId="{29DD0877-35D5-45B1-8819-07491C771EDB}">
      <dsp:nvSpPr>
        <dsp:cNvPr id="0" name=""/>
        <dsp:cNvSpPr/>
      </dsp:nvSpPr>
      <dsp:spPr>
        <a:xfrm>
          <a:off x="99100" y="3757135"/>
          <a:ext cx="2298416" cy="1314724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Внесение не менее </a:t>
          </a:r>
          <a:r>
            <a:rPr lang="ru-RU" sz="12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94,5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тысяч тонн действующего вещества минеральных удобрений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607" y="3795642"/>
        <a:ext cx="2221402" cy="1237710"/>
      </dsp:txXfrm>
    </dsp:sp>
    <dsp:sp modelId="{48FF6719-3CE6-45AA-84FB-A56B741D6CC7}">
      <dsp:nvSpPr>
        <dsp:cNvPr id="0" name=""/>
        <dsp:cNvSpPr/>
      </dsp:nvSpPr>
      <dsp:spPr>
        <a:xfrm>
          <a:off x="2664997" y="0"/>
          <a:ext cx="252128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 И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ПЕРЕРАБОТКА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ТОВАРНОГО МОЛОКА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825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  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4997" y="0"/>
        <a:ext cx="2521284" cy="1598351"/>
      </dsp:txXfrm>
    </dsp:sp>
    <dsp:sp modelId="{A42B204C-161F-4F06-8C45-BFECA80C317F}">
      <dsp:nvSpPr>
        <dsp:cNvPr id="0" name=""/>
        <dsp:cNvSpPr/>
      </dsp:nvSpPr>
      <dsp:spPr>
        <a:xfrm>
          <a:off x="2945139" y="1799140"/>
          <a:ext cx="2008904" cy="1600105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  <a:bevelB w="127000" h="27305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</a:t>
          </a:r>
        </a:p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молочно-товарных ферм индустриального типа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2004" y="1846005"/>
        <a:ext cx="1915174" cy="1506375"/>
      </dsp:txXfrm>
    </dsp:sp>
    <dsp:sp modelId="{A29801FD-F04C-452B-912C-FBC748E8E9CD}">
      <dsp:nvSpPr>
        <dsp:cNvPr id="0" name=""/>
        <dsp:cNvSpPr/>
      </dsp:nvSpPr>
      <dsp:spPr>
        <a:xfrm>
          <a:off x="2927972" y="3571300"/>
          <a:ext cx="2032697" cy="1482669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тыс. голов племенного скота молочного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1398" y="3614726"/>
        <a:ext cx="1945845" cy="1395817"/>
      </dsp:txXfrm>
    </dsp:sp>
    <dsp:sp modelId="{1519BCFA-D5B6-48F1-9C8D-9AB843C3929C}">
      <dsp:nvSpPr>
        <dsp:cNvPr id="0" name=""/>
        <dsp:cNvSpPr/>
      </dsp:nvSpPr>
      <dsp:spPr>
        <a:xfrm>
          <a:off x="5328557" y="0"/>
          <a:ext cx="2548444" cy="5327837"/>
        </a:xfrm>
        <a:prstGeom prst="rect">
          <a:avLst/>
        </a:prstGeom>
        <a:solidFill>
          <a:srgbClr val="F9F9F9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ПРОИЗВОДСТВО</a:t>
          </a:r>
          <a:endParaRPr lang="en-US" sz="1400" b="1" kern="1200"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СКОТА И ПТИЦЫ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на</a:t>
          </a:r>
          <a:r>
            <a:rPr lang="ru-RU" sz="14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убой в живом весе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431,5</a:t>
          </a:r>
          <a:r>
            <a:rPr lang="ru-RU" sz="1800" b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тонн</a:t>
          </a:r>
          <a:endParaRPr lang="ru-RU" sz="18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28557" y="0"/>
        <a:ext cx="2548444" cy="1598351"/>
      </dsp:txXfrm>
    </dsp:sp>
    <dsp:sp modelId="{BA14049D-EBF5-4E91-A103-45EAA0FA0132}">
      <dsp:nvSpPr>
        <dsp:cNvPr id="0" name=""/>
        <dsp:cNvSpPr/>
      </dsp:nvSpPr>
      <dsp:spPr>
        <a:xfrm>
          <a:off x="5592028" y="1816411"/>
          <a:ext cx="2097897" cy="136436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Строительство откормочных площадок (фидлотов) на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12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1989" y="1856372"/>
        <a:ext cx="2017975" cy="1284439"/>
      </dsp:txXfrm>
    </dsp:sp>
    <dsp:sp modelId="{5C104615-B305-4402-BFDC-931C8EBA0E1C}">
      <dsp:nvSpPr>
        <dsp:cNvPr id="0" name=""/>
        <dsp:cNvSpPr/>
      </dsp:nvSpPr>
      <dsp:spPr>
        <a:xfrm>
          <a:off x="5615165" y="3382883"/>
          <a:ext cx="2054320" cy="1677751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Приобретение </a:t>
          </a:r>
          <a:b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600" b="1" i="1" kern="1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1,5 </a:t>
          </a:r>
          <a:r>
            <a:rPr lang="ru-RU" sz="1200" b="1" i="1" kern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rPr>
            <a:t>тыс. голов племенного скота мясного  направления</a:t>
          </a:r>
          <a:endParaRPr lang="ru-RU" sz="1200" b="1" i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64305" y="3432023"/>
        <a:ext cx="1956040" cy="1579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552DC-B26F-443A-AF0B-A8CABF172522}">
      <dsp:nvSpPr>
        <dsp:cNvPr id="0" name=""/>
        <dsp:cNvSpPr/>
      </dsp:nvSpPr>
      <dsp:spPr>
        <a:xfrm rot="5400000">
          <a:off x="140123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1574630" y="134836"/>
        <a:ext cx="517710" cy="595067"/>
      </dsp:txXfrm>
    </dsp:sp>
    <dsp:sp modelId="{A5EBC29E-20E8-45D5-B539-BB6E45992968}">
      <dsp:nvSpPr>
        <dsp:cNvPr id="0" name=""/>
        <dsp:cNvSpPr/>
      </dsp:nvSpPr>
      <dsp:spPr>
        <a:xfrm>
          <a:off x="2232369" y="173017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3561B-1AEF-4402-B5C6-0A3A223151E8}">
      <dsp:nvSpPr>
        <dsp:cNvPr id="0" name=""/>
        <dsp:cNvSpPr/>
      </dsp:nvSpPr>
      <dsp:spPr>
        <a:xfrm rot="5400000">
          <a:off x="588943" y="56309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 rot="-5400000">
        <a:off x="762340" y="134836"/>
        <a:ext cx="517710" cy="595067"/>
      </dsp:txXfrm>
    </dsp:sp>
    <dsp:sp modelId="{666F0F5C-D639-49A0-9CCE-25B783761D70}">
      <dsp:nvSpPr>
        <dsp:cNvPr id="0" name=""/>
        <dsp:cNvSpPr/>
      </dsp:nvSpPr>
      <dsp:spPr>
        <a:xfrm rot="5400000">
          <a:off x="99353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166929" y="868628"/>
        <a:ext cx="517710" cy="595067"/>
      </dsp:txXfrm>
    </dsp:sp>
    <dsp:sp modelId="{1FD9D9B7-F96C-4F13-B248-D210F7A357C0}">
      <dsp:nvSpPr>
        <dsp:cNvPr id="0" name=""/>
        <dsp:cNvSpPr/>
      </dsp:nvSpPr>
      <dsp:spPr>
        <a:xfrm>
          <a:off x="84937" y="906810"/>
          <a:ext cx="933666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B256C-A3C3-4C49-942C-01CD8C722FFF}">
      <dsp:nvSpPr>
        <dsp:cNvPr id="0" name=""/>
        <dsp:cNvSpPr/>
      </dsp:nvSpPr>
      <dsp:spPr>
        <a:xfrm rot="5400000">
          <a:off x="1805822" y="790101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979219" y="868628"/>
        <a:ext cx="517710" cy="595067"/>
      </dsp:txXfrm>
    </dsp:sp>
    <dsp:sp modelId="{79CB67FE-541D-495F-AD36-E294D6F2F0C6}">
      <dsp:nvSpPr>
        <dsp:cNvPr id="0" name=""/>
        <dsp:cNvSpPr/>
      </dsp:nvSpPr>
      <dsp:spPr>
        <a:xfrm rot="5400000">
          <a:off x="140123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574630" y="1602421"/>
        <a:ext cx="517710" cy="595067"/>
      </dsp:txXfrm>
    </dsp:sp>
    <dsp:sp modelId="{52F2F3F6-85DF-415D-9913-71A75254D8E4}">
      <dsp:nvSpPr>
        <dsp:cNvPr id="0" name=""/>
        <dsp:cNvSpPr/>
      </dsp:nvSpPr>
      <dsp:spPr>
        <a:xfrm>
          <a:off x="2232369" y="1640602"/>
          <a:ext cx="964788" cy="51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98C2B-A639-44B7-83DB-004F2F8AE188}">
      <dsp:nvSpPr>
        <dsp:cNvPr id="0" name=""/>
        <dsp:cNvSpPr/>
      </dsp:nvSpPr>
      <dsp:spPr>
        <a:xfrm rot="5400000">
          <a:off x="588943" y="1523894"/>
          <a:ext cx="864505" cy="752120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762340" y="1602421"/>
        <a:ext cx="517710" cy="595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0.5679</cdr:x>
      <cdr:y>0.72727</cdr:y>
    </cdr:from>
    <cdr:to>
      <cdr:x>0.87466</cdr:x>
      <cdr:y>0.83116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312368" y="4032448"/>
          <a:ext cx="1789200" cy="5760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175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544388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088776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633164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177552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721940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266328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810716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355104" algn="l" defTabSz="1088776" rtl="0" eaLnBrk="1" latinLnBrk="0" hangingPunct="1">
            <a:defRPr sz="24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2021 г. к </a:t>
          </a:r>
        </a:p>
        <a:p xmlns:a="http://schemas.openxmlformats.org/drawingml/2006/main">
          <a:pPr algn="ctr"/>
          <a:r>
            <a:rPr lang="ru-RU" sz="14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11 мес 2020 г.</a:t>
          </a:r>
          <a:endParaRPr lang="ru-RU" sz="1400" i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0.13129</cdr:x>
      <cdr:y>0.5</cdr:y>
    </cdr:from>
    <cdr:to>
      <cdr:x>0.28518</cdr:x>
      <cdr:y>0.73923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0110" y="191114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endParaRPr lang="ru-RU" sz="18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24223-E403-418C-856E-04CE9726C2D1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D27E0-6C73-469E-9868-004E334E9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76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41" algn="l"/>
                <a:tab pos="795501" algn="l"/>
                <a:tab pos="1194663" algn="l"/>
                <a:tab pos="1593825" algn="l"/>
                <a:tab pos="1992988" algn="l"/>
                <a:tab pos="2392149" algn="l"/>
                <a:tab pos="2791310" algn="l"/>
                <a:tab pos="3190471" algn="l"/>
                <a:tab pos="3589634" algn="l"/>
                <a:tab pos="3988795" algn="l"/>
                <a:tab pos="4387957" algn="l"/>
                <a:tab pos="4787118" algn="l"/>
                <a:tab pos="5186280" algn="l"/>
                <a:tab pos="5585440" algn="l"/>
                <a:tab pos="5984600" algn="l"/>
                <a:tab pos="6383762" algn="l"/>
                <a:tab pos="6782923" algn="l"/>
                <a:tab pos="7182085" algn="l"/>
                <a:tab pos="7581247" algn="l"/>
                <a:tab pos="7980409" algn="l"/>
              </a:tabLst>
              <a:defRPr/>
            </a:pPr>
            <a:fld id="{D040D8EF-C2F9-4F61-AE40-F3C30EEC161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41" algn="l"/>
                  <a:tab pos="795501" algn="l"/>
                  <a:tab pos="1194663" algn="l"/>
                  <a:tab pos="1593825" algn="l"/>
                  <a:tab pos="1992988" algn="l"/>
                  <a:tab pos="2392149" algn="l"/>
                  <a:tab pos="2791310" algn="l"/>
                  <a:tab pos="3190471" algn="l"/>
                  <a:tab pos="3589634" algn="l"/>
                  <a:tab pos="3988795" algn="l"/>
                  <a:tab pos="4387957" algn="l"/>
                  <a:tab pos="4787118" algn="l"/>
                  <a:tab pos="5186280" algn="l"/>
                  <a:tab pos="5585440" algn="l"/>
                  <a:tab pos="5984600" algn="l"/>
                  <a:tab pos="6383762" algn="l"/>
                  <a:tab pos="6782923" algn="l"/>
                  <a:tab pos="7182085" algn="l"/>
                  <a:tab pos="7581247" algn="l"/>
                  <a:tab pos="7980409" algn="l"/>
                </a:tabLst>
                <a:defRPr/>
              </a:pPr>
              <a:t>43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69057" y="523062"/>
            <a:ext cx="7108225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5" tIns="40617" rIns="81235" bIns="40617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4406" y="3264687"/>
            <a:ext cx="8037528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30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88" algn="l"/>
                <a:tab pos="795598" algn="l"/>
                <a:tab pos="1194809" algn="l"/>
                <a:tab pos="1594018" algn="l"/>
                <a:tab pos="1993227" algn="l"/>
                <a:tab pos="2392438" algn="l"/>
                <a:tab pos="2791649" algn="l"/>
                <a:tab pos="3190858" algn="l"/>
                <a:tab pos="3590069" algn="l"/>
                <a:tab pos="3989278" algn="l"/>
                <a:tab pos="4388488" algn="l"/>
                <a:tab pos="4787697" algn="l"/>
                <a:tab pos="5186909" algn="l"/>
                <a:tab pos="5586117" algn="l"/>
                <a:tab pos="5985326" algn="l"/>
                <a:tab pos="6384536" algn="l"/>
                <a:tab pos="6783747" algn="l"/>
                <a:tab pos="7182957" algn="l"/>
                <a:tab pos="7582167" algn="l"/>
                <a:tab pos="7981377" algn="l"/>
              </a:tabLst>
              <a:defRPr/>
            </a:pPr>
            <a:fld id="{411795D5-240A-40E6-B407-3DB640827645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88" algn="l"/>
                  <a:tab pos="795598" algn="l"/>
                  <a:tab pos="1194809" algn="l"/>
                  <a:tab pos="1594018" algn="l"/>
                  <a:tab pos="1993227" algn="l"/>
                  <a:tab pos="2392438" algn="l"/>
                  <a:tab pos="2791649" algn="l"/>
                  <a:tab pos="3190858" algn="l"/>
                  <a:tab pos="3590069" algn="l"/>
                  <a:tab pos="3989278" algn="l"/>
                  <a:tab pos="4388488" algn="l"/>
                  <a:tab pos="4787697" algn="l"/>
                  <a:tab pos="5186909" algn="l"/>
                  <a:tab pos="5586117" algn="l"/>
                  <a:tab pos="5985326" algn="l"/>
                  <a:tab pos="6384536" algn="l"/>
                  <a:tab pos="6783747" algn="l"/>
                  <a:tab pos="7182957" algn="l"/>
                  <a:tab pos="7582167" algn="l"/>
                  <a:tab pos="7981377" algn="l"/>
                </a:tabLst>
                <a:defRPr/>
              </a:pPr>
              <a:t>44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4" y="523062"/>
            <a:ext cx="7147087" cy="25746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44" tIns="40623" rIns="81244" bIns="4062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44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042" algn="l"/>
                <a:tab pos="794903" algn="l"/>
                <a:tab pos="1193761" algn="l"/>
                <a:tab pos="1592621" algn="l"/>
                <a:tab pos="1991481" algn="l"/>
                <a:tab pos="2390340" algn="l"/>
                <a:tab pos="2789197" algn="l"/>
                <a:tab pos="3188059" algn="l"/>
                <a:tab pos="3586920" algn="l"/>
                <a:tab pos="3985778" algn="l"/>
                <a:tab pos="4384638" algn="l"/>
                <a:tab pos="4783500" algn="l"/>
                <a:tab pos="5182357" algn="l"/>
                <a:tab pos="5581217" algn="l"/>
                <a:tab pos="5980075" algn="l"/>
                <a:tab pos="6378934" algn="l"/>
                <a:tab pos="6777797" algn="l"/>
                <a:tab pos="7176655" algn="l"/>
                <a:tab pos="7575514" algn="l"/>
                <a:tab pos="7974375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042" algn="l"/>
                  <a:tab pos="794903" algn="l"/>
                  <a:tab pos="1193761" algn="l"/>
                  <a:tab pos="1592621" algn="l"/>
                  <a:tab pos="1991481" algn="l"/>
                  <a:tab pos="2390340" algn="l"/>
                  <a:tab pos="2789197" algn="l"/>
                  <a:tab pos="3188059" algn="l"/>
                  <a:tab pos="3586920" algn="l"/>
                  <a:tab pos="3985778" algn="l"/>
                  <a:tab pos="4384638" algn="l"/>
                  <a:tab pos="4783500" algn="l"/>
                  <a:tab pos="5182357" algn="l"/>
                  <a:tab pos="5581217" algn="l"/>
                  <a:tab pos="5980075" algn="l"/>
                  <a:tab pos="6378934" algn="l"/>
                  <a:tab pos="6777797" algn="l"/>
                  <a:tab pos="7176655" algn="l"/>
                  <a:tab pos="7575514" algn="l"/>
                  <a:tab pos="7974375" algn="l"/>
                </a:tabLst>
                <a:defRPr/>
              </a:pPr>
              <a:t>53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174" tIns="40586" rIns="81174" bIns="4058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6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181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81" algn="l"/>
                <a:tab pos="795382" algn="l"/>
                <a:tab pos="1194483" algn="l"/>
                <a:tab pos="1593584" algn="l"/>
                <a:tab pos="1992686" algn="l"/>
                <a:tab pos="2391786" algn="l"/>
                <a:tab pos="2790888" algn="l"/>
                <a:tab pos="3189988" algn="l"/>
                <a:tab pos="3589091" algn="l"/>
                <a:tab pos="3988192" algn="l"/>
                <a:tab pos="4387292" algn="l"/>
                <a:tab pos="4786395" algn="l"/>
                <a:tab pos="5185495" algn="l"/>
                <a:tab pos="5584597" algn="l"/>
                <a:tab pos="5983695" algn="l"/>
                <a:tab pos="6382798" algn="l"/>
                <a:tab pos="6781901" algn="l"/>
                <a:tab pos="7180999" algn="l"/>
                <a:tab pos="7580102" algn="l"/>
                <a:tab pos="7979202" algn="l"/>
              </a:tabLst>
              <a:defRPr/>
            </a:pPr>
            <a:fld id="{525B5D38-FCDC-4BBA-A30B-3238C52A2A69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81" algn="l"/>
                  <a:tab pos="795382" algn="l"/>
                  <a:tab pos="1194483" algn="l"/>
                  <a:tab pos="1593584" algn="l"/>
                  <a:tab pos="1992686" algn="l"/>
                  <a:tab pos="2391786" algn="l"/>
                  <a:tab pos="2790888" algn="l"/>
                  <a:tab pos="3189988" algn="l"/>
                  <a:tab pos="3589091" algn="l"/>
                  <a:tab pos="3988192" algn="l"/>
                  <a:tab pos="4387292" algn="l"/>
                  <a:tab pos="4786395" algn="l"/>
                  <a:tab pos="5185495" algn="l"/>
                  <a:tab pos="5584597" algn="l"/>
                  <a:tab pos="5983695" algn="l"/>
                  <a:tab pos="6382798" algn="l"/>
                  <a:tab pos="6781901" algn="l"/>
                  <a:tab pos="7180999" algn="l"/>
                  <a:tab pos="7580102" algn="l"/>
                  <a:tab pos="7979202" algn="l"/>
                </a:tabLst>
                <a:defRPr/>
              </a:pPr>
              <a:t>54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7" y="523055"/>
            <a:ext cx="7147087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22" tIns="40613" rIns="81222" bIns="40613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1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329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207" algn="l"/>
                <a:tab pos="795233" algn="l"/>
                <a:tab pos="1194259" algn="l"/>
                <a:tab pos="1593286" algn="l"/>
                <a:tab pos="1992312" algn="l"/>
                <a:tab pos="2391338" algn="l"/>
                <a:tab pos="2790364" algn="l"/>
                <a:tab pos="3189391" algn="l"/>
                <a:tab pos="3588419" algn="l"/>
                <a:tab pos="3987444" algn="l"/>
                <a:tab pos="4386470" algn="l"/>
                <a:tab pos="4785499" algn="l"/>
                <a:tab pos="5184524" algn="l"/>
                <a:tab pos="5583551" algn="l"/>
                <a:tab pos="5982575" algn="l"/>
                <a:tab pos="6381603" algn="l"/>
                <a:tab pos="6780632" algn="l"/>
                <a:tab pos="7179654" algn="l"/>
                <a:tab pos="7578681" algn="l"/>
                <a:tab pos="7977708" algn="l"/>
              </a:tabLst>
              <a:defRPr/>
            </a:pPr>
            <a:fld id="{2176835D-9092-40CC-95C5-A5D500EDC94B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207" algn="l"/>
                  <a:tab pos="795233" algn="l"/>
                  <a:tab pos="1194259" algn="l"/>
                  <a:tab pos="1593286" algn="l"/>
                  <a:tab pos="1992312" algn="l"/>
                  <a:tab pos="2391338" algn="l"/>
                  <a:tab pos="2790364" algn="l"/>
                  <a:tab pos="3189391" algn="l"/>
                  <a:tab pos="3588419" algn="l"/>
                  <a:tab pos="3987444" algn="l"/>
                  <a:tab pos="4386470" algn="l"/>
                  <a:tab pos="4785499" algn="l"/>
                  <a:tab pos="5184524" algn="l"/>
                  <a:tab pos="5583551" algn="l"/>
                  <a:tab pos="5982575" algn="l"/>
                  <a:tab pos="6381603" algn="l"/>
                  <a:tab pos="6780632" algn="l"/>
                  <a:tab pos="7179654" algn="l"/>
                  <a:tab pos="7578681" algn="l"/>
                  <a:tab pos="7977708" algn="l"/>
                </a:tabLst>
                <a:defRPr/>
              </a:pPr>
              <a:t>56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9" y="523055"/>
            <a:ext cx="7147088" cy="25746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06" tIns="40606" rIns="81206" bIns="4060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5" y="3264683"/>
            <a:ext cx="8081470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102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tabLst>
                <a:tab pos="0" algn="l"/>
                <a:tab pos="396356" algn="l"/>
                <a:tab pos="795531" algn="l"/>
                <a:tab pos="1194709" algn="l"/>
                <a:tab pos="1593885" algn="l"/>
                <a:tab pos="1993061" algn="l"/>
                <a:tab pos="2392237" algn="l"/>
                <a:tab pos="2791415" algn="l"/>
                <a:tab pos="3190590" algn="l"/>
                <a:tab pos="3589769" algn="l"/>
                <a:tab pos="3988945" algn="l"/>
                <a:tab pos="4388122" algn="l"/>
                <a:tab pos="4787297" algn="l"/>
                <a:tab pos="5186475" algn="l"/>
                <a:tab pos="5585651" algn="l"/>
                <a:tab pos="5984826" algn="l"/>
                <a:tab pos="6384002" algn="l"/>
                <a:tab pos="6783180" algn="l"/>
                <a:tab pos="7182357" algn="l"/>
                <a:tab pos="7581532" algn="l"/>
                <a:tab pos="7980709" algn="l"/>
              </a:tabLst>
              <a:defRPr/>
            </a:pPr>
            <a:fld id="{5EBC5A54-C809-4BCA-8749-2C76F72CA034}" type="slidenum">
              <a:rPr lang="en-GB">
                <a:solidFill>
                  <a:prstClr val="black"/>
                </a:solidFill>
                <a:latin typeface="Times New Roman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396356" algn="l"/>
                  <a:tab pos="795531" algn="l"/>
                  <a:tab pos="1194709" algn="l"/>
                  <a:tab pos="1593885" algn="l"/>
                  <a:tab pos="1993061" algn="l"/>
                  <a:tab pos="2392237" algn="l"/>
                  <a:tab pos="2791415" algn="l"/>
                  <a:tab pos="3190590" algn="l"/>
                  <a:tab pos="3589769" algn="l"/>
                  <a:tab pos="3988945" algn="l"/>
                  <a:tab pos="4388122" algn="l"/>
                  <a:tab pos="4787297" algn="l"/>
                  <a:tab pos="5186475" algn="l"/>
                  <a:tab pos="5585651" algn="l"/>
                  <a:tab pos="5984826" algn="l"/>
                  <a:tab pos="6384002" algn="l"/>
                  <a:tab pos="6783180" algn="l"/>
                  <a:tab pos="7182357" algn="l"/>
                  <a:tab pos="7581532" algn="l"/>
                  <a:tab pos="7980709" algn="l"/>
                </a:tabLst>
                <a:defRPr/>
              </a:pPr>
              <a:t>57</a:t>
            </a:fld>
            <a:endParaRPr lang="en-GB" dirty="0">
              <a:solidFill>
                <a:prstClr val="black"/>
              </a:solidFill>
              <a:latin typeface="Times New Roman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477083" y="523055"/>
            <a:ext cx="7147086" cy="2574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1237" tIns="40619" rIns="81237" bIns="40619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09890" y="3264683"/>
            <a:ext cx="8081469" cy="308996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43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083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032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D27E0-6C73-469E-9868-004E334E942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0850" y="1241425"/>
            <a:ext cx="59563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32114-3F42-47AB-A5BA-B315F4A4512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3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712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1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5" y="4406900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544225" indent="0">
              <a:buNone/>
              <a:defRPr sz="2099">
                <a:solidFill>
                  <a:schemeClr val="tx1">
                    <a:tint val="75000"/>
                  </a:schemeClr>
                </a:solidFill>
              </a:defRPr>
            </a:lvl2pPr>
            <a:lvl3pPr marL="1088449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32674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4pPr>
            <a:lvl5pPr marL="2176899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5pPr>
            <a:lvl6pPr marL="272112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6pPr>
            <a:lvl7pPr marL="3265348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7pPr>
            <a:lvl8pPr marL="3809573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8pPr>
            <a:lvl9pPr marL="4353797" indent="0">
              <a:buNone/>
              <a:defRPr sz="16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7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225" indent="0">
              <a:buNone/>
              <a:defRPr sz="2399" b="1"/>
            </a:lvl2pPr>
            <a:lvl3pPr marL="1088449" indent="0">
              <a:buNone/>
              <a:defRPr sz="2099" b="1"/>
            </a:lvl3pPr>
            <a:lvl4pPr marL="1632674" indent="0">
              <a:buNone/>
              <a:defRPr sz="1899" b="1"/>
            </a:lvl4pPr>
            <a:lvl5pPr marL="2176899" indent="0">
              <a:buNone/>
              <a:defRPr sz="1899" b="1"/>
            </a:lvl5pPr>
            <a:lvl6pPr marL="2721123" indent="0">
              <a:buNone/>
              <a:defRPr sz="1899" b="1"/>
            </a:lvl6pPr>
            <a:lvl7pPr marL="3265348" indent="0">
              <a:buNone/>
              <a:defRPr sz="1899" b="1"/>
            </a:lvl7pPr>
            <a:lvl8pPr marL="3809573" indent="0">
              <a:buNone/>
              <a:defRPr sz="1899" b="1"/>
            </a:lvl8pPr>
            <a:lvl9pPr marL="4353797" indent="0">
              <a:buNone/>
              <a:defRPr sz="18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1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2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225" indent="0">
              <a:buNone/>
              <a:defRPr sz="3299"/>
            </a:lvl2pPr>
            <a:lvl3pPr marL="1088449" indent="0">
              <a:buNone/>
              <a:defRPr sz="2899"/>
            </a:lvl3pPr>
            <a:lvl4pPr marL="1632674" indent="0">
              <a:buNone/>
              <a:defRPr sz="2399"/>
            </a:lvl4pPr>
            <a:lvl5pPr marL="2176899" indent="0">
              <a:buNone/>
              <a:defRPr sz="2399"/>
            </a:lvl5pPr>
            <a:lvl6pPr marL="2721123" indent="0">
              <a:buNone/>
              <a:defRPr sz="2399"/>
            </a:lvl6pPr>
            <a:lvl7pPr marL="3265348" indent="0">
              <a:buNone/>
              <a:defRPr sz="2399"/>
            </a:lvl7pPr>
            <a:lvl8pPr marL="3809573" indent="0">
              <a:buNone/>
              <a:defRPr sz="2399"/>
            </a:lvl8pPr>
            <a:lvl9pPr marL="4353797" indent="0">
              <a:buNone/>
              <a:defRPr sz="2399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99"/>
            </a:lvl1pPr>
            <a:lvl2pPr marL="544225" indent="0">
              <a:buNone/>
              <a:defRPr sz="1400"/>
            </a:lvl2pPr>
            <a:lvl3pPr marL="1088449" indent="0">
              <a:buNone/>
              <a:defRPr sz="1200"/>
            </a:lvl3pPr>
            <a:lvl4pPr marL="1632674" indent="0">
              <a:buNone/>
              <a:defRPr sz="1100"/>
            </a:lvl4pPr>
            <a:lvl5pPr marL="2176899" indent="0">
              <a:buNone/>
              <a:defRPr sz="1100"/>
            </a:lvl5pPr>
            <a:lvl6pPr marL="2721123" indent="0">
              <a:buNone/>
              <a:defRPr sz="1100"/>
            </a:lvl6pPr>
            <a:lvl7pPr marL="3265348" indent="0">
              <a:buNone/>
              <a:defRPr sz="1100"/>
            </a:lvl7pPr>
            <a:lvl8pPr marL="3809573" indent="0">
              <a:buNone/>
              <a:defRPr sz="1100"/>
            </a:lvl8pPr>
            <a:lvl9pPr marL="435379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0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1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2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19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5pPr>
      <a:lvl6pPr marL="544225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6pPr>
      <a:lvl7pPr marL="108844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7pPr>
      <a:lvl8pPr marL="1632674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8pPr>
      <a:lvl9pPr marL="2176899" algn="ctr" rtl="0" eaLnBrk="1" fontAlgn="base" hangingPunct="1">
        <a:spcBef>
          <a:spcPct val="0"/>
        </a:spcBef>
        <a:spcAft>
          <a:spcPct val="0"/>
        </a:spcAft>
        <a:defRPr sz="5198">
          <a:solidFill>
            <a:schemeClr val="tx1"/>
          </a:solidFill>
          <a:latin typeface="Calibri" pitchFamily="34" charset="0"/>
        </a:defRPr>
      </a:lvl9pPr>
    </p:titleStyle>
    <p:bodyStyle>
      <a:lvl1pPr marL="408169" indent="-40816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366" indent="-34014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562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786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49011" indent="-27211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2993236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53746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1685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5910" indent="-272112" algn="l" defTabSz="1088449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225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44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674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899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112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348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573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797" algn="l" defTabSz="1088449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f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20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96" t="19810" r="15092" b="15360"/>
          <a:stretch/>
        </p:blipFill>
        <p:spPr>
          <a:xfrm>
            <a:off x="1128743" y="1125278"/>
            <a:ext cx="10942365" cy="5596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84763" y="261384"/>
            <a:ext cx="10942366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СИСТЕМА ПРОСЛЕЖИВАЕМОСТИ ЗЕРНА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8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2341" y="1340772"/>
            <a:ext cx="3075971" cy="525584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13" tIns="45706" rIns="91413" bIns="45706" rtlCol="0" anchor="ctr"/>
          <a:lstStyle/>
          <a:p>
            <a:endParaRPr lang="ru-RU" sz="1500" dirty="0"/>
          </a:p>
        </p:txBody>
      </p:sp>
      <p:sp>
        <p:nvSpPr>
          <p:cNvPr id="3" name="TextBox 2"/>
          <p:cNvSpPr txBox="1"/>
          <p:nvPr/>
        </p:nvSpPr>
        <p:spPr>
          <a:xfrm>
            <a:off x="1529833" y="306064"/>
            <a:ext cx="9143736" cy="36933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ctr" eaLnBrk="1" hangingPunct="1">
              <a:defRPr sz="1800" b="1" cap="all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1" hangingPunct="1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dirty="0"/>
              <a:t>Задачи на 2022 год (Указ Главы РБ № УГ-310)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0731" y="1566314"/>
            <a:ext cx="2252494" cy="1076969"/>
          </a:xfrm>
          <a:prstGeom prst="rect">
            <a:avLst/>
          </a:prstGeom>
          <a:noFill/>
        </p:spPr>
        <p:txBody>
          <a:bodyPr wrap="square" lIns="91413" tIns="45706" rIns="91413" bIns="45706" rtlCol="0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ВАЛОВАЯ ПРОДУКЦИЯ СЕЛЬСКОГО ХОЗЯЙСТВА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31407" y="2740738"/>
            <a:ext cx="2163479" cy="830805"/>
            <a:chOff x="3889527" y="1365659"/>
            <a:chExt cx="2064044" cy="1108027"/>
          </a:xfrm>
        </p:grpSpPr>
        <p:sp>
          <p:nvSpPr>
            <p:cNvPr id="6" name="TextBox 5"/>
            <p:cNvSpPr txBox="1"/>
            <p:nvPr/>
          </p:nvSpPr>
          <p:spPr>
            <a:xfrm>
              <a:off x="3889527" y="1365659"/>
              <a:ext cx="2064044" cy="1108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6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sz="2400" dirty="0">
                  <a:solidFill>
                    <a:schemeClr val="accent5">
                      <a:lumMod val="75000"/>
                    </a:schemeClr>
                  </a:solidFill>
                </a:rPr>
                <a:t>212</a:t>
              </a:r>
              <a:r>
                <a:rPr lang="ru-RU" sz="2000" dirty="0">
                  <a:solidFill>
                    <a:schemeClr val="accent5">
                      <a:lumMod val="75000"/>
                    </a:schemeClr>
                  </a:solidFill>
                </a:rPr>
                <a:t> млрд руб</a:t>
              </a:r>
            </a:p>
            <a:p>
              <a:r>
                <a:rPr lang="ru-RU" sz="2400" dirty="0">
                  <a:solidFill>
                    <a:srgbClr val="C00000"/>
                  </a:solidFill>
                </a:rPr>
                <a:t>121</a:t>
              </a:r>
              <a:r>
                <a:rPr lang="ru-RU" sz="2000" dirty="0">
                  <a:solidFill>
                    <a:srgbClr val="C00000"/>
                  </a:solidFill>
                </a:rPr>
                <a:t> %</a:t>
              </a: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rot="16200000">
              <a:off x="4895842" y="963527"/>
              <a:ext cx="0" cy="18720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79176471"/>
              </p:ext>
            </p:extLst>
          </p:nvPr>
        </p:nvGraphicFramePr>
        <p:xfrm>
          <a:off x="4080300" y="1340772"/>
          <a:ext cx="7918818" cy="532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50439516"/>
              </p:ext>
            </p:extLst>
          </p:nvPr>
        </p:nvGraphicFramePr>
        <p:xfrm>
          <a:off x="685930" y="3917918"/>
          <a:ext cx="3282095" cy="233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757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3079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107" y="3428206"/>
            <a:ext cx="5755323" cy="2951645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341532" y="5275817"/>
            <a:ext cx="4145811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ПЕРВЫЙ ЗАМЕСТИТЕЛЬ МИНИСТРА СЕЛЬСКОГО ХОЗЯЙСТВА  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6107" y="3670379"/>
            <a:ext cx="5759140" cy="8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Нуриахметов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Рамил Рамзилович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55280"/>
            <a:ext cx="12192000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344" y="1176267"/>
            <a:ext cx="1511774" cy="1666571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80837" y="1877617"/>
            <a:ext cx="11518281" cy="89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мерах государственной поддержки для проведения </a:t>
            </a:r>
          </a:p>
          <a:p>
            <a:pPr algn="ctr" eaLnBrk="1" hangingPunct="1">
              <a:lnSpc>
                <a:spcPct val="114000"/>
              </a:lnSpc>
            </a:pP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3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0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57300" y="403709"/>
            <a:ext cx="101727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ЛЬГОТНОЕ КРАТКОСРОЧНОЕ КРЕДИТОВАНИЕ В 2021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820153"/>
              </p:ext>
            </p:extLst>
          </p:nvPr>
        </p:nvGraphicFramePr>
        <p:xfrm>
          <a:off x="522513" y="1125389"/>
          <a:ext cx="11554471" cy="5732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5531"/>
                <a:gridCol w="2458761"/>
                <a:gridCol w="1960815"/>
                <a:gridCol w="2209788"/>
                <a:gridCol w="2209788"/>
                <a:gridCol w="2209788"/>
              </a:tblGrid>
              <a:tr h="51105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Район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 том числе на проведение ВПР</a:t>
                      </a:r>
                      <a:endParaRPr lang="ru-RU" sz="1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  <a:tr h="1160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количество заключенных кредитных договоров, ед.</a:t>
                      </a:r>
                      <a:endParaRPr lang="ru-RU" sz="18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фактически выдано средств, млн. руб. 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30,6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526,9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384,1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825,8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477,3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2 651,4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848,8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 fontAlgn="t">
                        <a:buFont typeface="+mj-lt"/>
                        <a:buNone/>
                      </a:pPr>
                      <a:r>
                        <a:rPr lang="ru-RU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58,8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Аургазинский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909,3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893,6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91,4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30,4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99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Гафурийский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39,5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79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Кармаскалинский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100,8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</a:t>
                      </a: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зоне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5 234,5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2 694,9</a:t>
                      </a:r>
                      <a:endParaRPr lang="ru-RU" sz="20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РБ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451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12 809,2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338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1088449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6 030,0</a:t>
                      </a:r>
                      <a:endParaRPr lang="ru-RU" sz="2000" b="1" i="0" u="none" strike="noStrike" kern="1200" dirty="0">
                        <a:solidFill>
                          <a:srgbClr val="1F497D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00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600" y="207674"/>
            <a:ext cx="11370733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ИЗМЕНЕНИЯ В ПРОГРАММЕ ЛЬГОТНОГО КРЕДИТОВАНИЯ В 2022 ГОДУ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37271" y="1170617"/>
            <a:ext cx="8864603" cy="1999927"/>
            <a:chOff x="1701799" y="1454045"/>
            <a:chExt cx="8864603" cy="1999927"/>
          </a:xfrm>
        </p:grpSpPr>
        <p:sp>
          <p:nvSpPr>
            <p:cNvPr id="3" name="Прямоугольник с двумя скругленными противолежащими углами 2"/>
            <p:cNvSpPr/>
            <p:nvPr/>
          </p:nvSpPr>
          <p:spPr>
            <a:xfrm>
              <a:off x="2008681" y="1454046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инфляции до 8,4%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Стрелка вниз 3"/>
            <p:cNvSpPr/>
            <p:nvPr/>
          </p:nvSpPr>
          <p:spPr>
            <a:xfrm rot="16200000">
              <a:off x="5814497" y="1711963"/>
              <a:ext cx="651934" cy="116416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6970147" y="1454045"/>
              <a:ext cx="3403045" cy="1585070"/>
            </a:xfrm>
            <a:prstGeom prst="round2Diag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Рост ключевой ставки Центробанка России до  8,5%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Правая фигурная скобка 5"/>
            <p:cNvSpPr/>
            <p:nvPr/>
          </p:nvSpPr>
          <p:spPr>
            <a:xfrm rot="5400000">
              <a:off x="5926672" y="-1185758"/>
              <a:ext cx="414857" cy="8864603"/>
            </a:xfrm>
            <a:prstGeom prst="rightBrace">
              <a:avLst>
                <a:gd name="adj1" fmla="val 38163"/>
                <a:gd name="adj2" fmla="val 50000"/>
              </a:avLst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n w="38100">
                  <a:solidFill>
                    <a:schemeClr val="tx1"/>
                  </a:solidFill>
                </a:ln>
                <a:solidFill>
                  <a:schemeClr val="tx2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71998" y="3186653"/>
            <a:ext cx="1084220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 smtClean="0">
                <a:solidFill>
                  <a:schemeClr val="tx2"/>
                </a:solidFill>
              </a:rPr>
              <a:t>Внесены изменения в программу льготного кредитования: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Снижение максимального размера </a:t>
            </a:r>
            <a:r>
              <a:rPr lang="ru-RU" sz="2400" dirty="0">
                <a:solidFill>
                  <a:schemeClr val="tx2"/>
                </a:solidFill>
              </a:rPr>
              <a:t>льготного краткосрочного кредита, предоставляемого одному </a:t>
            </a:r>
            <a:r>
              <a:rPr lang="ru-RU" sz="2400" dirty="0" smtClean="0">
                <a:solidFill>
                  <a:schemeClr val="tx2"/>
                </a:solidFill>
              </a:rPr>
              <a:t>заемщику на </a:t>
            </a:r>
            <a:r>
              <a:rPr lang="ru-RU" sz="2400" dirty="0">
                <a:solidFill>
                  <a:schemeClr val="tx2"/>
                </a:solidFill>
              </a:rPr>
              <a:t>территории каждого субъекта </a:t>
            </a:r>
            <a:r>
              <a:rPr lang="ru-RU" sz="2400" dirty="0" smtClean="0">
                <a:solidFill>
                  <a:schemeClr val="tx2"/>
                </a:solidFill>
              </a:rPr>
              <a:t>РФ в </a:t>
            </a:r>
            <a:r>
              <a:rPr lang="ru-RU" sz="2400" dirty="0">
                <a:solidFill>
                  <a:schemeClr val="tx2"/>
                </a:solidFill>
              </a:rPr>
              <a:t>первом квартале 2022 </a:t>
            </a:r>
            <a:r>
              <a:rPr lang="ru-RU" sz="2400" dirty="0" smtClean="0">
                <a:solidFill>
                  <a:schemeClr val="tx2"/>
                </a:solidFill>
              </a:rPr>
              <a:t>года с </a:t>
            </a:r>
            <a:r>
              <a:rPr lang="ru-RU" sz="2400" b="1" dirty="0" smtClean="0">
                <a:solidFill>
                  <a:schemeClr val="tx2"/>
                </a:solidFill>
              </a:rPr>
              <a:t>1 000,0 млн. рублей </a:t>
            </a:r>
            <a:r>
              <a:rPr lang="ru-RU" sz="2400" dirty="0" smtClean="0">
                <a:solidFill>
                  <a:schemeClr val="tx2"/>
                </a:solidFill>
              </a:rPr>
              <a:t>до </a:t>
            </a:r>
            <a:r>
              <a:rPr lang="ru-RU" sz="2400" b="1" dirty="0" smtClean="0">
                <a:solidFill>
                  <a:schemeClr val="tx2"/>
                </a:solidFill>
              </a:rPr>
              <a:t>500,0 млн. рублей;</a:t>
            </a:r>
          </a:p>
          <a:p>
            <a:pPr marL="342900" indent="-342900" algn="just">
              <a:spcAft>
                <a:spcPts val="1200"/>
              </a:spcAft>
              <a:buAutoNum type="arabicPeriod"/>
            </a:pPr>
            <a:r>
              <a:rPr lang="ru-RU" sz="2400" dirty="0" smtClean="0">
                <a:solidFill>
                  <a:schemeClr val="tx2"/>
                </a:solidFill>
              </a:rPr>
              <a:t>Если заемщик </a:t>
            </a:r>
            <a:r>
              <a:rPr lang="ru-RU" sz="2400" dirty="0">
                <a:solidFill>
                  <a:schemeClr val="tx2"/>
                </a:solidFill>
              </a:rPr>
              <a:t>после двух одобрений Минсельхоза России не заключает кредитный договор с уполномоченным банком, то его последующее включение в реестр потенциальных получателей льготных кредитов на текущий финансовый год </a:t>
            </a:r>
            <a:r>
              <a:rPr lang="ru-RU" sz="2400" b="1" dirty="0" smtClean="0">
                <a:solidFill>
                  <a:srgbClr val="FF0000"/>
                </a:solidFill>
              </a:rPr>
              <a:t>запрещается</a:t>
            </a:r>
            <a:r>
              <a:rPr lang="ru-RU" sz="2400" dirty="0" smtClean="0">
                <a:solidFill>
                  <a:schemeClr val="tx2"/>
                </a:solidFill>
              </a:rPr>
              <a:t> (данное </a:t>
            </a:r>
            <a:r>
              <a:rPr lang="ru-RU" sz="2400" dirty="0">
                <a:solidFill>
                  <a:schemeClr val="tx2"/>
                </a:solidFill>
              </a:rPr>
              <a:t>требование не относится к заемщикам категории </a:t>
            </a:r>
            <a:r>
              <a:rPr lang="ru-RU" sz="2400" dirty="0" smtClean="0">
                <a:solidFill>
                  <a:schemeClr val="tx2"/>
                </a:solidFill>
              </a:rPr>
              <a:t>МФХ)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1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algn="ctr" defTabSz="801472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F497D"/>
                </a:solidFill>
                <a:cs typeface="Arial" charset="0"/>
              </a:defRPr>
            </a:lvl1pPr>
          </a:lstStyle>
          <a:p>
            <a:r>
              <a:rPr lang="ru-RU" altLang="ru-RU" dirty="0" smtClean="0"/>
              <a:t>ГОСУДАРСТВЕННАЯ ПОДДЕРЖКА НА 2022 ГОД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900400"/>
              </p:ext>
            </p:extLst>
          </p:nvPr>
        </p:nvGraphicFramePr>
        <p:xfrm>
          <a:off x="1116283" y="1083733"/>
          <a:ext cx="10945091" cy="5662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775"/>
                <a:gridCol w="7840766"/>
                <a:gridCol w="2483550"/>
              </a:tblGrid>
              <a:tr h="478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Наименование господдержки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 (млн. руб.)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4 318,7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Компенсирующая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913,5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Стимулирующая субсидия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543,9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Поддержка фермеров и развитие </a:t>
                      </a:r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СПоК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301,4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Субсидирование % ставок по </a:t>
                      </a:r>
                      <a:r>
                        <a:rPr lang="ru-RU" sz="1800" u="none" strike="noStrike" dirty="0" err="1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инвест.кредитам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21,2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сельский туризм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7,5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масличные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185,8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зерновые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607,6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приобретение с/х техники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1 027,1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племенное животноводство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поддержку кадрового потенциала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30,7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минеральные удобрения 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</a:t>
                      </a:r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строительство откорм площадок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технику </a:t>
                      </a:r>
                      <a:r>
                        <a:rPr lang="ru-RU" sz="1800" u="none" strike="noStrike" dirty="0" err="1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переработщикам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Гранты ДГП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сырье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  <a:tr h="3045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 b="0" i="0" u="none" strike="noStrike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Субсидии на коневодство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8587" marR="8587" marT="644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ТЕХНИКУ И ОБОРУДОВАНИЕ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821161" y="1282657"/>
            <a:ext cx="11083078" cy="2030802"/>
            <a:chOff x="821161" y="1375794"/>
            <a:chExt cx="11083078" cy="2030802"/>
          </a:xfrm>
        </p:grpSpPr>
        <p:sp>
          <p:nvSpPr>
            <p:cNvPr id="7" name="Овал 6"/>
            <p:cNvSpPr/>
            <p:nvPr/>
          </p:nvSpPr>
          <p:spPr>
            <a:xfrm>
              <a:off x="821161" y="1375794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2021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1,6 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2020 года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864239" y="1426596"/>
              <a:ext cx="5040000" cy="198000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в 2022 году – </a:t>
              </a:r>
            </a:p>
            <a:p>
              <a:pPr algn="ctr"/>
              <a:r>
                <a:rPr lang="ru-RU" sz="24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2,3</a:t>
              </a:r>
              <a:r>
                <a:rPr lang="ru-RU" sz="2400" b="1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 млрд. руб</a:t>
              </a: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. за технику и оборудование </a:t>
              </a:r>
              <a:b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</a:br>
              <a:r>
                <a:rPr lang="ru-RU" sz="2400" dirty="0" smtClean="0">
                  <a:solidFill>
                    <a:schemeClr val="tx2"/>
                  </a:solidFill>
                  <a:cs typeface="Times New Roman" panose="02020603050405020304" pitchFamily="18" charset="0"/>
                </a:rPr>
                <a:t>2020 и 2021 гг.</a:t>
              </a:r>
              <a:endParaRPr lang="ru-RU" sz="2400" dirty="0">
                <a:solidFill>
                  <a:schemeClr val="tx2"/>
                </a:solidFill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420836"/>
              </p:ext>
            </p:extLst>
          </p:nvPr>
        </p:nvGraphicFramePr>
        <p:xfrm>
          <a:off x="1676400" y="3555999"/>
          <a:ext cx="9397999" cy="190456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254018"/>
                <a:gridCol w="4143981"/>
              </a:tblGrid>
              <a:tr h="1269349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Субсидии на технику </a:t>
                      </a:r>
                    </a:p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(млн. руб.)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/>
                </a:tc>
              </a:tr>
              <a:tr h="63521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j-lt"/>
                          <a:cs typeface="Arial" panose="020B0604020202020204" pitchFamily="34" charset="0"/>
                        </a:rPr>
                        <a:t>Предусмотрено на 2022г.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+mj-lt"/>
                          <a:cs typeface="Arial" panose="020B0604020202020204" pitchFamily="34" charset="0"/>
                        </a:rPr>
                        <a:t>1 027,1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21920" marR="1219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47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24612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 smtClean="0">
                <a:solidFill>
                  <a:schemeClr val="tx2"/>
                </a:solidFill>
              </a:rPr>
              <a:t>СУБСИДИИ НА МИНЕРАЛЬНЫЕ УДОБРЕНИЯ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27381" y="1556792"/>
            <a:ext cx="5384800" cy="334096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2021 год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175,3 </a:t>
            </a:r>
            <a:r>
              <a:rPr lang="ru-RU" b="1" dirty="0" smtClean="0">
                <a:solidFill>
                  <a:schemeClr val="tx2"/>
                </a:solidFill>
              </a:rPr>
              <a:t>млн. руб.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 smtClean="0">
                <a:solidFill>
                  <a:schemeClr val="tx2"/>
                </a:solidFill>
              </a:rPr>
              <a:t>минеральные удобрения приобретенные и внесенные до 1 сентября 2020 года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1969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2022 год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300,0</a:t>
            </a:r>
            <a:r>
              <a:rPr lang="ru-RU" b="1" dirty="0" smtClean="0">
                <a:solidFill>
                  <a:schemeClr val="tx2"/>
                </a:solidFill>
              </a:rPr>
              <a:t> млн. руб. </a:t>
            </a: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sz="3200" i="1" dirty="0">
                <a:solidFill>
                  <a:schemeClr val="tx2"/>
                </a:solidFill>
              </a:rPr>
              <a:t>минеральные удобрения приобретенные и внесенные после 1 сентября 2020 года</a:t>
            </a:r>
            <a:r>
              <a:rPr lang="ru-RU" dirty="0">
                <a:solidFill>
                  <a:schemeClr val="tx2"/>
                </a:solidFill>
              </a:rPr>
              <a:t>)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522920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cs typeface="Calibri" panose="020F0502020204030204" pitchFamily="34" charset="0"/>
              </a:rPr>
              <a:t>Отбор в 2022 году - февраль</a:t>
            </a:r>
            <a:endParaRPr lang="ru-RU" sz="3200" b="1" dirty="0">
              <a:solidFill>
                <a:schemeClr val="tx2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58861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ЗЕРНОВЫХ КУЛЬТУР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598" y="1340768"/>
            <a:ext cx="6070601" cy="5040560"/>
          </a:xfrm>
        </p:spPr>
        <p:txBody>
          <a:bodyPr/>
          <a:lstStyle/>
          <a:p>
            <a:pPr marL="355600" indent="-355600">
              <a:spcAft>
                <a:spcPts val="2400"/>
              </a:spcAft>
            </a:pPr>
            <a:r>
              <a:rPr lang="ru-RU" dirty="0">
                <a:solidFill>
                  <a:schemeClr val="tx2"/>
                </a:solidFill>
              </a:rPr>
              <a:t>зерновые культуры – пшеница, рожь, кукуруза, ячмень </a:t>
            </a:r>
            <a:r>
              <a:rPr lang="ru-RU" dirty="0" smtClean="0">
                <a:solidFill>
                  <a:schemeClr val="tx2"/>
                </a:solidFill>
              </a:rPr>
              <a:t>кормовой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производство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– 2021 года</a:t>
            </a:r>
          </a:p>
          <a:p>
            <a:pPr marL="355600" indent="-355600">
              <a:spcAft>
                <a:spcPts val="2400"/>
              </a:spcAft>
            </a:pPr>
            <a:r>
              <a:rPr lang="ru-RU" dirty="0" smtClean="0">
                <a:solidFill>
                  <a:schemeClr val="tx2"/>
                </a:solidFill>
              </a:rPr>
              <a:t>реализация зерновых </a:t>
            </a:r>
            <a:r>
              <a:rPr lang="ru-RU" dirty="0">
                <a:solidFill>
                  <a:schemeClr val="tx2"/>
                </a:solidFill>
              </a:rPr>
              <a:t>культур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с 02.07.2021г по 31.12.2021г.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99200" y="1340768"/>
            <a:ext cx="5557440" cy="5184576"/>
          </a:xfrm>
        </p:spPr>
        <p:txBody>
          <a:bodyPr/>
          <a:lstStyle/>
          <a:p>
            <a:r>
              <a:rPr lang="ru-RU" sz="2200" dirty="0">
                <a:solidFill>
                  <a:schemeClr val="tx2"/>
                </a:solidFill>
              </a:rPr>
              <a:t>затраты на производство и реализацию зерновых культур </a:t>
            </a:r>
            <a:r>
              <a:rPr lang="ru-RU" sz="2200" dirty="0" smtClean="0">
                <a:solidFill>
                  <a:schemeClr val="tx2"/>
                </a:solidFill>
              </a:rPr>
              <a:t> – </a:t>
            </a:r>
            <a:r>
              <a:rPr lang="ru-RU" sz="2200" dirty="0">
                <a:solidFill>
                  <a:schemeClr val="tx2"/>
                </a:solidFill>
              </a:rPr>
              <a:t>затраты на приобретение горюче-смазочных материалов, газа, используемых на технологические цели, средств химизации, семян, содержание основных средств (запасные </a:t>
            </a:r>
            <a:r>
              <a:rPr lang="ru-RU" sz="2200" dirty="0" smtClean="0">
                <a:solidFill>
                  <a:schemeClr val="tx2"/>
                </a:solidFill>
              </a:rPr>
              <a:t>части)</a:t>
            </a:r>
          </a:p>
          <a:p>
            <a:pPr marL="0" indent="0">
              <a:buNone/>
            </a:pP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документы на реализацию зерновых </a:t>
            </a:r>
            <a:r>
              <a:rPr lang="ru-RU" sz="2200" dirty="0">
                <a:solidFill>
                  <a:schemeClr val="tx2"/>
                </a:solidFill>
              </a:rPr>
              <a:t>культур </a:t>
            </a:r>
            <a:r>
              <a:rPr lang="ru-RU" sz="2200" dirty="0" smtClean="0">
                <a:solidFill>
                  <a:schemeClr val="tx2"/>
                </a:solidFill>
              </a:rPr>
              <a:t>– копии договоров, товарных </a:t>
            </a:r>
            <a:r>
              <a:rPr lang="ru-RU" sz="2200" dirty="0">
                <a:solidFill>
                  <a:schemeClr val="tx2"/>
                </a:solidFill>
              </a:rPr>
              <a:t>накладных, и (или) универсальных передаточных документов, и (или) счетов-фактур, </a:t>
            </a:r>
            <a:r>
              <a:rPr lang="ru-RU" sz="2200" dirty="0" smtClean="0">
                <a:solidFill>
                  <a:schemeClr val="tx2"/>
                </a:solidFill>
              </a:rPr>
              <a:t> платежных поручений</a:t>
            </a:r>
            <a:endParaRPr lang="ru-RU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3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445031" y="3644968"/>
            <a:ext cx="5760871" cy="2952665"/>
            <a:chOff x="3127376" y="3501008"/>
            <a:chExt cx="5761037" cy="2952750"/>
          </a:xfrm>
        </p:grpSpPr>
        <p:pic>
          <p:nvPicPr>
            <p:cNvPr id="3074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138" y="3501008"/>
              <a:ext cx="5756275" cy="295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5" name="Text Box 10"/>
            <p:cNvSpPr txBox="1">
              <a:spLocks noChangeArrowheads="1"/>
            </p:cNvSpPr>
            <p:nvPr/>
          </p:nvSpPr>
          <p:spPr bwMode="auto">
            <a:xfrm>
              <a:off x="3931959" y="5102000"/>
              <a:ext cx="4680247" cy="1076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Заместитель Премьер-министра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Правительства Республики Башкортостан –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 сельского хозяйства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16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Башкортостан </a:t>
              </a:r>
            </a:p>
          </p:txBody>
        </p:sp>
        <p:sp>
          <p:nvSpPr>
            <p:cNvPr id="3076" name="Text Box 10"/>
            <p:cNvSpPr txBox="1">
              <a:spLocks noChangeArrowheads="1"/>
            </p:cNvSpPr>
            <p:nvPr/>
          </p:nvSpPr>
          <p:spPr bwMode="auto">
            <a:xfrm>
              <a:off x="3127376" y="3822699"/>
              <a:ext cx="5761037" cy="830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rgbClr val="FF0000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Фазрахманов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399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Ильшат Ильдусович</a:t>
              </a:r>
            </a:p>
          </p:txBody>
        </p:sp>
      </p:grpSp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143736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FC479C-D6AC-4421-B84E-585AB2F0734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930652" y="1643028"/>
            <a:ext cx="89281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Стратегические направления развития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АПК РБ в 2022 году.</a:t>
            </a:r>
          </a:p>
        </p:txBody>
      </p:sp>
    </p:spTree>
    <p:extLst>
      <p:ext uri="{BB962C8B-B14F-4D97-AF65-F5344CB8AC3E}">
        <p14:creationId xmlns:p14="http://schemas.microsoft.com/office/powerpoint/2010/main" val="5628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6" y="216145"/>
            <a:ext cx="11617285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altLang="ru-RU" sz="2400" dirty="0"/>
              <a:t>СТАВКИ СУБСИДИЙ </a:t>
            </a:r>
            <a:r>
              <a:rPr lang="ru-RU" altLang="ru-RU" sz="2400" dirty="0" smtClean="0"/>
              <a:t>ПО </a:t>
            </a:r>
            <a:r>
              <a:rPr lang="ru-RU" altLang="ru-RU" sz="2400" dirty="0"/>
              <a:t>ЭЛИТНЫМ СЕМЕНАМ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692735"/>
              </p:ext>
            </p:extLst>
          </p:nvPr>
        </p:nvGraphicFramePr>
        <p:xfrm>
          <a:off x="1193800" y="1168399"/>
          <a:ext cx="10758851" cy="5520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133"/>
                <a:gridCol w="8136467"/>
                <a:gridCol w="1894251"/>
              </a:tblGrid>
              <a:tr h="657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8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культур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Ставка на 1 га, рублей</a:t>
                      </a:r>
                      <a:endParaRPr lang="ru-RU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Колосовые,</a:t>
                      </a:r>
                      <a:r>
                        <a:rPr lang="ru-RU" sz="2000" b="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включая овес       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Крупяные, включая сорго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Зернобобовые                         </a:t>
                      </a:r>
                      <a:endParaRPr lang="ru-RU" sz="20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Бобовые и злаковые многолетние травы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Суданская трава, сорго-суданские гибриды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Подсолнечник (элита)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Лен-долгунец, конопля (элита, включая маточную элиту и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62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Рапс, рыжик, горчица редька, сурепица, лен масличный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(элита, включая суперэлиту)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1 200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Картофель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элита)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Овощные и бахчевые культуры, элита, включая суперэлиту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  <a:tr h="4235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Лук, чеснок-севок</a:t>
                      </a:r>
                      <a:r>
                        <a:rPr lang="ru-RU" sz="20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(элита, суперэлита)</a:t>
                      </a:r>
                      <a:endParaRPr lang="ru-RU" sz="2000" b="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2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65 000</a:t>
                      </a:r>
                      <a:endParaRPr lang="ru-RU" sz="2000" b="0" dirty="0">
                        <a:solidFill>
                          <a:schemeClr val="tx2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4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99592"/>
            <a:ext cx="10849200" cy="819580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/>
              <a:t>СТАВКИ СУБСИДИЙ </a:t>
            </a:r>
          </a:p>
          <a:p>
            <a:pPr algn="ctr"/>
            <a:r>
              <a:rPr lang="ru-RU" sz="2400" dirty="0" smtClean="0"/>
              <a:t>НА ПОДДЕРЖКУ ПЛЕМЕННОГО ЖИВОТНОВОДСТВА</a:t>
            </a:r>
            <a:endParaRPr lang="ru-RU" alt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445331"/>
              </p:ext>
            </p:extLst>
          </p:nvPr>
        </p:nvGraphicFramePr>
        <p:xfrm>
          <a:off x="1202266" y="1168404"/>
          <a:ext cx="10829462" cy="551179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85811"/>
                <a:gridCol w="6102259"/>
                <a:gridCol w="1476353"/>
                <a:gridCol w="2365039"/>
              </a:tblGrid>
              <a:tr h="863996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Вид расходов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Ед. </a:t>
                      </a:r>
                      <a:r>
                        <a:rPr lang="ru-RU" sz="2400" b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измер</a:t>
                      </a: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Ставка, </a:t>
                      </a:r>
                    </a:p>
                    <a:p>
                      <a:pPr marL="0" indent="0" algn="ctr"/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маточного поголовья 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усл.гол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4 500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быков производителей</a:t>
                      </a: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 gridSpan="4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Приобретение племенного молодняка</a:t>
                      </a: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2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540385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153" marR="63153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лошадей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овец и коз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пушных зверей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10 000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свиней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478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КРС  мол. и</a:t>
                      </a:r>
                      <a:r>
                        <a:rPr lang="ru-RU" sz="2400" b="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мяс</a:t>
                      </a:r>
                      <a:r>
                        <a:rPr lang="ru-RU" sz="2400" b="0" kern="120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. направлений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гол.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4038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60 000  </a:t>
                      </a:r>
                      <a:endParaRPr lang="ru-RU" sz="2400" b="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4204" marR="84204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2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7387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РЕАЛИЗАЦИЮ МОЛОКА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2144" y="1744142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/>
                </a:solidFill>
              </a:rPr>
              <a:t>п</a:t>
            </a:r>
            <a:r>
              <a:rPr lang="ru-RU" sz="3200" b="1" dirty="0" smtClean="0">
                <a:solidFill>
                  <a:schemeClr val="tx2"/>
                </a:solidFill>
              </a:rPr>
              <a:t>ериод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 январь-февраль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7401" y="1727208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на 2022 год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256,0 млн. руб.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339" y="1718741"/>
            <a:ext cx="3600000" cy="36000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отбор </a:t>
            </a:r>
          </a:p>
          <a:p>
            <a:pPr algn="ctr"/>
            <a:r>
              <a:rPr lang="ru-RU" sz="3200" dirty="0" smtClean="0">
                <a:solidFill>
                  <a:schemeClr val="tx2"/>
                </a:solidFill>
              </a:rPr>
              <a:t> получателей </a:t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>
                <a:solidFill>
                  <a:schemeClr val="tx2"/>
                </a:solidFill>
              </a:rPr>
              <a:t>субсидии – </a:t>
            </a:r>
            <a:r>
              <a:rPr lang="ru-RU" sz="3200" b="1" dirty="0" smtClean="0">
                <a:solidFill>
                  <a:schemeClr val="tx2"/>
                </a:solidFill>
              </a:rPr>
              <a:t>март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98331" y="192729"/>
            <a:ext cx="10849200" cy="450248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>
            <a:defPPr>
              <a:defRPr lang="ru-RU"/>
            </a:defPPr>
            <a:lvl1pPr defTabSz="801472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F497D"/>
                </a:solidFill>
                <a:cs typeface="Arial" charset="0"/>
              </a:defRPr>
            </a:lvl1pPr>
          </a:lstStyle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СУБСИДИИ НА ПРОВЕДЕНИЕ АГРОТЕХНОЛОГИЧЕСКИХ РАБОТ</a:t>
            </a:r>
            <a:endParaRPr lang="ru-RU" altLang="ru-RU" sz="2400" dirty="0">
              <a:solidFill>
                <a:schemeClr val="tx2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391477" y="1472276"/>
            <a:ext cx="3744416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н</a:t>
            </a:r>
            <a:r>
              <a:rPr lang="ru-RU" sz="2400" dirty="0" smtClean="0">
                <a:solidFill>
                  <a:schemeClr val="tx2"/>
                </a:solidFill>
              </a:rPr>
              <a:t>а 2022 год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193,7 млн.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294633" y="3196119"/>
            <a:ext cx="3936437" cy="1188712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ставка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</a:rPr>
              <a:t>о</a:t>
            </a:r>
            <a:r>
              <a:rPr lang="ru-RU" sz="2400" b="1" dirty="0" smtClean="0">
                <a:solidFill>
                  <a:schemeClr val="tx2"/>
                </a:solidFill>
              </a:rPr>
              <a:t>т 78 руб. до 103 руб.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32470" y="1472276"/>
            <a:ext cx="3844117" cy="1224136"/>
          </a:xfrm>
          <a:prstGeom prst="wedgeRoundRectCallou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отбор получателей </a:t>
            </a:r>
            <a:r>
              <a:rPr lang="ru-RU" sz="2400" b="1" dirty="0" smtClean="0">
                <a:solidFill>
                  <a:schemeClr val="tx2"/>
                </a:solidFill>
              </a:rPr>
              <a:t>субсидии январь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3481" y="4928506"/>
            <a:ext cx="8736971" cy="1562472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п</a:t>
            </a:r>
            <a:r>
              <a:rPr lang="ru-RU" sz="2400" dirty="0" smtClean="0">
                <a:solidFill>
                  <a:schemeClr val="tx2"/>
                </a:solidFill>
              </a:rPr>
              <a:t>олучатели субсидии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субъекта </a:t>
            </a:r>
            <a:r>
              <a:rPr lang="ru-RU" sz="2400" b="1" dirty="0">
                <a:solidFill>
                  <a:schemeClr val="tx2"/>
                </a:solidFill>
              </a:rPr>
              <a:t>малого предпринимательства </a:t>
            </a:r>
          </a:p>
        </p:txBody>
      </p:sp>
    </p:spTree>
    <p:extLst>
      <p:ext uri="{BB962C8B-B14F-4D97-AF65-F5344CB8AC3E}">
        <p14:creationId xmlns:p14="http://schemas.microsoft.com/office/powerpoint/2010/main" val="24060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39578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54" y="3458396"/>
            <a:ext cx="6113930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6535270" y="4666043"/>
            <a:ext cx="5013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549154" y="3489772"/>
            <a:ext cx="61139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Сураков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Ирик Искандарович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2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 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43934" y="1520205"/>
            <a:ext cx="119041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готовности к весенне-полевым </a:t>
            </a:r>
          </a:p>
          <a:p>
            <a:pPr algn="ctr" eaLnBrk="1" hangingPunct="1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работам сельхозтоваропроизводителей.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7867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45375"/>
            <a:ext cx="11809312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по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Республике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Башкортостан на 2022 год  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081158"/>
              </p:ext>
            </p:extLst>
          </p:nvPr>
        </p:nvGraphicFramePr>
        <p:xfrm>
          <a:off x="76202" y="1109090"/>
          <a:ext cx="12048661" cy="576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1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74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46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30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8699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Показатель</a:t>
                      </a:r>
                      <a:endParaRPr lang="ru-RU" sz="24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2021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(факт)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 г.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(прогноз)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%  </a:t>
                      </a: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</a:rPr>
                        <a:t>2022/2021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8042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Пашня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в обработке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3178,8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3193,8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Посевная площадь,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2820,6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2835,6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Зерновые и зернобобовые,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1715,4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в </a:t>
                      </a:r>
                      <a:r>
                        <a:rPr lang="ru-RU" sz="1800" b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озимые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356,1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яровые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1360,6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кукуруза на зерно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14,8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16,7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зернобобовые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84,3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85,9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Технические,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415,7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477,5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в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. сахарная свекла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113,4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подсолнечник</a:t>
                      </a: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268,8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299,7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лен масличный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60,4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76,0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125,8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                         рапс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30,8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37,1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1173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Картофель и овощебахчевые,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53,5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100,6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Кормовые, 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635,0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651,1</a:t>
                      </a:r>
                      <a:endParaRPr lang="ru-RU" sz="1800" b="0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20789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Пар,</a:t>
                      </a:r>
                      <a:r>
                        <a:rPr lang="ru-RU" sz="1800" b="0" baseline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358,2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352,9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</a:tabLst>
                      </a:pPr>
                      <a:r>
                        <a:rPr lang="ru-RU" sz="1800" b="0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7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789767"/>
              </p:ext>
            </p:extLst>
          </p:nvPr>
        </p:nvGraphicFramePr>
        <p:xfrm>
          <a:off x="308758" y="1128151"/>
          <a:ext cx="11768447" cy="5640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85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45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6176"/>
                <a:gridCol w="1711011"/>
                <a:gridCol w="1199985"/>
                <a:gridCol w="1097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409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0691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497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Посевная площадь,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</a:t>
                      </a:r>
                    </a:p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Зерновые и зернобобовые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</a:t>
                      </a:r>
                    </a:p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Озимые </a:t>
                      </a: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0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</a:p>
                    <a:p>
                      <a:pPr algn="ctr" fontAlgn="ctr"/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зерновых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8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80642,8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+1211,1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44846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-825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9611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8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Аургазинский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84895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+3148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49395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+458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13990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8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80839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+4249,5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48989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-1436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12204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06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85351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+4995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55070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+1685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17702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32,1</a:t>
                      </a:r>
                      <a:endParaRPr lang="ru-RU" sz="18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8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Гафурийский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33525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+641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18820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+330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47,1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4640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3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Кармаскалинский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62858,2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+1049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42044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+1849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14071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33,5</a:t>
                      </a:r>
                      <a:endParaRPr lang="ru-RU" sz="18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9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118835,5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+ 964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72426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- 3444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14622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11,3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8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72097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- 618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45015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+209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51,6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Уфимский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45480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+ 5325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26054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+2913</a:t>
                      </a:r>
                      <a:endParaRPr lang="ru-RU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45,9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7703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29,5</a:t>
                      </a:r>
                      <a:endParaRPr lang="ru-RU" sz="18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81856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+ 629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45867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- 4620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51,8</a:t>
                      </a:r>
                      <a:endParaRPr lang="ru-RU" sz="1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7288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85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республике, тыс. га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3016,4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+28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1715,4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-1,3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50,9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299,7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17,5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8075222" y="3503221"/>
            <a:ext cx="237506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правка 5">
            <a:hlinkClick r:id="" action="ppaction://noaction" highlightClick="1"/>
          </p:cNvPr>
          <p:cNvSpPr/>
          <p:nvPr/>
        </p:nvSpPr>
        <p:spPr>
          <a:xfrm>
            <a:off x="8108869" y="4938157"/>
            <a:ext cx="237506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8108869" y="5935684"/>
            <a:ext cx="237506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01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91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Сравнение посевных площадей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гороха и гречихи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8821124"/>
              </p:ext>
            </p:extLst>
          </p:nvPr>
        </p:nvGraphicFramePr>
        <p:xfrm>
          <a:off x="143337" y="1092530"/>
          <a:ext cx="11957622" cy="56360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37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23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42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94281"/>
                <a:gridCol w="129428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42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94281"/>
                <a:gridCol w="141909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171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endParaRPr lang="ru-RU" sz="16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ПЛОЩАДИ ГОРОХА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ГРЕЧИХИ</a:t>
                      </a: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тыс. 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20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ГОРОХ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18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1991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1991 г. </a:t>
                      </a:r>
                    </a:p>
                    <a:p>
                      <a:pPr algn="ctr" fontAlgn="ctr"/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0,69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- 2,2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- 3,8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Аургазинский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- 7,0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- 3,1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- 5,2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- 0,5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1,89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- 2,9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- 0,7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Гафурийский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- 2,2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Кармаскалинский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0,33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- 5,9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- 0,8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1,47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6,1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- 4,6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- 1,4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+0,56</a:t>
                      </a:r>
                      <a:endParaRPr lang="ru-RU" sz="2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- 1,1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Уфимский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- 1,6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0,53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- 1,1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- 2,3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1,49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- 2,0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1856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52,0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195,8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- 143,8</a:t>
                      </a:r>
                      <a:endParaRPr lang="ru-RU" sz="20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58,0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109,4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- 51,4</a:t>
                      </a:r>
                      <a:endParaRPr lang="ru-RU" sz="2000" b="1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62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04"/>
            <a:ext cx="12192000" cy="725494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технических культур</a:t>
            </a:r>
            <a:b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0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0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749893"/>
              </p:ext>
            </p:extLst>
          </p:nvPr>
        </p:nvGraphicFramePr>
        <p:xfrm>
          <a:off x="143342" y="1060081"/>
          <a:ext cx="11933862" cy="57979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47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236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28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82827"/>
                <a:gridCol w="9828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828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82827"/>
                <a:gridCol w="98282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8282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98282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8282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4510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Технические культуры</a:t>
                      </a:r>
                      <a:endParaRPr lang="ru-RU" sz="16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 ч.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1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Сахарная свекла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подсолнечник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07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площадь, га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г,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га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26096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+4304,6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24,7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4940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+1913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19108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+1704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Аургазинский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14416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+1606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9395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+1278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20163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+6706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13785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+3169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22170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+3704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+1546</a:t>
                      </a:r>
                      <a:endParaRPr lang="ru-RU" sz="20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16318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+2109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15,7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Гафурийский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6250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-157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-633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</a:t>
                      </a:r>
                      <a:endParaRPr lang="ru-RU" sz="2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Кармаскалинский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12706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+2845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+81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9400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+2764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12,7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23394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+1861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18,1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17435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-160</a:t>
                      </a:r>
                      <a:endParaRPr lang="ru-RU" sz="2000" b="1" i="0" u="none" strike="noStrike" kern="12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13,5</a:t>
                      </a:r>
                      <a:endParaRPr lang="ru-RU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16130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-768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6123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+276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8188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+128</a:t>
                      </a:r>
                      <a:endParaRPr lang="ru-RU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9,4</a:t>
                      </a:r>
                      <a:endParaRPr lang="ru-RU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Уфимский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9279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+2535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16,3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+288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4612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+449</a:t>
                      </a:r>
                      <a:endParaRPr lang="ru-RU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0" i="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8,1</a:t>
                      </a:r>
                      <a:endParaRPr lang="ru-RU" sz="2000" b="0" i="0" u="none" strike="noStrike" kern="12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0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16685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+3656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13966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+2559</a:t>
                      </a:r>
                      <a:endParaRPr lang="ru-RU" sz="20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15,8</a:t>
                      </a:r>
                      <a:endParaRPr lang="ru-RU" sz="20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4325"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республике, тыс.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477,5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+61,8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14,2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41,5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+4,9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294,9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+30,9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8,9</a:t>
                      </a:r>
                      <a:endParaRPr lang="ru-RU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77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635" y="328169"/>
            <a:ext cx="9143736" cy="36933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ОТРАСЛЬ РАСТЕНИЕВОДСТВА ПО ИТОГАМ 20</a:t>
            </a:r>
            <a:r>
              <a:rPr lang="en-US" dirty="0"/>
              <a:t>2</a:t>
            </a:r>
            <a:r>
              <a:rPr lang="ru-RU" dirty="0"/>
              <a:t>1 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61232"/>
              </p:ext>
            </p:extLst>
          </p:nvPr>
        </p:nvGraphicFramePr>
        <p:xfrm>
          <a:off x="1848634" y="1413243"/>
          <a:ext cx="5759141" cy="26137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3817"/>
                <a:gridCol w="1655753"/>
                <a:gridCol w="1295807"/>
                <a:gridCol w="1583764"/>
              </a:tblGrid>
              <a:tr h="100787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ЗЕРНА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САХАРНОЙ СВЕКЛЫ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5890">
                <a:tc>
                  <a:txBody>
                    <a:bodyPr/>
                    <a:lstStyle/>
                    <a:p>
                      <a:pPr algn="ctr"/>
                      <a:endParaRPr lang="ru-RU" sz="15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 к 2020 г</a:t>
                      </a:r>
                      <a:r>
                        <a:rPr lang="ru-RU" sz="10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966,6</a:t>
                      </a: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 к 2020 г.</a:t>
                      </a:r>
                    </a:p>
                    <a:p>
                      <a:pPr algn="l"/>
                      <a:endParaRPr lang="ru-RU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Picture 3" descr="C:\Users\PUTYAT~1.YV\AppData\Local\Temp\wheat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2543355"/>
            <a:ext cx="741641" cy="74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PUTYAT~1.YV\AppData\Local\Temp\sugar-beet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948" y="2549216"/>
            <a:ext cx="809855" cy="80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PL7IG1QP0f6xBl2NLx41Hfb6ziD1Vz_oNbLOJ9QQycxZSud3-6GCvT62MTpLe4QDDFR2oaaPODvcQF3V8y6MxcoGzD0HHi5Td-qNST8LQB3Pd8ODc-Fh8FSCdab46ZjqJYWy5c5JDcmyZSV0cJs5FNdvGsHNK0SaMwGXP6E83zok2c8qA_O_Y_WujpDXXl4ZqwdHDqYKQySLnISr1fKuCTSUJ01fxbaB6NpWvfJaTsF47OpNVceto95YIQQAU-iaAOkOPw_Cs6bF1-kL24_MwwR2-D_U2rBgboSGwVa7mvOUAaF7g7dZn3W-EQTdKKdgJ0lyZMyL96wblnPlrEHjAkaVEuKszLg_oeLt9Jgrer-UiX_dax7BkoZ1Er2Bf7OT04W-nmwnFBMxPVBHSPSt-De6IAFA8wLgAQzgA58H1iv2zeDLSOgUv4oR6G_nVk8LsXuvFMriRLWbRuXlnN73HDeN5RUGXWp9s_n4kdopE8Vwt2nWLh4N0tkgFNsJa5Ya8RVjpkOx4IRNFuGX_E8zmVDFboRfHY3MsQThg_Hb_5qaBbpUNS31dd8w1goSOox3_SIUqqpsWVmLK-NAh2vechYy0w6JZjrF6GfIC3vdg-M0-q7A12YCDPXhOunvkeTF2SGN6x-yV9q43EP041KYhybxy98rH6f0pV7VtUwHD0M1CXyip_obxGYlYk8oQQ=w1292-h969-no?authuser=0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1249008"/>
            <a:ext cx="3023549" cy="167605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GS93LP451pOvBG-EQYmntLKlYdElHfxGM0hkeUWFYuypx_r0AfRqFZC5rnjgC7mUX-nXSbkCx5ujbmIcD49GUvxka7FAL-UOSscAtRX_568qza_87hp5rgXHUKva4I_uwHY__MCX87Pz5E-0FyqD5-gPWrniIbLLwgF_8oz2XsHX4B5DmRBEJBagMPINJNGqLgTDp1bjn5yQUUB8rDVF9Kyp7kL5jtEUWKY5Idbdj8TOqFdcTq-laHc-09Xj2-UJ2T0ZLsl9tkKQw2Asv-xt9bWZPcBkk5qH2mag2-uwyn7Z3jYrPGXJRvqV6wJ2Ggef_OrBHb4TNX9ljXeFrHZKmCKzFYS0L5phEF5eIqEfQWIWXAEdk4tdvKgYX9sFqJ1Okz3mj4NXvHt3sbM6iC8kOjcgRto4xEpOsDGmKhpcf-YmhuEY1XFng3JAYtRats_1jyfVBcCjIBieqau1Ocebz6t54Ug2njLTMLebMZMAG0twRDq_3kbqP6k8ZM3qXbAZQHyw7wjpq0ee1pva1DvslHOA2Z9C-jT9FLBFXAmSYm5esKMLwiGVzjzLlxQjS-cxHheMrfWIe4a1fMBVoTrUyCTHMHTLECnytq8wQaIwkN9QiWzRdbcAawnZ98OQKf3k3BC4Fn0yP2y1jdGTHur06I3frnNJKc0KTs5gbET8nUFW7IppYUBTdaByvjy08g=w1723-h969-no?authuser=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1645" y="3091119"/>
            <a:ext cx="3023549" cy="1611649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3.googleusercontent.com/_oCgIjvPxC-RdGjUsJXVCxJQkWMOL5ImOx9RMeSrYvhm7-F9W6Zs6uHCEihHu-kcr-UI366aTEswRJ6xIBuq4j1P1lyoj9WRbxCPrdPsZBquBzQgdv_GQ-6bwn0ZcjNBUQb4AL3OQ67ybuyv4RaNIMa2rMIo6_Gw16Ldq4XmboZp2yUHlxIYAqPRaYJjjHpQPZdrDWply-9mcMDdGk511l9hKTqWzDbeodYguP99nkWaIwP4ZEJxeIbPWk7woPHxRf9_mLeglSOgOF3qzjdIcpORjs16tgVCYHpcMPdxcPlxKWfXdIL3p1c5jcoZhEZC4u5iHMXU8oBpC_RaMLaVzk6qq5oBCrXrnvNqLt8X1cJcyoLBCiqXVxRp2GK9LE-Z7rttTVvGgQy1Pz81OBGvRAYLwAVlh5Ndx0PBVOLbuH09VHMa9JSKLf_2uwhYOHBvIoRjjoJczrg5WBR4CNPMj9HlFBH5TeN3Wrh8NJ2TUUvcidwowTn_F0A_fLmRk3yz1-wuC5uHWo1k5eRlh9VbpsUc_CTamcEaKLGqZ-iURlC2iNJcyyxuFgUPjZiWDou92HPWzu0MsaHz0cbUTEwtY90s6KtW0UTZ6l9ruY4FPPhV7LqMrRk_s6rsr3cu83qo02QUfEsYfHSZ0IiBbxmhkeZLjN6PHXry_1j4krRtPkLAo2y6Ot7OINW5ebElNg=w1723-h969-no?authuser=0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71645" y="4868827"/>
            <a:ext cx="3023549" cy="162461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348893"/>
              </p:ext>
            </p:extLst>
          </p:nvPr>
        </p:nvGraphicFramePr>
        <p:xfrm>
          <a:off x="1848634" y="3914860"/>
          <a:ext cx="5759141" cy="24542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8229"/>
                <a:gridCol w="1591343"/>
                <a:gridCol w="1367795"/>
                <a:gridCol w="1511774"/>
              </a:tblGrid>
              <a:tr h="73799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МАСЛИЧНЫХ КУЛЬТУР 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ВАЛОВЫЙ СБОР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ОВОЩЕЙ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78953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16276">
                <a:tc>
                  <a:txBody>
                    <a:bodyPr/>
                    <a:lstStyle/>
                    <a:p>
                      <a:pPr algn="l"/>
                      <a:endParaRPr lang="ru-RU" sz="15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408,9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  <a:endParaRPr lang="ru-RU" sz="15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255,4</a:t>
                      </a:r>
                      <a:r>
                        <a:rPr lang="ru-RU" sz="32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5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тонн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89% к 2020 г.</a:t>
                      </a:r>
                    </a:p>
                  </a:txBody>
                  <a:tcPr marL="68560" marR="68560" marT="34281" marB="3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Picture 5" descr="C:\Users\PUTYAT~1.YV\AppData\Local\Temp\sunflower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533" y="4730678"/>
            <a:ext cx="730306" cy="73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091" y="4730678"/>
            <a:ext cx="804194" cy="804217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728204" y="1485234"/>
            <a:ext cx="0" cy="4679436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136590" y="3716965"/>
            <a:ext cx="5254632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207237" y="6380645"/>
            <a:ext cx="720059" cy="273836"/>
          </a:xfrm>
        </p:spPr>
        <p:txBody>
          <a:bodyPr vert="horz" lIns="81632" tIns="40816" rIns="81632" bIns="40816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4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145"/>
            <a:ext cx="12192000" cy="848605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Планируемая структура посевных площадей кормовых культур</a:t>
            </a:r>
            <a:b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по муниципальным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районам на </a:t>
            </a:r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2022 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405581"/>
              </p:ext>
            </p:extLst>
          </p:nvPr>
        </p:nvGraphicFramePr>
        <p:xfrm>
          <a:off x="143336" y="1068783"/>
          <a:ext cx="12048662" cy="5659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26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0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879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87952"/>
                <a:gridCol w="11879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879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87952"/>
                <a:gridCol w="130250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733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525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         </a:t>
                      </a:r>
                      <a:endParaRPr lang="ru-RU" sz="1400" b="1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районов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КОРМОВЫЕ  ПЛОЩАДИ, га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0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на 2022 г. </a:t>
                      </a:r>
                      <a:endParaRPr lang="ru-RU" sz="12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УСХ за 2021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данным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4-СХ за 2021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пашни на 2022 г.</a:t>
                      </a:r>
                      <a:endParaRPr lang="ru-RU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кормовых культур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</a:t>
                      </a:r>
                      <a:r>
                        <a:rPr lang="ru-RU" sz="12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</a:t>
                      </a:r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гол. 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8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2022 г. 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2021 г.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4-сх и УСХ за 2021 г.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8764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10323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10383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8,3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Аургазинский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19580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18379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18243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+1201</a:t>
                      </a:r>
                      <a:endParaRPr lang="ru-RU" sz="2099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21,3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11142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12146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12252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12,5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7011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7179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7478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-694</a:t>
                      </a:r>
                      <a:endParaRPr lang="ru-RU" sz="2099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6,8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0,8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Гафурийский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8015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9477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4052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+468</a:t>
                      </a:r>
                      <a:endParaRPr lang="ru-RU" sz="2099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-5425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20,0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1,4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Кармаскалинский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4453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8099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8984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-3646</a:t>
                      </a:r>
                      <a:endParaRPr lang="ru-RU" sz="2099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+885</a:t>
                      </a:r>
                      <a:endParaRPr lang="ru-RU" sz="2099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6,0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19389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18988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19252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+2555</a:t>
                      </a:r>
                      <a:endParaRPr lang="ru-RU" sz="2099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26,2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8069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7738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7439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-60</a:t>
                      </a:r>
                      <a:endParaRPr lang="ru-RU" sz="2099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9,2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Уфимский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8172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8338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8324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9366">
                <a:tc>
                  <a:txBody>
                    <a:bodyPr/>
                    <a:lstStyle/>
                    <a:p>
                      <a:pPr marL="0" algn="ctr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8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88449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18652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17797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16829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+1612</a:t>
                      </a:r>
                      <a:endParaRPr lang="ru-RU" sz="2099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2099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-968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21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4785756" y="4607626"/>
            <a:ext cx="279070" cy="306145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38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6" y="104503"/>
            <a:ext cx="11851574" cy="7762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наличии  пашни</a:t>
            </a:r>
            <a:b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муниципальном районе по различным источникам информации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495147"/>
              </p:ext>
            </p:extLst>
          </p:nvPr>
        </p:nvGraphicFramePr>
        <p:xfrm>
          <a:off x="326571" y="1092529"/>
          <a:ext cx="11762509" cy="5765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559"/>
                <a:gridCol w="2878158"/>
                <a:gridCol w="1536328"/>
                <a:gridCol w="1824388"/>
                <a:gridCol w="1770117"/>
                <a:gridCol w="1590601"/>
                <a:gridCol w="1680358"/>
              </a:tblGrid>
              <a:tr h="389926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района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пашни, тыс. га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91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Росреестра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(земельный фонд форма 22,2 на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01.01.2021 г.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Администрации МР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(структура посевных площадей на 2022 г.)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Башкортостан-</a:t>
                      </a:r>
                      <a:r>
                        <a:rPr lang="ru-RU" sz="1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стата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(форма 29-сх 2020 г. посевная </a:t>
                      </a:r>
                      <a:r>
                        <a:rPr lang="ru-RU" sz="16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площадь+пар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данным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сельскохозяйственной переписи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 г.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АИС РЕСПАК 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–Земельный паспорт (выгрузка на 30.12.2021 )</a:t>
                      </a:r>
                      <a:endParaRPr lang="ru-RU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8992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107,0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Аургазинский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91,7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91,7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90,4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49,6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99,9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103,4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99,9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108,4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Гафурийский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42,0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39,9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29,7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87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Кармаскалинский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78,0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70,6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129,3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131,6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129,1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130,6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128,5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88,1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89,1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77,7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7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83,4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88,4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88,3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88,4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83,8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92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Уфимский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69,9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56,8</a:t>
                      </a:r>
                      <a:endParaRPr lang="ru-RU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56,0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61,3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56,2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Управляющая кнопка: справка 2">
            <a:hlinkClick r:id="" action="ppaction://noaction" highlightClick="1"/>
          </p:cNvPr>
          <p:cNvSpPr/>
          <p:nvPr/>
        </p:nvSpPr>
        <p:spPr>
          <a:xfrm>
            <a:off x="4744192" y="6121727"/>
            <a:ext cx="374074" cy="338447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8259288" y="3497281"/>
            <a:ext cx="374074" cy="338447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справка 7">
            <a:hlinkClick r:id="" action="ppaction://noaction" highlightClick="1"/>
          </p:cNvPr>
          <p:cNvSpPr/>
          <p:nvPr/>
        </p:nvSpPr>
        <p:spPr>
          <a:xfrm>
            <a:off x="8259288" y="3859477"/>
            <a:ext cx="378082" cy="338447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Управляющая кнопка: справка 8">
            <a:hlinkClick r:id="" action="ppaction://noaction" highlightClick="1"/>
          </p:cNvPr>
          <p:cNvSpPr/>
          <p:nvPr/>
        </p:nvSpPr>
        <p:spPr>
          <a:xfrm>
            <a:off x="11631881" y="4275114"/>
            <a:ext cx="378082" cy="338447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8259288" y="4613561"/>
            <a:ext cx="378082" cy="338447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3" name="Управляющая кнопка: справка 12">
            <a:hlinkClick r:id="" action="ppaction://noaction" highlightClick="1"/>
          </p:cNvPr>
          <p:cNvSpPr/>
          <p:nvPr/>
        </p:nvSpPr>
        <p:spPr>
          <a:xfrm>
            <a:off x="8259288" y="5011385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справка 13">
            <a:hlinkClick r:id="" action="ppaction://noaction" highlightClick="1"/>
          </p:cNvPr>
          <p:cNvSpPr/>
          <p:nvPr/>
        </p:nvSpPr>
        <p:spPr>
          <a:xfrm>
            <a:off x="6549241" y="5011385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справка 14">
            <a:hlinkClick r:id="" action="ppaction://noaction" highlightClick="1"/>
          </p:cNvPr>
          <p:cNvSpPr/>
          <p:nvPr/>
        </p:nvSpPr>
        <p:spPr>
          <a:xfrm>
            <a:off x="8277100" y="6531423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справка 17">
            <a:hlinkClick r:id="" action="ppaction://noaction" highlightClick="1"/>
          </p:cNvPr>
          <p:cNvSpPr/>
          <p:nvPr/>
        </p:nvSpPr>
        <p:spPr>
          <a:xfrm>
            <a:off x="11631881" y="6498769"/>
            <a:ext cx="378082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справка 18">
            <a:hlinkClick r:id="" action="ppaction://noaction" highlightClick="1"/>
          </p:cNvPr>
          <p:cNvSpPr/>
          <p:nvPr/>
        </p:nvSpPr>
        <p:spPr>
          <a:xfrm>
            <a:off x="6549241" y="6127663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справка 19">
            <a:hlinkClick r:id="" action="ppaction://noaction" highlightClick="1"/>
          </p:cNvPr>
          <p:cNvSpPr/>
          <p:nvPr/>
        </p:nvSpPr>
        <p:spPr>
          <a:xfrm>
            <a:off x="8288975" y="5765469"/>
            <a:ext cx="378083" cy="308758"/>
          </a:xfrm>
          <a:prstGeom prst="actionButtonHel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0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73401"/>
              </p:ext>
            </p:extLst>
          </p:nvPr>
        </p:nvGraphicFramePr>
        <p:xfrm>
          <a:off x="166256" y="1075272"/>
          <a:ext cx="11922824" cy="5782724"/>
        </p:xfrm>
        <a:graphic>
          <a:graphicData uri="http://schemas.openxmlformats.org/drawingml/2006/table">
            <a:tbl>
              <a:tblPr/>
              <a:tblGrid>
                <a:gridCol w="598588"/>
                <a:gridCol w="2021396"/>
                <a:gridCol w="1454264"/>
                <a:gridCol w="901167"/>
                <a:gridCol w="841100"/>
                <a:gridCol w="1265399"/>
                <a:gridCol w="1527703"/>
                <a:gridCol w="1651828"/>
                <a:gridCol w="1661379"/>
              </a:tblGrid>
              <a:tr h="64439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Потребность в семенах на яровой сев,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Засыпка семян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проверен-</a:t>
                      </a:r>
                      <a:r>
                        <a:rPr lang="ru-RU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ных</a:t>
                      </a:r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семян от засыпан-</a:t>
                      </a:r>
                      <a:r>
                        <a:rPr lang="ru-RU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ного</a:t>
                      </a:r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объема, %</a:t>
                      </a:r>
                    </a:p>
                    <a:p>
                      <a:pPr algn="ctr" rtl="0" fontAlgn="ctr"/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Обеспеченность  семенами, соответствующих ГОСТу, %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noProof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Доля элитных посевов 2021 года, %</a:t>
                      </a:r>
                      <a:endParaRPr lang="ru-RU" sz="1600" b="1" i="0" u="none" strike="noStrike" kern="1200" noProof="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 семян для реализации на сторону, тонн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172101"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Альшеевский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7 078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7 078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Аургазинский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6 510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7 500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Бижбулякский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6 963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6 963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Гафурийский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2 596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2 596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Давлекановский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7 000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2 360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Кармаскалинский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5 957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5 957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Миякинский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7 171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7 171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Стерлитамакский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12 761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10 000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</a:t>
                      </a:r>
                      <a:endParaRPr lang="ru-RU" sz="18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Уфимский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3 013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3 012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6 803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6 800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679" marR="5679" marT="56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республике</a:t>
                      </a: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253 374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41 763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79" marR="5679" marT="5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878774" y="304800"/>
            <a:ext cx="10402783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Обеспеченность семенами на яровой сев 2022 года</a:t>
            </a:r>
            <a:endParaRPr lang="ru-RU" sz="28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80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225252"/>
              </p:ext>
            </p:extLst>
          </p:nvPr>
        </p:nvGraphicFramePr>
        <p:xfrm>
          <a:off x="349624" y="1335738"/>
          <a:ext cx="11728075" cy="5387790"/>
        </p:xfrm>
        <a:graphic>
          <a:graphicData uri="http://schemas.openxmlformats.org/drawingml/2006/table">
            <a:tbl>
              <a:tblPr/>
              <a:tblGrid>
                <a:gridCol w="1373838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664221"/>
                <a:gridCol w="857952"/>
                <a:gridCol w="861412"/>
              </a:tblGrid>
              <a:tr h="6231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Наименование удобрений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ед.изм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2021 год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2022 год (план)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 за 2022 год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844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январь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февраль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март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апрель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май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июнь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июль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август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сентябрь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октябрь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ноябрь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декабрь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18,61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6,36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219,90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50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11,04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1,30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90,40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10,15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6,64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43,79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Хлористый калий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1,26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2,41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4,83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1,88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0,37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7,75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99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Диаммофоска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0,82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2,39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1,98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22,99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49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ф.в.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1,52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1,67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7,68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5,16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0,93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23950" y="119360"/>
            <a:ext cx="11068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План приобретения минеральных удобрений  в </a:t>
            </a:r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Республике </a:t>
            </a: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Башкортостан на декабрь 2021 года и 2022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77873" y="950357"/>
            <a:ext cx="1119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dirty="0">
                <a:solidFill>
                  <a:srgbClr val="000000"/>
                </a:solidFill>
                <a:latin typeface="Times New Roman"/>
              </a:rPr>
              <a:t>тыс. тонн</a:t>
            </a:r>
          </a:p>
        </p:txBody>
      </p:sp>
    </p:spTree>
    <p:extLst>
      <p:ext uri="{BB962C8B-B14F-4D97-AF65-F5344CB8AC3E}">
        <p14:creationId xmlns:p14="http://schemas.microsoft.com/office/powerpoint/2010/main" val="136582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107074"/>
              </p:ext>
            </p:extLst>
          </p:nvPr>
        </p:nvGraphicFramePr>
        <p:xfrm>
          <a:off x="249381" y="1103117"/>
          <a:ext cx="11858794" cy="5657713"/>
        </p:xfrm>
        <a:graphic>
          <a:graphicData uri="http://schemas.openxmlformats.org/drawingml/2006/table">
            <a:tbl>
              <a:tblPr/>
              <a:tblGrid>
                <a:gridCol w="604564"/>
                <a:gridCol w="2650790"/>
                <a:gridCol w="1088218"/>
                <a:gridCol w="1232471"/>
                <a:gridCol w="998582"/>
                <a:gridCol w="819680"/>
                <a:gridCol w="1001453"/>
                <a:gridCol w="1216223"/>
                <a:gridCol w="1219424"/>
                <a:gridCol w="1027389"/>
              </a:tblGrid>
              <a:tr h="4525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9088" marR="9088" marT="90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районов</a:t>
                      </a:r>
                    </a:p>
                  </a:txBody>
                  <a:tcPr marL="9088" marR="9088" marT="908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по видам удобрений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3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Диаммофос-ка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виды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275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Альшеевский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1845,00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6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Аургазинский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12787,00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8549,00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37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Бижбулякский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Давлекановский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13506,00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4518,00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3892,00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9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Гафурийский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7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Кармаскалинский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8225,00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18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Стерлитамакский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15849,00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10945,00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9075,60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4237,00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18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Уфимский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4205,90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7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Миякинский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1440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республике,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тонн 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219,90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90,40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43,79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6,20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27,11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7,75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22,99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23,07</a:t>
                      </a:r>
                    </a:p>
                  </a:txBody>
                  <a:tcPr marL="9088" marR="9088" marT="90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37129" y="138517"/>
            <a:ext cx="10650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 Потребность сельхозтоваропроизводителей республики </a:t>
            </a:r>
            <a:endParaRPr lang="ru-RU" sz="2400" b="1" dirty="0" smtClean="0">
              <a:solidFill>
                <a:schemeClr val="tx2"/>
              </a:solidFill>
              <a:latin typeface="Times New Roman"/>
            </a:endParaRPr>
          </a:p>
          <a:p>
            <a:pPr algn="ctr" fontAlgn="ctr"/>
            <a:r>
              <a:rPr lang="ru-RU" sz="2400" b="1" dirty="0" smtClean="0">
                <a:solidFill>
                  <a:schemeClr val="tx2"/>
                </a:solidFill>
                <a:latin typeface="Times New Roman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/>
              </a:rPr>
              <a:t>минеральных удобрениях на 2022 год, тонны  </a:t>
            </a:r>
          </a:p>
        </p:txBody>
      </p:sp>
    </p:spTree>
    <p:extLst>
      <p:ext uri="{BB962C8B-B14F-4D97-AF65-F5344CB8AC3E}">
        <p14:creationId xmlns:p14="http://schemas.microsoft.com/office/powerpoint/2010/main" val="132291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24773"/>
              </p:ext>
            </p:extLst>
          </p:nvPr>
        </p:nvGraphicFramePr>
        <p:xfrm>
          <a:off x="225631" y="1151794"/>
          <a:ext cx="11966369" cy="5569644"/>
        </p:xfrm>
        <a:graphic>
          <a:graphicData uri="http://schemas.openxmlformats.org/drawingml/2006/table">
            <a:tbl>
              <a:tblPr/>
              <a:tblGrid>
                <a:gridCol w="4297694"/>
                <a:gridCol w="1102195"/>
                <a:gridCol w="1092857"/>
                <a:gridCol w="1092857"/>
                <a:gridCol w="1092857"/>
                <a:gridCol w="1092857"/>
                <a:gridCol w="1092857"/>
                <a:gridCol w="1102195"/>
              </a:tblGrid>
              <a:tr h="4641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 2021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Дек. 2021 - май 2022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4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42,50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62,43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192,75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5"/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6,07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КуйбышевАзот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24,04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«Минудобрения»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6,36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 «Корпорация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Тольяттиазот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нефтехим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Салават»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6,45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11,99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6,64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40,85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4,74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14,91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Металлургические предприятия</a:t>
                      </a:r>
                    </a:p>
                  </a:txBody>
                  <a:tcPr marL="32390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0,05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0,58</a:t>
                      </a:r>
                    </a:p>
                  </a:txBody>
                  <a:tcPr marL="3599" marR="3599" marT="3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648419"/>
              </p:ext>
            </p:extLst>
          </p:nvPr>
        </p:nvGraphicFramePr>
        <p:xfrm>
          <a:off x="200025" y="25185"/>
          <a:ext cx="11853428" cy="835426"/>
        </p:xfrm>
        <a:graphic>
          <a:graphicData uri="http://schemas.openxmlformats.org/drawingml/2006/table">
            <a:tbl>
              <a:tblPr/>
              <a:tblGrid>
                <a:gridCol w="4244618"/>
                <a:gridCol w="1093590"/>
                <a:gridCol w="1084326"/>
                <a:gridCol w="1084326"/>
                <a:gridCol w="1084326"/>
                <a:gridCol w="1084326"/>
                <a:gridCol w="1084326"/>
                <a:gridCol w="1093590"/>
              </a:tblGrid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План приобретения и поставок минеральных удобрений</a:t>
                      </a: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71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Республика </a:t>
                      </a:r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 в разрезе  производителей минеральных удобрений</a:t>
                      </a:r>
                      <a:endParaRPr lang="ru-RU" sz="24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3599" marR="3599" marT="35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401061" y="703154"/>
            <a:ext cx="17909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sz="1400" dirty="0">
                <a:solidFill>
                  <a:srgbClr val="000000"/>
                </a:solidFill>
                <a:latin typeface="Times New Roman"/>
              </a:rPr>
              <a:t>тыс. тонн в физ. весе</a:t>
            </a:r>
          </a:p>
        </p:txBody>
      </p:sp>
    </p:spTree>
    <p:extLst>
      <p:ext uri="{BB962C8B-B14F-4D97-AF65-F5344CB8AC3E}">
        <p14:creationId xmlns:p14="http://schemas.microsoft.com/office/powerpoint/2010/main" val="27293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092672"/>
              </p:ext>
            </p:extLst>
          </p:nvPr>
        </p:nvGraphicFramePr>
        <p:xfrm>
          <a:off x="847725" y="190500"/>
          <a:ext cx="11144249" cy="742340"/>
        </p:xfrm>
        <a:graphic>
          <a:graphicData uri="http://schemas.openxmlformats.org/drawingml/2006/table">
            <a:tbl>
              <a:tblPr/>
              <a:tblGrid>
                <a:gridCol w="11144249"/>
              </a:tblGrid>
              <a:tr h="3456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Ориентировочная стоимость основных минеральных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удобрений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4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по Республике </a:t>
                      </a:r>
                      <a:r>
                        <a:rPr lang="ru-RU" sz="24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Башкортостан</a:t>
                      </a:r>
                    </a:p>
                  </a:txBody>
                  <a:tcPr marL="5410" marR="5410" marT="5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225634"/>
              </p:ext>
            </p:extLst>
          </p:nvPr>
        </p:nvGraphicFramePr>
        <p:xfrm>
          <a:off x="285006" y="1104407"/>
          <a:ext cx="11780323" cy="5736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8981"/>
                <a:gridCol w="2255078"/>
                <a:gridCol w="2723704"/>
                <a:gridCol w="2232560"/>
              </a:tblGrid>
              <a:tr h="2664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минерального удобрения</a:t>
                      </a:r>
                    </a:p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Производитель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минерального удобрения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6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968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торговой политике производителя, без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насыпи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с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НДС, в упаковке+          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транспортные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</a:t>
                      </a: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60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сельхозтоваропроизводи-телей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9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Аммиачная селитра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13 908,00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20 028,00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Белое озеро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"СДС Азот" ("Аммоний"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Менделеевск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14 321,00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21 354,00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Буздяк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"Мелеуззовские минеральные удобрения"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45 483,00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Мелеуз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57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Карбамид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«Газпром нефтехим Салават»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19 445,00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23 334,00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самовывоз г. Салават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Хлористый калий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11 950,00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22 620,00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Аммофос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43 058,00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39 500,00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53 530,00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Уршак г.Уфа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15:15:15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22 584,00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31 700,00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"Акрон" </a:t>
                      </a:r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NPK 16:16:16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22 572,00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33 060,00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доставкой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Диаммофоска</a:t>
                      </a:r>
                      <a:endParaRPr lang="ru-RU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BFBFB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«ФосАгро»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31 148,00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42 000,00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ОХК «УРАЛХИМ»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116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28 266,00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39 375,00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ст. </a:t>
                      </a:r>
                      <a:r>
                        <a:rPr lang="ru-RU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Уршак</a:t>
                      </a:r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</a:t>
                      </a:r>
                      <a:r>
                        <a:rPr lang="ru-RU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Уфа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68" marR="7568" marT="756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7826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972128"/>
              </p:ext>
            </p:extLst>
          </p:nvPr>
        </p:nvGraphicFramePr>
        <p:xfrm>
          <a:off x="486889" y="1183567"/>
          <a:ext cx="11624430" cy="5638807"/>
        </p:xfrm>
        <a:graphic>
          <a:graphicData uri="http://schemas.openxmlformats.org/drawingml/2006/table">
            <a:tbl>
              <a:tblPr firstRow="1" firstCol="1" bandRow="1"/>
              <a:tblGrid>
                <a:gridCol w="549404"/>
                <a:gridCol w="5537513"/>
                <a:gridCol w="5537513"/>
              </a:tblGrid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Наименование организации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Контакты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"Башплодородие"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0272903288)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Асаев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Э.Р.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347) 226-88-01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ПКФ Агрохимия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0269035095)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Гареев Р.Х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34782) 2-40-61,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отдел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продаж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8 937 83 70 437 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ДарАгро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0250018240)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Колосов Т.А.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89273437157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8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"Золотой колос"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0278939587)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Валитова А.И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отд. продаж (347)299-91-59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РегСервис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0268075747)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Исаев Э.Э.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8 987 58 13 352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"Минерал"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0276936990)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Саляхетдинов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Ф.Л. 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тел. 8 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927 63 63 725,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         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967 73 88 094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СТРХИМ"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0268083603)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Липинская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Ю.А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8 989 952 03 24</a:t>
                      </a:r>
                      <a:endParaRPr lang="ru-RU" sz="20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ТрансАгро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5902997223)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Шакиров А.Ю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982 46 08 174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"ФосАгро-Волга"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5225002704)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Камалов Р.Р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(843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20-20-731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ТД "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ЧелябСнабКомплект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4312151563)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Ткачева М.А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тел. (83361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) 5-80-83, </a:t>
                      </a:r>
                      <a:endParaRPr lang="ru-RU" sz="2000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                               5-80-84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, 5-80-85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"Центр передового земледелия" 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4205352064)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Мужбатуллин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8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 933 300 2921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ООО "Аммоний-Агро"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(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ИНН 1627007180)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Чазов А.А</a:t>
                      </a:r>
                      <a:r>
                        <a:rPr lang="ru-RU" sz="2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(</a:t>
                      </a:r>
                      <a:r>
                        <a:rPr lang="ru-RU" sz="2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85549) 9-20-51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2047" y="-62428"/>
            <a:ext cx="11869271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предприятий осуществляющих поставку минеральных удобрений для сельхозтоваропроизводителей на территории республики Башкортостан</a:t>
            </a:r>
            <a:r>
              <a:rPr kumimoji="0" lang="ru-RU" altLang="ru-RU" sz="19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altLang="ru-RU" sz="19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486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85724" y="23585"/>
            <a:ext cx="119253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Государственная программа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эффективного вовлечения в оборот земель сельскохозяйственного назначения и развития мелиоративного комплекса Российской Федерации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710200" y="1048389"/>
            <a:ext cx="51477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    Мелиоративные направления: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1.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Гидромелиоративные мероприятия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(строительство новых мелиоративных систем)</a:t>
            </a: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742847" y="1847472"/>
            <a:ext cx="46236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Агролесомелиоративные мероприятия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(посадка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полезащитных лесных </a:t>
            </a:r>
            <a:r>
              <a:rPr lang="ru-RU" altLang="ru-RU" sz="1400" dirty="0">
                <a:latin typeface="Arial" pitchFamily="34" charset="0"/>
                <a:cs typeface="Arial" pitchFamily="34" charset="0"/>
              </a:rPr>
              <a:t>насаждений)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754913" y="2386576"/>
            <a:ext cx="428991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Культуртехнические мероприятия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(вовлечение в оборот земель за счет корчевания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9"/>
          <p:cNvSpPr>
            <a:spLocks noChangeArrowheads="1"/>
          </p:cNvSpPr>
          <p:nvPr/>
        </p:nvSpPr>
        <p:spPr bwMode="auto">
          <a:xfrm>
            <a:off x="748931" y="4487373"/>
            <a:ext cx="6928209" cy="13542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Основные критерии отбора проектов мелиорации:</a:t>
            </a:r>
            <a:endParaRPr kumimoji="0" lang="ru-RU" altLang="ru-RU" sz="16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наличие земельных участков, находящихся в собственности или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 пользовании сельскохозяйственного товаропроизводителя: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Более 20 лет – 100 бал., от 15-20 лет – 70 бал., 10-15 лет – 40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3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степень реализации проекта мелиорации: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Выполнен – 100 бал., на стадии выполнения – 0 бал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4913" y="3146336"/>
            <a:ext cx="42657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4. </a:t>
            </a:r>
            <a:r>
              <a:rPr lang="ru-RU" altLang="ru-RU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Известкование кислых почв на пашне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20197" y="995066"/>
            <a:ext cx="4912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получения господдержки  1-4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229600" y="1370706"/>
            <a:ext cx="3639312" cy="740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Сельскохозяйственный товаропроизводитель разрабатывает проектно-сметную документацию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29600" y="2323464"/>
            <a:ext cx="3639312" cy="7401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Минсельхозом РБ формируется заявка в соответствии с порядком отбора                          проектов мелиорации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229600" y="3291862"/>
            <a:ext cx="3681918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Пакет документации направляется в Департамент мелиорации, земельной политики и                             гос. собственности Минсельхоза России                            на </a:t>
            </a:r>
            <a:r>
              <a:rPr lang="ru-RU" altLang="ru-RU" sz="1200" b="1" dirty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Конкурсный отбор проектов мелиорации</a:t>
            </a:r>
            <a:r>
              <a:rPr lang="ru-RU" altLang="ru-RU" sz="12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alt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201176" y="4247623"/>
            <a:ext cx="3680314" cy="83306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итогам конкурса,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Минсельхозе РФ определяются </a:t>
            </a: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сельскохозяйственные товаропроизводители, которые получат субсидии из федерального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бюджета</a:t>
            </a:r>
            <a:endParaRPr lang="ru-RU" alt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201176" y="5273291"/>
            <a:ext cx="3694557" cy="56829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выполнения работ </a:t>
            </a: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происходит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возмещение части понесенных затрат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сельскохозяйственных товаропроизводителей</a:t>
            </a:r>
            <a:endParaRPr lang="ru-RU" alt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9701284" y="2139860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54913" y="3484890"/>
            <a:ext cx="73838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altLang="ru-RU" sz="1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кадастровых работ </a:t>
            </a:r>
            <a:endParaRPr lang="ru-RU" altLang="ru-RU" sz="16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отношении земельных участков, выделяемых в счет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невостребованных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земельных долей, находящихся в </a:t>
            </a:r>
            <a:endParaRPr lang="ru-RU" altLang="ru-RU" sz="12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собственности </a:t>
            </a:r>
            <a:r>
              <a:rPr lang="ru-RU" altLang="ru-RU" sz="1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муниципальных образований</a:t>
            </a:r>
            <a:r>
              <a:rPr lang="ru-RU" alt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799099" y="1584552"/>
            <a:ext cx="882732" cy="1954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фигурная скобка 32"/>
          <p:cNvSpPr/>
          <p:nvPr/>
        </p:nvSpPr>
        <p:spPr>
          <a:xfrm>
            <a:off x="4812557" y="3569790"/>
            <a:ext cx="882732" cy="87170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725544" y="2191845"/>
            <a:ext cx="1819656" cy="7401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25544" y="3625135"/>
            <a:ext cx="1819656" cy="7401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99% возмещение</a:t>
            </a:r>
            <a:endParaRPr lang="ru-RU" alt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9729036" y="3101065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9701568" y="4064019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9701284" y="5089687"/>
            <a:ext cx="526926" cy="1836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714500" y="5841592"/>
            <a:ext cx="2056046" cy="930684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проводит кадастровые работы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724" y="5841590"/>
            <a:ext cx="1628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 кадастровых работ 5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770546" y="6111671"/>
            <a:ext cx="405563" cy="3905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176109" y="5842975"/>
            <a:ext cx="2177066" cy="93068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Минсельхозом РБ формируется заявка для участия в отборе Минсельхоза России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353175" y="6129183"/>
            <a:ext cx="542925" cy="43507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6896100" y="5842975"/>
            <a:ext cx="2390773" cy="929301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конкурса в Минсельхозе РФ, определяются муниципальные образования прошедшие отбор 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9286873" y="6111671"/>
            <a:ext cx="533401" cy="47010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820274" y="5842976"/>
            <a:ext cx="2048637" cy="93068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субсидии для возмещения понесенных затрат муниципальным образованиям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942738"/>
              </p:ext>
            </p:extLst>
          </p:nvPr>
        </p:nvGraphicFramePr>
        <p:xfrm>
          <a:off x="307895" y="1218725"/>
          <a:ext cx="9870142" cy="23353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41951"/>
                <a:gridCol w="1909397"/>
                <a:gridCol w="1909397"/>
                <a:gridCol w="1909397"/>
              </a:tblGrid>
              <a:tr h="11712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Составляющие семинаров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Зианчуринский район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А7-Агро РБ, агропромышленный колледж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Благоварский 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«Благоварский ППЗ»</a:t>
                      </a:r>
                    </a:p>
                  </a:txBody>
                  <a:tcPr marL="9523" marR="9523" marT="952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Янаульский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</a:p>
                    <a:p>
                      <a:pPr algn="ctr" fontAlgn="ctr"/>
                      <a:endParaRPr lang="ru-RU" sz="1400" b="1" u="none" strike="noStrike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400" b="1" u="none" strike="noStrike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Юлдаш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</a:txBody>
                  <a:tcPr marL="9523" marR="9523" marT="9523" marB="0"/>
                </a:tc>
              </a:tr>
              <a:tr h="761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Демонстрационные посевы сортов и гибридов сельскохозяйственных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 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  <a:tr h="2837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Производственные опыты,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3" marR="9523" marT="9523" marB="0" anchor="ctr"/>
                </a:tc>
              </a:tr>
            </a:tbl>
          </a:graphicData>
        </a:graphic>
      </p:graphicFrame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189391"/>
            <a:ext cx="12192000" cy="646181"/>
          </a:xfrm>
          <a:prstGeom prst="rect">
            <a:avLst/>
          </a:prstGeom>
          <a:extLst/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ИНФОРМАЦИЯ ПО ПОДГОТОВКЕ ДЕМОНСТРАЦИОННЫХ ПЛОЩАДОК ПО РАСТЕНИЕВОДСТВУ </a:t>
            </a:r>
          </a:p>
          <a:p>
            <a:r>
              <a:rPr lang="ru-RU" dirty="0" smtClean="0"/>
              <a:t>В РАМКАХ ЗОНАЛЬНЫХ СЕМИНАРОВ-СОВЕЩАНИЙ «ДЕНЬ ПОЛЯ 2022» </a:t>
            </a:r>
            <a:endParaRPr lang="ru-RU" dirty="0"/>
          </a:p>
        </p:txBody>
      </p:sp>
      <p:sp>
        <p:nvSpPr>
          <p:cNvPr id="12" name="AutoShape 2" descr="blob:https://web.whatsapp.com/5dba5b9c-bae1-4c25-ac51-ce510f778b6c"/>
          <p:cNvSpPr>
            <a:spLocks noChangeAspect="1" noChangeArrowheads="1"/>
          </p:cNvSpPr>
          <p:nvPr/>
        </p:nvSpPr>
        <p:spPr bwMode="auto">
          <a:xfrm>
            <a:off x="155534" y="-144429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317" r="4151"/>
          <a:stretch/>
        </p:blipFill>
        <p:spPr>
          <a:xfrm>
            <a:off x="2831510" y="4030936"/>
            <a:ext cx="3120511" cy="1917726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013650"/>
              </p:ext>
            </p:extLst>
          </p:nvPr>
        </p:nvGraphicFramePr>
        <p:xfrm>
          <a:off x="82847" y="6002101"/>
          <a:ext cx="11915573" cy="8558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0950"/>
                <a:gridCol w="3167527"/>
                <a:gridCol w="3068203"/>
                <a:gridCol w="2978893"/>
              </a:tblGrid>
              <a:tr h="85589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мелкоделяночных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производственных опытов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Сортировка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посевного материала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Всходы на мелкоделяночных  опытах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4690" t="9757" r="6538" b="10269"/>
          <a:stretch/>
        </p:blipFill>
        <p:spPr>
          <a:xfrm>
            <a:off x="6096000" y="4030936"/>
            <a:ext cx="2868622" cy="1917726"/>
          </a:xfrm>
          <a:prstGeom prst="rect">
            <a:avLst/>
          </a:prstGeom>
        </p:spPr>
      </p:pic>
      <p:sp>
        <p:nvSpPr>
          <p:cNvPr id="18" name="AutoShape 6" descr="blob:https://web.whatsapp.com/ad224607-6852-42a4-b823-6320a60f8f13"/>
          <p:cNvSpPr>
            <a:spLocks noChangeAspect="1" noChangeArrowheads="1"/>
          </p:cNvSpPr>
          <p:nvPr/>
        </p:nvSpPr>
        <p:spPr bwMode="auto">
          <a:xfrm>
            <a:off x="307895" y="7936"/>
            <a:ext cx="304721" cy="3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433ac435-9e88-4762-b801-06363de5fdf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33" y="3985391"/>
            <a:ext cx="2617695" cy="196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 descr="blob:https://web.whatsapp.com/d9f57e54-cef5-4b49-bacc-7fa51bdb9232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433" y="4030936"/>
            <a:ext cx="2845648" cy="194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2" descr="blob:https://web.whatsapp.com/3673b430-6d8b-49e1-9239-3c50fe4d53eb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031" y="1062864"/>
            <a:ext cx="1805050" cy="264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0070275" y="3646837"/>
            <a:ext cx="2121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Отбор монолитов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96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641" y="330098"/>
            <a:ext cx="9143736" cy="461558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400" dirty="0"/>
              <a:t>РЕАЛИЗАЦИЯ ИНВЕСТИЦИОННЫХ ПРОЕКТОВ В АПК РБ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4656" y="1679624"/>
            <a:ext cx="813465" cy="8134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Группа 18"/>
          <p:cNvGrpSpPr/>
          <p:nvPr/>
        </p:nvGrpSpPr>
        <p:grpSpPr>
          <a:xfrm>
            <a:off x="1669980" y="4940818"/>
            <a:ext cx="898547" cy="852226"/>
            <a:chOff x="1849115" y="4806717"/>
            <a:chExt cx="864349" cy="783317"/>
          </a:xfrm>
        </p:grpSpPr>
        <p:sp>
          <p:nvSpPr>
            <p:cNvPr id="13" name="Полилиния 12"/>
            <p:cNvSpPr/>
            <p:nvPr/>
          </p:nvSpPr>
          <p:spPr>
            <a:xfrm>
              <a:off x="1849115" y="4806717"/>
              <a:ext cx="769023" cy="729314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 cap="rnd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2000014" y="4903407"/>
              <a:ext cx="713450" cy="686627"/>
            </a:xfrm>
            <a:custGeom>
              <a:avLst/>
              <a:gdLst>
                <a:gd name="connsiteX0" fmla="*/ 648141 w 1677044"/>
                <a:gd name="connsiteY0" fmla="*/ 484293 h 1677044"/>
                <a:gd name="connsiteX1" fmla="*/ 889551 w 1677044"/>
                <a:gd name="connsiteY1" fmla="*/ 484293 h 1677044"/>
                <a:gd name="connsiteX2" fmla="*/ 1023972 w 1677044"/>
                <a:gd name="connsiteY2" fmla="*/ 499914 h 1677044"/>
                <a:gd name="connsiteX3" fmla="*/ 1087461 w 1677044"/>
                <a:gd name="connsiteY3" fmla="*/ 557641 h 1677044"/>
                <a:gd name="connsiteX4" fmla="*/ 1113716 w 1677044"/>
                <a:gd name="connsiteY4" fmla="*/ 658833 h 1677044"/>
                <a:gd name="connsiteX5" fmla="*/ 1060418 w 1677044"/>
                <a:gd name="connsiteY5" fmla="*/ 794998 h 1677044"/>
                <a:gd name="connsiteX6" fmla="*/ 891903 w 1677044"/>
                <a:gd name="connsiteY6" fmla="*/ 840165 h 1677044"/>
                <a:gd name="connsiteX7" fmla="*/ 648141 w 1677044"/>
                <a:gd name="connsiteY7" fmla="*/ 840165 h 1677044"/>
                <a:gd name="connsiteX8" fmla="*/ 523518 w 1677044"/>
                <a:gd name="connsiteY8" fmla="*/ 366802 h 1677044"/>
                <a:gd name="connsiteX9" fmla="*/ 523518 w 1677044"/>
                <a:gd name="connsiteY9" fmla="*/ 847636 h 1677044"/>
                <a:gd name="connsiteX10" fmla="*/ 434781 w 1677044"/>
                <a:gd name="connsiteY10" fmla="*/ 847636 h 1677044"/>
                <a:gd name="connsiteX11" fmla="*/ 434781 w 1677044"/>
                <a:gd name="connsiteY11" fmla="*/ 950841 h 1677044"/>
                <a:gd name="connsiteX12" fmla="*/ 523518 w 1677044"/>
                <a:gd name="connsiteY12" fmla="*/ 950841 h 1677044"/>
                <a:gd name="connsiteX13" fmla="*/ 523518 w 1677044"/>
                <a:gd name="connsiteY13" fmla="*/ 1105028 h 1677044"/>
                <a:gd name="connsiteX14" fmla="*/ 434779 w 1677044"/>
                <a:gd name="connsiteY14" fmla="*/ 1105028 h 1677044"/>
                <a:gd name="connsiteX15" fmla="*/ 434779 w 1677044"/>
                <a:gd name="connsiteY15" fmla="*/ 1215233 h 1677044"/>
                <a:gd name="connsiteX16" fmla="*/ 523518 w 1677044"/>
                <a:gd name="connsiteY16" fmla="*/ 1215233 h 1677044"/>
                <a:gd name="connsiteX17" fmla="*/ 523518 w 1677044"/>
                <a:gd name="connsiteY17" fmla="*/ 1362422 h 1677044"/>
                <a:gd name="connsiteX18" fmla="*/ 648141 w 1677044"/>
                <a:gd name="connsiteY18" fmla="*/ 1362422 h 1677044"/>
                <a:gd name="connsiteX19" fmla="*/ 648141 w 1677044"/>
                <a:gd name="connsiteY19" fmla="*/ 1215233 h 1677044"/>
                <a:gd name="connsiteX20" fmla="*/ 844359 w 1677044"/>
                <a:gd name="connsiteY20" fmla="*/ 1215233 h 1677044"/>
                <a:gd name="connsiteX21" fmla="*/ 844359 w 1677044"/>
                <a:gd name="connsiteY21" fmla="*/ 1105028 h 1677044"/>
                <a:gd name="connsiteX22" fmla="*/ 648141 w 1677044"/>
                <a:gd name="connsiteY22" fmla="*/ 1105028 h 1677044"/>
                <a:gd name="connsiteX23" fmla="*/ 648141 w 1677044"/>
                <a:gd name="connsiteY23" fmla="*/ 957653 h 1677044"/>
                <a:gd name="connsiteX24" fmla="*/ 889551 w 1677044"/>
                <a:gd name="connsiteY24" fmla="*/ 957653 h 1677044"/>
                <a:gd name="connsiteX25" fmla="*/ 1163098 w 1677044"/>
                <a:gd name="connsiteY25" fmla="*/ 872762 h 1677044"/>
                <a:gd name="connsiteX26" fmla="*/ 1242258 w 1677044"/>
                <a:gd name="connsiteY26" fmla="*/ 653399 h 1677044"/>
                <a:gd name="connsiteX27" fmla="*/ 1193663 w 1677044"/>
                <a:gd name="connsiteY27" fmla="*/ 481576 h 1677044"/>
                <a:gd name="connsiteX28" fmla="*/ 1063554 w 1677044"/>
                <a:gd name="connsiteY28" fmla="*/ 385819 h 1677044"/>
                <a:gd name="connsiteX29" fmla="*/ 878578 w 1677044"/>
                <a:gd name="connsiteY29" fmla="*/ 366802 h 1677044"/>
                <a:gd name="connsiteX30" fmla="*/ 838522 w 1677044"/>
                <a:gd name="connsiteY30" fmla="*/ 0 h 1677044"/>
                <a:gd name="connsiteX31" fmla="*/ 1677044 w 1677044"/>
                <a:gd name="connsiteY31" fmla="*/ 838522 h 1677044"/>
                <a:gd name="connsiteX32" fmla="*/ 838522 w 1677044"/>
                <a:gd name="connsiteY32" fmla="*/ 1677044 h 1677044"/>
                <a:gd name="connsiteX33" fmla="*/ 0 w 1677044"/>
                <a:gd name="connsiteY33" fmla="*/ 838522 h 1677044"/>
                <a:gd name="connsiteX34" fmla="*/ 838522 w 1677044"/>
                <a:gd name="connsiteY34" fmla="*/ 0 h 167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7044" h="1677044">
                  <a:moveTo>
                    <a:pt x="648141" y="484293"/>
                  </a:moveTo>
                  <a:lnTo>
                    <a:pt x="889551" y="484293"/>
                  </a:lnTo>
                  <a:cubicBezTo>
                    <a:pt x="954343" y="484293"/>
                    <a:pt x="999152" y="489500"/>
                    <a:pt x="1023972" y="499914"/>
                  </a:cubicBezTo>
                  <a:cubicBezTo>
                    <a:pt x="1048793" y="510326"/>
                    <a:pt x="1069954" y="529568"/>
                    <a:pt x="1087461" y="557641"/>
                  </a:cubicBezTo>
                  <a:cubicBezTo>
                    <a:pt x="1104963" y="585713"/>
                    <a:pt x="1113716" y="619440"/>
                    <a:pt x="1113716" y="658833"/>
                  </a:cubicBezTo>
                  <a:cubicBezTo>
                    <a:pt x="1113716" y="719502"/>
                    <a:pt x="1095950" y="764890"/>
                    <a:pt x="1060418" y="794998"/>
                  </a:cubicBezTo>
                  <a:cubicBezTo>
                    <a:pt x="1024886" y="825107"/>
                    <a:pt x="968716" y="840165"/>
                    <a:pt x="891903" y="840165"/>
                  </a:cubicBezTo>
                  <a:lnTo>
                    <a:pt x="648141" y="840165"/>
                  </a:lnTo>
                  <a:close/>
                  <a:moveTo>
                    <a:pt x="523518" y="366802"/>
                  </a:moveTo>
                  <a:lnTo>
                    <a:pt x="523518" y="847636"/>
                  </a:lnTo>
                  <a:lnTo>
                    <a:pt x="434781" y="847636"/>
                  </a:lnTo>
                  <a:lnTo>
                    <a:pt x="434781" y="950841"/>
                  </a:lnTo>
                  <a:lnTo>
                    <a:pt x="523518" y="950841"/>
                  </a:lnTo>
                  <a:lnTo>
                    <a:pt x="523518" y="1105028"/>
                  </a:lnTo>
                  <a:lnTo>
                    <a:pt x="434779" y="1105028"/>
                  </a:lnTo>
                  <a:lnTo>
                    <a:pt x="434779" y="1215233"/>
                  </a:lnTo>
                  <a:lnTo>
                    <a:pt x="523518" y="1215233"/>
                  </a:lnTo>
                  <a:lnTo>
                    <a:pt x="523518" y="1362422"/>
                  </a:lnTo>
                  <a:lnTo>
                    <a:pt x="648141" y="1362422"/>
                  </a:lnTo>
                  <a:lnTo>
                    <a:pt x="648141" y="1215233"/>
                  </a:lnTo>
                  <a:lnTo>
                    <a:pt x="844359" y="1215233"/>
                  </a:lnTo>
                  <a:lnTo>
                    <a:pt x="844359" y="1105028"/>
                  </a:lnTo>
                  <a:lnTo>
                    <a:pt x="648141" y="1105028"/>
                  </a:lnTo>
                  <a:lnTo>
                    <a:pt x="648141" y="957653"/>
                  </a:lnTo>
                  <a:lnTo>
                    <a:pt x="889551" y="957653"/>
                  </a:lnTo>
                  <a:cubicBezTo>
                    <a:pt x="1019140" y="957653"/>
                    <a:pt x="1110321" y="929358"/>
                    <a:pt x="1163098" y="872762"/>
                  </a:cubicBezTo>
                  <a:cubicBezTo>
                    <a:pt x="1215873" y="816165"/>
                    <a:pt x="1242258" y="743045"/>
                    <a:pt x="1242258" y="653399"/>
                  </a:cubicBezTo>
                  <a:cubicBezTo>
                    <a:pt x="1242258" y="585486"/>
                    <a:pt x="1226061" y="528209"/>
                    <a:pt x="1193663" y="481576"/>
                  </a:cubicBezTo>
                  <a:cubicBezTo>
                    <a:pt x="1161267" y="434940"/>
                    <a:pt x="1117898" y="403023"/>
                    <a:pt x="1063554" y="385819"/>
                  </a:cubicBezTo>
                  <a:cubicBezTo>
                    <a:pt x="1023843" y="373143"/>
                    <a:pt x="962182" y="366802"/>
                    <a:pt x="878578" y="366802"/>
                  </a:cubicBezTo>
                  <a:close/>
                  <a:moveTo>
                    <a:pt x="838522" y="0"/>
                  </a:moveTo>
                  <a:cubicBezTo>
                    <a:pt x="1301625" y="0"/>
                    <a:pt x="1677044" y="375419"/>
                    <a:pt x="1677044" y="838522"/>
                  </a:cubicBezTo>
                  <a:cubicBezTo>
                    <a:pt x="1677044" y="1301625"/>
                    <a:pt x="1301625" y="1677044"/>
                    <a:pt x="838522" y="1677044"/>
                  </a:cubicBezTo>
                  <a:cubicBezTo>
                    <a:pt x="375419" y="1677044"/>
                    <a:pt x="0" y="1301625"/>
                    <a:pt x="0" y="838522"/>
                  </a:cubicBezTo>
                  <a:cubicBezTo>
                    <a:pt x="0" y="375419"/>
                    <a:pt x="375419" y="0"/>
                    <a:pt x="838522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solidFill>
                <a:srgbClr val="006666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823348" y="5001046"/>
            <a:ext cx="5696974" cy="824650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123,7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млрд рублей 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СТОИМОСТЬ РЕАЛИЗУЕМЫХ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ПРОЕКТОВ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35508" y="3334494"/>
            <a:ext cx="4308480" cy="1347749"/>
          </a:xfrm>
          <a:prstGeom prst="rect">
            <a:avLst/>
          </a:prstGeom>
          <a:noFill/>
          <a:effectLst/>
        </p:spPr>
        <p:txBody>
          <a:bodyPr wrap="square" lIns="91413" tIns="45706" rIns="91413" bIns="45706" rtlCol="0">
            <a:spAutoFit/>
          </a:bodyPr>
          <a:lstStyle>
            <a:defPPr>
              <a:defRPr lang="ru-RU"/>
            </a:defPPr>
            <a:lvl1pPr defTabSz="325984">
              <a:lnSpc>
                <a:spcPct val="85000"/>
              </a:lnSpc>
              <a:defRPr kumimoji="0" sz="3200" b="1" i="0" u="none" strike="noStrike" cap="none" spc="0" normalizeH="0" baseline="0">
                <a:ln>
                  <a:noFill/>
                </a:ln>
                <a:solidFill>
                  <a:srgbClr val="006666"/>
                </a:solidFill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69</a:t>
            </a:r>
          </a:p>
          <a:p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ИНВЕСТИЦИОННЫХ ПРОЕКТОВ</a:t>
            </a:r>
          </a:p>
          <a:p>
            <a:r>
              <a:rPr lang="ru-RU" sz="2000" b="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активно реализуются</a:t>
            </a:r>
          </a:p>
          <a:p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632667" y="3356354"/>
            <a:ext cx="901437" cy="864551"/>
            <a:chOff x="13665850" y="3115836"/>
            <a:chExt cx="1197637" cy="1145815"/>
          </a:xfrm>
          <a:solidFill>
            <a:srgbClr val="006666"/>
          </a:solidFill>
        </p:grpSpPr>
        <p:sp>
          <p:nvSpPr>
            <p:cNvPr id="9" name="Полилиния 8"/>
            <p:cNvSpPr/>
            <p:nvPr/>
          </p:nvSpPr>
          <p:spPr>
            <a:xfrm>
              <a:off x="13665853" y="3679472"/>
              <a:ext cx="1028338" cy="467745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13665850" y="3115836"/>
              <a:ext cx="1028338" cy="552480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3869800" y="3825649"/>
              <a:ext cx="993687" cy="436002"/>
            </a:xfrm>
            <a:custGeom>
              <a:avLst/>
              <a:gdLst>
                <a:gd name="connsiteX0" fmla="*/ 1337903 w 3442017"/>
                <a:gd name="connsiteY0" fmla="*/ 86722 h 1464378"/>
                <a:gd name="connsiteX1" fmla="*/ 1337903 w 3442017"/>
                <a:gd name="connsiteY1" fmla="*/ 265041 h 1464378"/>
                <a:gd name="connsiteX2" fmla="*/ 2079043 w 3442017"/>
                <a:gd name="connsiteY2" fmla="*/ 265041 h 1464378"/>
                <a:gd name="connsiteX3" fmla="*/ 2079043 w 3442017"/>
                <a:gd name="connsiteY3" fmla="*/ 86722 h 1464378"/>
                <a:gd name="connsiteX4" fmla="*/ 65838 w 3442017"/>
                <a:gd name="connsiteY4" fmla="*/ 0 h 1464378"/>
                <a:gd name="connsiteX5" fmla="*/ 3376179 w 3442017"/>
                <a:gd name="connsiteY5" fmla="*/ 0 h 1464378"/>
                <a:gd name="connsiteX6" fmla="*/ 3442017 w 3442017"/>
                <a:gd name="connsiteY6" fmla="*/ 65838 h 1464378"/>
                <a:gd name="connsiteX7" fmla="*/ 3442017 w 3442017"/>
                <a:gd name="connsiteY7" fmla="*/ 1398540 h 1464378"/>
                <a:gd name="connsiteX8" fmla="*/ 3376179 w 3442017"/>
                <a:gd name="connsiteY8" fmla="*/ 1464378 h 1464378"/>
                <a:gd name="connsiteX9" fmla="*/ 65838 w 3442017"/>
                <a:gd name="connsiteY9" fmla="*/ 1464378 h 1464378"/>
                <a:gd name="connsiteX10" fmla="*/ 0 w 3442017"/>
                <a:gd name="connsiteY10" fmla="*/ 1398540 h 1464378"/>
                <a:gd name="connsiteX11" fmla="*/ 0 w 3442017"/>
                <a:gd name="connsiteY11" fmla="*/ 65838 h 1464378"/>
                <a:gd name="connsiteX12" fmla="*/ 65838 w 3442017"/>
                <a:gd name="connsiteY12" fmla="*/ 0 h 146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42017" h="1464378">
                  <a:moveTo>
                    <a:pt x="1337903" y="86722"/>
                  </a:moveTo>
                  <a:lnTo>
                    <a:pt x="1337903" y="265041"/>
                  </a:lnTo>
                  <a:lnTo>
                    <a:pt x="2079043" y="265041"/>
                  </a:lnTo>
                  <a:lnTo>
                    <a:pt x="2079043" y="86722"/>
                  </a:lnTo>
                  <a:close/>
                  <a:moveTo>
                    <a:pt x="65838" y="0"/>
                  </a:moveTo>
                  <a:lnTo>
                    <a:pt x="3376179" y="0"/>
                  </a:lnTo>
                  <a:cubicBezTo>
                    <a:pt x="3412540" y="0"/>
                    <a:pt x="3442017" y="29477"/>
                    <a:pt x="3442017" y="65838"/>
                  </a:cubicBezTo>
                  <a:lnTo>
                    <a:pt x="3442017" y="1398540"/>
                  </a:lnTo>
                  <a:cubicBezTo>
                    <a:pt x="3442017" y="1434901"/>
                    <a:pt x="3412540" y="1464378"/>
                    <a:pt x="3376179" y="1464378"/>
                  </a:cubicBezTo>
                  <a:lnTo>
                    <a:pt x="65838" y="1464378"/>
                  </a:lnTo>
                  <a:cubicBezTo>
                    <a:pt x="29477" y="1464378"/>
                    <a:pt x="0" y="1434901"/>
                    <a:pt x="0" y="1398540"/>
                  </a:cubicBezTo>
                  <a:lnTo>
                    <a:pt x="0" y="65838"/>
                  </a:lnTo>
                  <a:cubicBezTo>
                    <a:pt x="0" y="29477"/>
                    <a:pt x="29477" y="0"/>
                    <a:pt x="65838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3869800" y="3335018"/>
              <a:ext cx="993686" cy="469117"/>
            </a:xfrm>
            <a:custGeom>
              <a:avLst/>
              <a:gdLst>
                <a:gd name="connsiteX0" fmla="*/ 1214454 w 3442017"/>
                <a:gd name="connsiteY0" fmla="*/ 120867 h 1563944"/>
                <a:gd name="connsiteX1" fmla="*/ 1214454 w 3442017"/>
                <a:gd name="connsiteY1" fmla="*/ 481025 h 1563944"/>
                <a:gd name="connsiteX2" fmla="*/ 2232176 w 3442017"/>
                <a:gd name="connsiteY2" fmla="*/ 481025 h 1563944"/>
                <a:gd name="connsiteX3" fmla="*/ 2232176 w 3442017"/>
                <a:gd name="connsiteY3" fmla="*/ 120867 h 1563944"/>
                <a:gd name="connsiteX4" fmla="*/ 1093587 w 3442017"/>
                <a:gd name="connsiteY4" fmla="*/ 0 h 1563944"/>
                <a:gd name="connsiteX5" fmla="*/ 2353043 w 3442017"/>
                <a:gd name="connsiteY5" fmla="*/ 0 h 1563944"/>
                <a:gd name="connsiteX6" fmla="*/ 2353043 w 3442017"/>
                <a:gd name="connsiteY6" fmla="*/ 481025 h 1563944"/>
                <a:gd name="connsiteX7" fmla="*/ 3393329 w 3442017"/>
                <a:gd name="connsiteY7" fmla="*/ 481025 h 1563944"/>
                <a:gd name="connsiteX8" fmla="*/ 3442017 w 3442017"/>
                <a:gd name="connsiteY8" fmla="*/ 529713 h 1563944"/>
                <a:gd name="connsiteX9" fmla="*/ 3442017 w 3442017"/>
                <a:gd name="connsiteY9" fmla="*/ 1515256 h 1563944"/>
                <a:gd name="connsiteX10" fmla="*/ 3393329 w 3442017"/>
                <a:gd name="connsiteY10" fmla="*/ 1563944 h 1563944"/>
                <a:gd name="connsiteX11" fmla="*/ 48688 w 3442017"/>
                <a:gd name="connsiteY11" fmla="*/ 1563944 h 1563944"/>
                <a:gd name="connsiteX12" fmla="*/ 0 w 3442017"/>
                <a:gd name="connsiteY12" fmla="*/ 1515256 h 1563944"/>
                <a:gd name="connsiteX13" fmla="*/ 0 w 3442017"/>
                <a:gd name="connsiteY13" fmla="*/ 529713 h 1563944"/>
                <a:gd name="connsiteX14" fmla="*/ 48688 w 3442017"/>
                <a:gd name="connsiteY14" fmla="*/ 481025 h 1563944"/>
                <a:gd name="connsiteX15" fmla="*/ 1093587 w 3442017"/>
                <a:gd name="connsiteY15" fmla="*/ 481025 h 15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42017" h="1563944">
                  <a:moveTo>
                    <a:pt x="1214454" y="120867"/>
                  </a:moveTo>
                  <a:lnTo>
                    <a:pt x="1214454" y="481025"/>
                  </a:lnTo>
                  <a:lnTo>
                    <a:pt x="2232176" y="481025"/>
                  </a:lnTo>
                  <a:lnTo>
                    <a:pt x="2232176" y="120867"/>
                  </a:lnTo>
                  <a:close/>
                  <a:moveTo>
                    <a:pt x="1093587" y="0"/>
                  </a:moveTo>
                  <a:lnTo>
                    <a:pt x="2353043" y="0"/>
                  </a:lnTo>
                  <a:lnTo>
                    <a:pt x="2353043" y="481025"/>
                  </a:lnTo>
                  <a:lnTo>
                    <a:pt x="3393329" y="481025"/>
                  </a:lnTo>
                  <a:cubicBezTo>
                    <a:pt x="3420219" y="481025"/>
                    <a:pt x="3442017" y="502823"/>
                    <a:pt x="3442017" y="529713"/>
                  </a:cubicBezTo>
                  <a:lnTo>
                    <a:pt x="3442017" y="1515256"/>
                  </a:lnTo>
                  <a:cubicBezTo>
                    <a:pt x="3442017" y="1542146"/>
                    <a:pt x="3420219" y="1563944"/>
                    <a:pt x="3393329" y="1563944"/>
                  </a:cubicBezTo>
                  <a:lnTo>
                    <a:pt x="48688" y="1563944"/>
                  </a:lnTo>
                  <a:cubicBezTo>
                    <a:pt x="21798" y="1563944"/>
                    <a:pt x="0" y="1542146"/>
                    <a:pt x="0" y="1515256"/>
                  </a:cubicBezTo>
                  <a:lnTo>
                    <a:pt x="0" y="529713"/>
                  </a:lnTo>
                  <a:cubicBezTo>
                    <a:pt x="0" y="502823"/>
                    <a:pt x="21798" y="481025"/>
                    <a:pt x="48688" y="481025"/>
                  </a:cubicBezTo>
                  <a:lnTo>
                    <a:pt x="1093587" y="48102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905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object 5"/>
          <p:cNvSpPr/>
          <p:nvPr/>
        </p:nvSpPr>
        <p:spPr>
          <a:xfrm>
            <a:off x="8615624" y="4801798"/>
            <a:ext cx="3159964" cy="1722829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 sz="150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" t="15170" r="281" b="13968"/>
          <a:stretch/>
        </p:blipFill>
        <p:spPr>
          <a:xfrm>
            <a:off x="8601072" y="2997052"/>
            <a:ext cx="3159964" cy="1701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5" b="16887"/>
          <a:stretch/>
        </p:blipFill>
        <p:spPr>
          <a:xfrm>
            <a:off x="8615624" y="1227667"/>
            <a:ext cx="3145412" cy="1673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43989" y="1511015"/>
            <a:ext cx="5506371" cy="138467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marL="0" lvl="4">
              <a:defRPr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4"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 АПК РБ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29,1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рублей</a:t>
            </a:r>
          </a:p>
        </p:txBody>
      </p:sp>
    </p:spTree>
    <p:extLst>
      <p:ext uri="{BB962C8B-B14F-4D97-AF65-F5344CB8AC3E}">
        <p14:creationId xmlns:p14="http://schemas.microsoft.com/office/powerpoint/2010/main" val="331943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6973711" y="4163616"/>
            <a:ext cx="4794736" cy="25527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73711" y="1116281"/>
            <a:ext cx="4794736" cy="2778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3317" y="4076890"/>
            <a:ext cx="4803717" cy="26394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3317" y="1116281"/>
            <a:ext cx="4803717" cy="2778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2108085" y="304800"/>
            <a:ext cx="8229600" cy="404664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1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5pPr>
            <a:lvl6pPr marL="544225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6pPr>
            <a:lvl7pPr marL="108844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7pPr>
            <a:lvl8pPr marL="1632674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8pPr>
            <a:lvl9pPr marL="2176899" algn="ctr" rtl="0" eaLnBrk="1" fontAlgn="base" hangingPunct="1">
              <a:spcBef>
                <a:spcPct val="0"/>
              </a:spcBef>
              <a:spcAft>
                <a:spcPct val="0"/>
              </a:spcAft>
              <a:defRPr sz="519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Цифровые технологии в 2022 году</a:t>
            </a:r>
            <a:endParaRPr lang="ru-RU" sz="2400" b="1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1621466" y="1187885"/>
            <a:ext cx="3733461" cy="163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60473" b="62724"/>
          <a:stretch/>
        </p:blipFill>
        <p:spPr>
          <a:xfrm>
            <a:off x="1758681" y="2852821"/>
            <a:ext cx="3292988" cy="9235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3520" y="1389413"/>
            <a:ext cx="4123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tx2">
                    <a:lumMod val="75000"/>
                  </a:schemeClr>
                </a:solidFill>
              </a:rPr>
              <a:t>АгроСемЭксперт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2.0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3711" y="2218753"/>
            <a:ext cx="4533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Система сбора и обобщения сведений о количестве и качестве семенного фонда сельскохозяйственных культур. </a:t>
            </a:r>
            <a:endParaRPr lang="ru-RU" b="1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1308125" y="4076890"/>
            <a:ext cx="3733461" cy="1938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СИСТЕМА ПРОСЛЕЖИВАЕМОСТИ ПЕСТИЦИДОВ И АГРОХИМИКАТОВ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22943" y="6070021"/>
            <a:ext cx="311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Россельхознадзора</a:t>
            </a:r>
            <a:endParaRPr lang="ru-RU" b="1" i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7243401" y="4228075"/>
            <a:ext cx="4403907" cy="132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ФЕДЕРАЛЬНАЯ ГОСУДАРСТВЕННАЯ ИНФОРМАЦИОНННАЯ СИСТЕМА ПРОСЛЕЖИВАЕМОСТИ ЗЕРНА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3532" y="5931521"/>
            <a:ext cx="3645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Информационная </a:t>
            </a:r>
            <a:r>
              <a:rPr lang="ru-RU" b="1" i="1" dirty="0"/>
              <a:t>с</a:t>
            </a:r>
            <a:r>
              <a:rPr lang="ru-RU" b="1" i="1" dirty="0" smtClean="0"/>
              <a:t>истема Центра оценки качества зерна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02792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442697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787" y="3429000"/>
            <a:ext cx="7675763" cy="2952328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8814" y="3657001"/>
            <a:ext cx="64295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charset="0"/>
              </a:rPr>
              <a:t>ИОФИНОВ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charset="0"/>
              </a:rPr>
              <a:t>ПАВЕЛ АВГУСТОВИЧ</a:t>
            </a:r>
            <a:endParaRPr lang="ru-RU" sz="24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760000" y="4680001"/>
            <a:ext cx="6000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ЗАМЕСТИТЕЛЬ МИНИСТРА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СЕЛЬСКОГО ХОЗЯЙСТВА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РЕСПУБЛИКИ БАШКОРТОСТАН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-624747" y="1536909"/>
            <a:ext cx="1281674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Обеспеченность и готовность техники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     к весенним полевым работам 2022 года 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0" y="116632"/>
            <a:ext cx="1219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МИНИСТЕРСТВО СЕЛЬСКОГО ХОЗЯЙСТВА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РЕСПУБЛИКИ БАШКОРТОСТАН</a:t>
            </a:r>
            <a:endParaRPr lang="ru-RU" sz="20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10474813" y="3342348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474814" y="2797389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474815" y="2251660"/>
            <a:ext cx="1056117" cy="2677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492876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272103"/>
              </p:ext>
            </p:extLst>
          </p:nvPr>
        </p:nvGraphicFramePr>
        <p:xfrm>
          <a:off x="551934" y="1052737"/>
          <a:ext cx="6310361" cy="3294380"/>
        </p:xfrm>
        <a:graphic>
          <a:graphicData uri="http://schemas.openxmlformats.org/drawingml/2006/table">
            <a:tbl>
              <a:tblPr/>
              <a:tblGrid>
                <a:gridCol w="1731214"/>
                <a:gridCol w="1213657"/>
                <a:gridCol w="2113437"/>
                <a:gridCol w="1252053"/>
              </a:tblGrid>
              <a:tr h="153765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сумму,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млрд. руб</a:t>
                      </a:r>
                      <a:r>
                        <a:rPr lang="ru-RU" sz="1400" b="1" dirty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</a:t>
                      </a:r>
                      <a:r>
                        <a:rPr lang="ru-RU" sz="1400" b="1" dirty="0" err="1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400" b="1" dirty="0" smtClean="0">
                          <a:solidFill>
                            <a:srgbClr val="153153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импортной</a:t>
                      </a:r>
                      <a:endParaRPr lang="ru-RU" sz="1400" b="1" dirty="0">
                        <a:solidFill>
                          <a:srgbClr val="153153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2011 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2 980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3 590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2 620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2 145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2,8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3,5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2 058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3,7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2018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1 966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233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4,2</a:t>
                      </a:r>
                    </a:p>
                  </a:txBody>
                  <a:tcPr marL="0" marR="0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2 820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336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6,5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3 607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10,1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25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</a:txBody>
                  <a:tcPr marL="56727" marR="56727" marT="10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3 444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605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6727" marR="56727" marT="1079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31 136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3 845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58,3</a:t>
                      </a:r>
                      <a:endParaRPr lang="ru-RU" sz="175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57885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2011 - 2021 ГОДЫ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2295" y="988855"/>
            <a:ext cx="5474399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700" b="1" i="1" u="sng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техники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года согласно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указу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Главы 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</a:t>
            </a:r>
            <a:r>
              <a:rPr lang="ru-RU" sz="1700" b="1" i="1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23.09.2019 г. № 310</a:t>
            </a: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defRPr/>
            </a:pPr>
            <a:endParaRPr lang="ru-RU" sz="1200" dirty="0">
              <a:solidFill>
                <a:prstClr val="black"/>
              </a:solidFill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тракторы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посевными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почво-обрабатывающими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машинами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–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3000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ед. </a:t>
            </a:r>
          </a:p>
          <a:p>
            <a:pPr marL="180975">
              <a:defRPr/>
            </a:pPr>
            <a:r>
              <a:rPr lang="ru-RU" b="1" i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(600 ед. в год)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  <a:endParaRPr lang="ru-RU" sz="1600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80975">
              <a:defRPr/>
            </a:pP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зерноуборочные комбайны  –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1200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(240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</a:t>
            </a:r>
          </a:p>
          <a:p>
            <a:pPr marL="180975">
              <a:defRPr/>
            </a:pP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 кормоуборочные комбайны –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250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</a:t>
            </a:r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ед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., </a:t>
            </a:r>
            <a:r>
              <a:rPr lang="ru-RU" b="1" i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(50 ед. в год)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303301"/>
              </p:ext>
            </p:extLst>
          </p:nvPr>
        </p:nvGraphicFramePr>
        <p:xfrm>
          <a:off x="7152120" y="4113917"/>
          <a:ext cx="4704522" cy="2313347"/>
        </p:xfrm>
        <a:graphic>
          <a:graphicData uri="http://schemas.openxmlformats.org/drawingml/2006/table">
            <a:tbl>
              <a:tblPr/>
              <a:tblGrid>
                <a:gridCol w="1920212"/>
                <a:gridCol w="864096"/>
                <a:gridCol w="960107"/>
                <a:gridCol w="960107"/>
              </a:tblGrid>
              <a:tr h="428914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План на 2021 год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Факт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2021г.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r>
                        <a:rPr lang="ru-RU" sz="1000" b="1" i="0" u="none" kern="1200" baseline="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u="none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выполнения</a:t>
                      </a:r>
                      <a:endParaRPr lang="ru-RU" sz="1000" b="1" i="0" u="none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16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600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88</a:t>
                      </a:r>
                      <a:endParaRPr lang="ru-RU" sz="1500" b="1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39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76664" marR="766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258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комбайны</a:t>
                      </a:r>
                    </a:p>
                  </a:txBody>
                  <a:tcPr marL="9600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1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75655" marR="75655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1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Почвообрабатыва-ющие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машины и орудия</a:t>
                      </a:r>
                    </a:p>
                  </a:txBody>
                  <a:tcPr marL="0" marR="0" marT="107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537</a:t>
                      </a:r>
                      <a:endParaRPr lang="ru-RU" sz="1500" b="1" kern="1200" dirty="0">
                        <a:solidFill>
                          <a:srgbClr val="D16309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D16309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/>
          </p:nvPr>
        </p:nvGraphicFramePr>
        <p:xfrm>
          <a:off x="-1" y="4712044"/>
          <a:ext cx="7222308" cy="2042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05321" y="4345774"/>
            <a:ext cx="685078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700" b="1" i="1" u="sng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 2017-2021 годы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634" y="4699717"/>
            <a:ext cx="10638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7991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43598" y="283172"/>
            <a:ext cx="116205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ОСНОВНЫХ ВИДОВ ТЕХНИКИ И ОБОРУДОВАНИЯ В 2021 ГОДУ</a:t>
            </a:r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единиц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095153"/>
              </p:ext>
            </p:extLst>
          </p:nvPr>
        </p:nvGraphicFramePr>
        <p:xfrm>
          <a:off x="593124" y="1123410"/>
          <a:ext cx="11362816" cy="5516288"/>
        </p:xfrm>
        <a:graphic>
          <a:graphicData uri="http://schemas.openxmlformats.org/drawingml/2006/table">
            <a:tbl>
              <a:tblPr/>
              <a:tblGrid>
                <a:gridCol w="3101218"/>
                <a:gridCol w="2163011"/>
                <a:gridCol w="1436447"/>
                <a:gridCol w="1703619"/>
                <a:gridCol w="1477679"/>
                <a:gridCol w="1480842"/>
              </a:tblGrid>
              <a:tr h="723662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Районы 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Приобретено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всего на сумму, </a:t>
                      </a:r>
                    </a:p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тыс. руб.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Тракторы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Выполнение соглашения,</a:t>
                      </a:r>
                      <a:r>
                        <a:rPr lang="en-US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%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Зерноуборочные комбайны</a:t>
                      </a:r>
                      <a:endParaRPr lang="ru-RU" sz="13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0" u="none" strike="noStrike" dirty="0" smtClean="0">
                          <a:solidFill>
                            <a:srgbClr val="0000FF"/>
                          </a:solidFill>
                          <a:latin typeface="Arial"/>
                        </a:rPr>
                        <a:t>Выполнение соглашения,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Аургазинский</a:t>
                      </a:r>
                      <a:endParaRPr lang="ru-RU" sz="19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1 021 530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246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900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Стерлитамакский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710 074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19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Чишминский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614 073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17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243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Давлекановский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589 832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Кармаскалинский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480 859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164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138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Альшеевский</a:t>
                      </a:r>
                      <a:endParaRPr lang="ru-RU" sz="19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416 195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160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Гафурийский</a:t>
                      </a:r>
                      <a:endParaRPr lang="ru-RU" sz="19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224 278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89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7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350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Миякинский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156 971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114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Уфимский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122 112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50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382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Бижбулякский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91 283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188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kern="1200" dirty="0" smtClean="0">
                          <a:solidFill>
                            <a:srgbClr val="0000FF"/>
                          </a:solidFill>
                          <a:latin typeface="Arial"/>
                          <a:ea typeface="+mn-ea"/>
                          <a:cs typeface="+mn-cs"/>
                        </a:rPr>
                        <a:t>83</a:t>
                      </a:r>
                      <a:endParaRPr lang="ru-RU" sz="2000" b="1" i="0" u="none" strike="noStrike" kern="1200" dirty="0">
                        <a:solidFill>
                          <a:srgbClr val="0000FF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C1"/>
                    </a:solidFill>
                  </a:tcPr>
                </a:tc>
              </a:tr>
              <a:tr h="5944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4 427 207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120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193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9"/>
                    </a:solidFill>
                  </a:tcPr>
                </a:tc>
              </a:tr>
              <a:tr h="371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  <a:endParaRPr kumimoji="0" lang="ru-RU" sz="2000" b="1" i="1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12 021 268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527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</a:t>
                      </a:r>
                      <a:endParaRPr lang="ru-RU" sz="20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7013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48343" y="2549487"/>
            <a:ext cx="2403565" cy="4267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9486" y="6492876"/>
            <a:ext cx="435428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237984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ПРИОБРЕТЕНИЕ СЕЛЬСКОХОЗЯЙСТВЕННОЙ ТЕХНИКИ 2017-2021 ГОДЫ</a:t>
            </a:r>
            <a:endParaRPr lang="ru-RU" sz="1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9563" y="1009192"/>
            <a:ext cx="9121013" cy="461649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закупок на 100 га пашни, тыс.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699459403"/>
              </p:ext>
            </p:extLst>
          </p:nvPr>
        </p:nvGraphicFramePr>
        <p:xfrm>
          <a:off x="6084389" y="1458870"/>
          <a:ext cx="6107611" cy="5387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11289" y="1705573"/>
            <a:ext cx="191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09687772"/>
              </p:ext>
            </p:extLst>
          </p:nvPr>
        </p:nvGraphicFramePr>
        <p:xfrm>
          <a:off x="0" y="1374229"/>
          <a:ext cx="6944680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1962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0853" y="332656"/>
            <a:ext cx="11806237" cy="354502"/>
          </a:xfrm>
          <a:prstGeom prst="rect">
            <a:avLst/>
          </a:prstGeom>
          <a:extLst/>
        </p:spPr>
        <p:txBody>
          <a:bodyPr wrap="square" lIns="76754" tIns="38377" rIns="76754" bIns="38377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1300" b="1">
                <a:solidFill>
                  <a:srgbClr val="1F497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800" dirty="0" smtClean="0"/>
              <a:t>ПОКАЗАТЕЛИ ТЕХНИЧЕСКОЙ ОСНАЩЕННОСТИ </a:t>
            </a:r>
            <a:endParaRPr lang="ru-RU" sz="18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139989" y="1196752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623613" y="1762403"/>
          <a:ext cx="1472387" cy="5790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2387"/>
              </a:tblGrid>
              <a:tr h="57909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9" marB="4570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6" name="Содержимое 2"/>
          <p:cNvSpPr txBox="1">
            <a:spLocks/>
          </p:cNvSpPr>
          <p:nvPr/>
        </p:nvSpPr>
        <p:spPr bwMode="auto">
          <a:xfrm>
            <a:off x="4148779" y="1175526"/>
            <a:ext cx="3980705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smtClean="0">
                <a:solidFill>
                  <a:srgbClr val="1F497D"/>
                </a:solidFill>
              </a:rPr>
              <a:t>Средний возраст зерноуборочных комбайнов, лет</a:t>
            </a:r>
            <a:endParaRPr lang="ru-RU" sz="1600" dirty="0">
              <a:solidFill>
                <a:srgbClr val="1F497D"/>
              </a:solidFill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924387"/>
              </p:ext>
            </p:extLst>
          </p:nvPr>
        </p:nvGraphicFramePr>
        <p:xfrm>
          <a:off x="4284979" y="1889153"/>
          <a:ext cx="3766134" cy="46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7269"/>
                <a:gridCol w="848865"/>
              </a:tblGrid>
              <a:tr h="4162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800" b="1" i="0" u="none" strike="noStrike" kern="1200" dirty="0" smtClean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7,4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2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8,5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2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9,6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2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1800" b="1" i="0" u="none" strike="noStrike" kern="1200" dirty="0" smtClean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10,7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2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800" b="1" i="0" u="none" strike="noStrike" kern="1200" dirty="0" smtClean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11,0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2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11,0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216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11,2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4889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11,7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45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Уфимский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12,4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45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Миякинский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13,3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45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Бижбулякский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14,0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8178789" y="1198036"/>
            <a:ext cx="0" cy="5543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186697"/>
              </p:ext>
            </p:extLst>
          </p:nvPr>
        </p:nvGraphicFramePr>
        <p:xfrm>
          <a:off x="186725" y="1891582"/>
          <a:ext cx="3797042" cy="4633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611"/>
                <a:gridCol w="917431"/>
              </a:tblGrid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51,4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53,9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1800" b="1" i="0" u="none" strike="noStrike" kern="1200" dirty="0" smtClean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57,4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58,4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800" b="1" i="0" u="none" strike="noStrike" kern="1200" dirty="0" smtClean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58,5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72312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65,7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66,9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800" b="1" i="0" u="none" strike="noStrike" kern="1200" dirty="0" smtClean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74,9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82,2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83,8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6145">
                <a:tc>
                  <a:txBody>
                    <a:bodyPr/>
                    <a:lstStyle/>
                    <a:p>
                      <a:pPr marL="0" marR="0" indent="0" algn="ctr" defTabSz="914184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184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88,9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8178789" y="1175526"/>
            <a:ext cx="4152289" cy="569950"/>
          </a:xfrm>
          <a:prstGeom prst="rect">
            <a:avLst/>
          </a:prstGeom>
          <a:extLst/>
        </p:spPr>
        <p:txBody>
          <a:bodyPr wrap="square" lIns="76759" tIns="38379" rIns="76759" bIns="38379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Энергообеспеченность</a:t>
            </a:r>
            <a:r>
              <a:rPr lang="ru-RU" sz="1600" dirty="0">
                <a:solidFill>
                  <a:srgbClr val="1F497D"/>
                </a:solidFill>
              </a:rPr>
              <a:t>, </a:t>
            </a:r>
          </a:p>
          <a:p>
            <a:pPr defTabSz="1023724"/>
            <a:r>
              <a:rPr lang="ru-RU" sz="1600" dirty="0" err="1">
                <a:solidFill>
                  <a:srgbClr val="1F497D"/>
                </a:solidFill>
              </a:rPr>
              <a:t>л.с</a:t>
            </a:r>
            <a:r>
              <a:rPr lang="ru-RU" sz="1600" dirty="0">
                <a:solidFill>
                  <a:srgbClr val="1F497D"/>
                </a:solidFill>
              </a:rPr>
              <a:t>. / 100 га посевной площади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193571"/>
              </p:ext>
            </p:extLst>
          </p:nvPr>
        </p:nvGraphicFramePr>
        <p:xfrm>
          <a:off x="8272034" y="1916825"/>
          <a:ext cx="3776629" cy="4608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588"/>
                <a:gridCol w="955041"/>
              </a:tblGrid>
              <a:tr h="412022"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244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2022"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197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2022"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192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12022"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err="1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800" b="1" i="0" u="none" strike="noStrike" kern="1200" dirty="0" smtClean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i="0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177</a:t>
                      </a:r>
                      <a:endParaRPr lang="ru-RU" sz="1800" b="1" i="0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F5CE"/>
                    </a:solidFill>
                  </a:tcPr>
                </a:tc>
              </a:tr>
              <a:tr h="438527"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2300" b="1" i="1" u="none" strike="noStrike" kern="1200" dirty="0" smtClean="0">
                          <a:solidFill>
                            <a:schemeClr val="tx2"/>
                          </a:solidFill>
                          <a:latin typeface="Arial"/>
                          <a:ea typeface="+mn-ea"/>
                          <a:cs typeface="+mn-cs"/>
                        </a:rPr>
                        <a:t>176</a:t>
                      </a:r>
                      <a:endParaRPr lang="ru-RU" sz="2300" b="1" i="1" u="none" strike="noStrike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1920" marR="121920" marT="35992" marB="359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3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Гафурийский</a:t>
                      </a:r>
                      <a:endParaRPr lang="ru-RU" sz="19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174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03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Миякинский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157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03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Альшеевский</a:t>
                      </a:r>
                      <a:endParaRPr lang="ru-RU" sz="19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142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03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Бижбулякский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130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03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Давлекановский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120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203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Кармаскалинский</a:t>
                      </a:r>
                      <a:endParaRPr lang="ru-RU" sz="19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119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-336714" y="1106884"/>
            <a:ext cx="4865753" cy="707874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2381"/>
              </a:lnSpc>
            </a:pPr>
            <a:r>
              <a:rPr lang="ru-RU" sz="1600" dirty="0" smtClean="0">
                <a:solidFill>
                  <a:srgbClr val="1F497D"/>
                </a:solidFill>
              </a:rPr>
              <a:t>Износ тракторов, %</a:t>
            </a: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(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количество выработавших </a:t>
            </a:r>
            <a:endParaRPr lang="ru-RU" altLang="ru-RU" sz="1100" i="1" dirty="0" smtClean="0">
              <a:solidFill>
                <a:srgbClr val="1F497D">
                  <a:lumMod val="75000"/>
                </a:srgbClr>
              </a:solidFill>
            </a:endParaRPr>
          </a:p>
          <a:p>
            <a:pPr>
              <a:lnSpc>
                <a:spcPts val="1200"/>
              </a:lnSpc>
            </a:pP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нормативный срок </a:t>
            </a:r>
            <a:r>
              <a:rPr lang="ru-RU" altLang="ru-RU" sz="1100" i="1" dirty="0">
                <a:solidFill>
                  <a:srgbClr val="1F497D">
                    <a:lumMod val="75000"/>
                  </a:srgbClr>
                </a:solidFill>
              </a:rPr>
              <a:t>эксплуатации</a:t>
            </a:r>
            <a:r>
              <a:rPr lang="ru-RU" altLang="ru-RU" sz="1100" i="1" dirty="0" smtClean="0">
                <a:solidFill>
                  <a:srgbClr val="1F497D">
                    <a:lumMod val="75000"/>
                  </a:srgbClr>
                </a:solidFill>
              </a:rPr>
              <a:t>)</a:t>
            </a:r>
            <a:r>
              <a:rPr lang="ru-RU" sz="1100" dirty="0" smtClean="0">
                <a:solidFill>
                  <a:srgbClr val="1F497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78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30150" y="6492876"/>
            <a:ext cx="57476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184789102"/>
              </p:ext>
            </p:extLst>
          </p:nvPr>
        </p:nvGraphicFramePr>
        <p:xfrm>
          <a:off x="6063048" y="1478762"/>
          <a:ext cx="6825632" cy="525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358696" y="2432568"/>
            <a:ext cx="19389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260648"/>
            <a:ext cx="1219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sz="20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НАГРУЗКА НА УБОРОЧНЫЕ КОМБАЙНЫ, га/ комбайн</a:t>
            </a:r>
            <a:endParaRPr lang="ru-RU" sz="2000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36731" y="1087219"/>
            <a:ext cx="694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 обмолоте зерновых культур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04581" y="1087219"/>
            <a:ext cx="6943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 уборке на силос и сенаж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13247" y="3354176"/>
            <a:ext cx="191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400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4600079"/>
              </p:ext>
            </p:extLst>
          </p:nvPr>
        </p:nvGraphicFramePr>
        <p:xfrm>
          <a:off x="197708" y="1502312"/>
          <a:ext cx="6856229" cy="527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2649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50542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43339" y="293483"/>
            <a:ext cx="120486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ЛЬГОТНЫЙ ФЕДЕРАЛЬНЫЙ ЛИЗИНГ АО «РОСАГРОЛИЗИНГ»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35" y="2852266"/>
            <a:ext cx="11118106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endParaRPr lang="ru-RU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41642" y="5411092"/>
          <a:ext cx="11774618" cy="1225463"/>
        </p:xfrm>
        <a:graphic>
          <a:graphicData uri="http://schemas.openxmlformats.org/drawingml/2006/table">
            <a:tbl>
              <a:tblPr/>
              <a:tblGrid>
                <a:gridCol w="5125987"/>
                <a:gridCol w="6648631"/>
              </a:tblGrid>
              <a:tr h="70119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АКЦИЯ «ПРОДЛЕВАЕМ КАНИКУЛЫ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</a:p>
                    <a:p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(действует до </a:t>
                      </a:r>
                      <a:r>
                        <a:rPr lang="ru-RU" sz="28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28.02.2022 г.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Скидка по программе 1432 –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- до 8 лет, Аванс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 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Отсрочка по основному долгу -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до 1.09.2022 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не требуется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536" y="890736"/>
            <a:ext cx="11118105" cy="2975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Реализация программы обновления парка техники в 2019-2021 годах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552488"/>
              </p:ext>
            </p:extLst>
          </p:nvPr>
        </p:nvGraphicFramePr>
        <p:xfrm>
          <a:off x="143337" y="1266145"/>
          <a:ext cx="11905874" cy="1546391"/>
        </p:xfrm>
        <a:graphic>
          <a:graphicData uri="http://schemas.openxmlformats.org/drawingml/2006/table">
            <a:tbl>
              <a:tblPr/>
              <a:tblGrid>
                <a:gridCol w="989377"/>
                <a:gridCol w="1111660"/>
                <a:gridCol w="1182567"/>
                <a:gridCol w="1614617"/>
                <a:gridCol w="1241167"/>
                <a:gridCol w="1896541"/>
                <a:gridCol w="1134983"/>
                <a:gridCol w="1548715"/>
                <a:gridCol w="1186247"/>
              </a:tblGrid>
              <a:tr h="4925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6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Подано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Одобрено заявок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млн. руб.</a:t>
                      </a:r>
                      <a:endParaRPr lang="ru-RU" sz="1400" b="1" kern="1200" dirty="0" smtClean="0">
                        <a:solidFill>
                          <a:srgbClr val="0066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Заключено договоров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(кол-во техники, ед.)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Поставлено техники, ед.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 </a:t>
                      </a:r>
                    </a:p>
                  </a:txBody>
                  <a:tcPr marL="48000" marR="0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917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4 573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492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2 702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2 110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690</a:t>
                      </a:r>
                      <a:endParaRPr lang="ru-RU" sz="2000" b="1" kern="1200" dirty="0" smtClean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  <a:tr h="329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561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3 960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433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3 032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2 618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2 108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87508" y="2814286"/>
            <a:ext cx="8000157" cy="35820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80422" tIns="40211" rIns="80422" bIns="40211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Приобретение техники по видам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712179"/>
              </p:ext>
            </p:extLst>
          </p:nvPr>
        </p:nvGraphicFramePr>
        <p:xfrm>
          <a:off x="241642" y="3207076"/>
          <a:ext cx="11774620" cy="2102080"/>
        </p:xfrm>
        <a:graphic>
          <a:graphicData uri="http://schemas.openxmlformats.org/drawingml/2006/table">
            <a:tbl>
              <a:tblPr/>
              <a:tblGrid>
                <a:gridCol w="4017121"/>
                <a:gridCol w="995980"/>
                <a:gridCol w="1665041"/>
                <a:gridCol w="889687"/>
                <a:gridCol w="1716919"/>
                <a:gridCol w="820335"/>
                <a:gridCol w="1669537"/>
              </a:tblGrid>
              <a:tr h="364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kern="120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год, ед.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kern="1200" noProof="0" dirty="0" smtClean="0">
                          <a:solidFill>
                            <a:srgbClr val="153153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доля от общей закупки,%</a:t>
                      </a:r>
                      <a:endParaRPr lang="ru-RU" sz="1200" b="1" i="1" u="none" kern="1200" noProof="0" dirty="0">
                        <a:solidFill>
                          <a:srgbClr val="153153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Всего, в </a:t>
                      </a:r>
                      <a:r>
                        <a:rPr lang="ru-RU" sz="13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т.ч</a:t>
                      </a: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.: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6,3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472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13,1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408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11,8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тракторы</a:t>
                      </a:r>
                      <a:endParaRPr lang="ru-RU" sz="13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  <a:endParaRPr lang="ru-RU" sz="1800" b="1" i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46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зерноуборочные комбайны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52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20,0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22,0</a:t>
                      </a:r>
                    </a:p>
                  </a:txBody>
                  <a:tcPr marL="57483" marR="574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самоходные   кормоуборочные  комбайны</a:t>
                      </a:r>
                    </a:p>
                  </a:txBody>
                  <a:tcPr marL="0" marR="0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23,6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12,0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1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сеялки и посевные</a:t>
                      </a:r>
                      <a:r>
                        <a:rPr lang="ru-RU" sz="13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комплексы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5,2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почвообрабатывающие машины и орудия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5,7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41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8,5</a:t>
                      </a:r>
                      <a:endParaRPr lang="ru-RU" sz="1800" b="1" i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82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15,3</a:t>
                      </a:r>
                    </a:p>
                  </a:txBody>
                  <a:tcPr marL="56727" marR="56727" marT="80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4764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45990" y="5113755"/>
            <a:ext cx="2057576" cy="4267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5990" y="5778729"/>
            <a:ext cx="2057576" cy="4267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859088"/>
              </p:ext>
            </p:extLst>
          </p:nvPr>
        </p:nvGraphicFramePr>
        <p:xfrm>
          <a:off x="4261707" y="1890544"/>
          <a:ext cx="3811373" cy="4629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331"/>
                <a:gridCol w="1496373"/>
                <a:gridCol w="900669"/>
              </a:tblGrid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Аургазинский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93,0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Стерлитамакский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85,0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Миякинский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71,5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Альшеевский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61,7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Давлекановский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58,1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Бижбулякский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22,9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Кармаскалинский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19,2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Гафурийский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14,7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Уфимский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10,9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216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Чишминский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6,5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454053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2 618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4053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800" b="1" i="1" u="none" strike="noStrike" kern="1200" baseline="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 110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68608" y="6520260"/>
            <a:ext cx="67207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49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 bwMode="auto">
          <a:xfrm>
            <a:off x="7732082" y="1064022"/>
            <a:ext cx="4508602" cy="823290"/>
          </a:xfrm>
          <a:prstGeom prst="rect">
            <a:avLst/>
          </a:prstGeom>
          <a:extLst/>
        </p:spPr>
        <p:txBody>
          <a:bodyPr wrap="square" lIns="91428" tIns="45714" rIns="91428" bIns="45714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1900"/>
              </a:lnSpc>
            </a:pPr>
            <a:r>
              <a:rPr lang="ru-RU" i="1" dirty="0" smtClean="0">
                <a:solidFill>
                  <a:srgbClr val="1F497D"/>
                </a:solidFill>
              </a:rPr>
              <a:t>Рейтинг по коммерческим лизинговым компаниям</a:t>
            </a:r>
          </a:p>
          <a:p>
            <a:pPr>
              <a:lnSpc>
                <a:spcPts val="1900"/>
              </a:lnSpc>
            </a:pPr>
            <a:r>
              <a:rPr lang="ru-RU" sz="1600" i="1" dirty="0" smtClean="0">
                <a:solidFill>
                  <a:srgbClr val="1F497D"/>
                </a:solidFill>
              </a:rPr>
              <a:t>(получено техники)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8683" y="26064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84048" algn="ctr">
              <a:defRPr/>
            </a:pPr>
            <a:r>
              <a:rPr 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ПОСТАВКА ТЕХНИКИ НА УСЛОВИЯХ ЛИЗИНГА В 2021 ГОДУ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512491" y="620688"/>
            <a:ext cx="1241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млн.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1401" y="1007251"/>
            <a:ext cx="6943635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</a:t>
            </a:r>
            <a:r>
              <a:rPr lang="ru-RU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АО «</a:t>
            </a:r>
            <a:r>
              <a:rPr lang="ru-RU" b="1" i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Росагролизинг</a:t>
            </a: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ctr">
              <a:lnSpc>
                <a:spcPts val="1900"/>
              </a:lnSpc>
            </a:pPr>
            <a:r>
              <a:rPr lang="ru-RU" sz="1700" b="1" i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(заключено договоров на поставку)</a:t>
            </a:r>
            <a:endParaRPr lang="ru-RU" sz="17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35715443"/>
              </p:ext>
            </p:extLst>
          </p:nvPr>
        </p:nvGraphicFramePr>
        <p:xfrm>
          <a:off x="-76887" y="1646935"/>
          <a:ext cx="6414529" cy="4835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>
            <a:off x="8175789" y="1196752"/>
            <a:ext cx="0" cy="5543332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653199"/>
              </p:ext>
            </p:extLst>
          </p:nvPr>
        </p:nvGraphicFramePr>
        <p:xfrm>
          <a:off x="8303740" y="1902433"/>
          <a:ext cx="3778422" cy="4617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103"/>
                <a:gridCol w="1495055"/>
                <a:gridCol w="881264"/>
              </a:tblGrid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Альшеевский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317,8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Аургазинский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205,3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Кармаскалинский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195,4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Чишминский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73,9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Стерлитамакский</a:t>
                      </a:r>
                      <a:endParaRPr lang="ru-RU" sz="18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40,1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Давлекановский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8,5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Миякинский</a:t>
                      </a:r>
                      <a:endParaRPr lang="ru-RU" sz="18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0,5</a:t>
                      </a:r>
                      <a:endParaRPr lang="ru-RU" sz="1800" b="1" i="0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FACB"/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Бижбулякский</a:t>
                      </a:r>
                      <a:endParaRPr lang="ru-RU" sz="1800" b="1" kern="1200" dirty="0" smtClean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Гафурийский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120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Уфимский</a:t>
                      </a:r>
                      <a:endParaRPr lang="ru-RU" sz="1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kern="1200" dirty="0" smtClean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0</a:t>
                      </a:r>
                      <a:endParaRPr lang="ru-RU" sz="1800" b="1" i="0" u="none" strike="noStrike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2888">
                <a:tc rowSpan="2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ПО РБ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2021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1 600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2888">
                <a:tc vMerge="1"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53986" marR="53986" marT="35992" marB="359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2020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1981" marR="71981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03" rtl="0" eaLnBrk="1" fontAlgn="ctr" latinLnBrk="0" hangingPunct="1"/>
                      <a:r>
                        <a:rPr lang="ru-RU" sz="1800" b="1" i="1" u="none" strike="noStrike" kern="1200" dirty="0" smtClean="0">
                          <a:solidFill>
                            <a:srgbClr val="3717F5"/>
                          </a:solidFill>
                          <a:latin typeface="Arial"/>
                          <a:ea typeface="+mn-ea"/>
                          <a:cs typeface="+mn-cs"/>
                        </a:rPr>
                        <a:t>715</a:t>
                      </a:r>
                      <a:endParaRPr lang="ru-RU" sz="1800" b="1" i="1" u="none" strike="noStrike" kern="1200" dirty="0">
                        <a:solidFill>
                          <a:srgbClr val="3717F5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48000" marR="48000" marT="35992" marB="35992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711401" y="1423895"/>
            <a:ext cx="1394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u="sng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РБ</a:t>
            </a:r>
            <a:endParaRPr lang="ru-RU" sz="2000" b="1" u="sng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32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00253" y="252362"/>
            <a:ext cx="11254139" cy="400017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РЕАЛИЗАЦИЯ ИНВЕСТИЦИОННЫХ ПРОЕКТОВ ПО ПЕРЕРАБОТКЕ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2D4A01A-235C-4290-8E1C-F6EC0F946203}"/>
              </a:ext>
            </a:extLst>
          </p:cNvPr>
          <p:cNvSpPr txBox="1"/>
          <p:nvPr/>
        </p:nvSpPr>
        <p:spPr>
          <a:xfrm>
            <a:off x="986405" y="1461572"/>
            <a:ext cx="3177329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/>
          <a:p>
            <a:pPr defTabSz="1450012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1" y="2658104"/>
            <a:ext cx="2630399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829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рабочих мест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создано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1128740" y="3763960"/>
            <a:ext cx="793828" cy="6009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161549" y="4796835"/>
            <a:ext cx="735810" cy="63847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200731" y="2658104"/>
            <a:ext cx="556772" cy="719833"/>
          </a:xfrm>
          <a:prstGeom prst="rect">
            <a:avLst/>
          </a:prstGeom>
        </p:spPr>
      </p:pic>
      <p:pic>
        <p:nvPicPr>
          <p:cNvPr id="27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="" xmlns:a16="http://schemas.microsoft.com/office/drawing/2014/main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9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527935" y="1197269"/>
            <a:ext cx="0" cy="5362758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10115" y="1088577"/>
            <a:ext cx="4866797" cy="400017"/>
          </a:xfrm>
          <a:prstGeom prst="rect">
            <a:avLst/>
          </a:prstGeom>
        </p:spPr>
        <p:txBody>
          <a:bodyPr wrap="none" lIns="91413" tIns="45706" rIns="91413" bIns="45706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РЕАЛИЗОВАННО В 2017-2021 ГОДАХ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3" y="3649291"/>
            <a:ext cx="2825225" cy="82339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</a:rPr>
              <a:t>9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инвестировано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3" y="4724844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270 млн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гос. поддержка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2064603" y="5762777"/>
            <a:ext cx="282522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23,2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выручка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743903" y="1067135"/>
            <a:ext cx="4391344" cy="646181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РЕАЛИЗУЕМЫЕ И ПЛАНИРУЕМЫЕ К РЕАЛИЗАЦИИ В 2021-2024 ГГ.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66859" y="1655891"/>
            <a:ext cx="3649806" cy="638767"/>
          </a:xfrm>
          <a:prstGeom prst="rect">
            <a:avLst/>
          </a:prstGeom>
          <a:noFill/>
          <a:ln>
            <a:noFill/>
          </a:ln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 defTabSz="1450447">
              <a:defRPr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3200" dirty="0">
                <a:solidFill>
                  <a:srgbClr val="C00000"/>
                </a:solidFill>
              </a:rPr>
              <a:t>42</a:t>
            </a:r>
            <a:r>
              <a:rPr lang="ru-RU" sz="3200" dirty="0"/>
              <a:t> </a:t>
            </a:r>
            <a:r>
              <a:rPr lang="ru-RU" sz="2800" dirty="0"/>
              <a:t>проекта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064881" y="2572727"/>
            <a:ext cx="3401138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тысяч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рабочих мест </a:t>
            </a:r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будет создано 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36EC1FD-2347-4ED4-9193-E03123838A5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 flipH="1">
            <a:off x="6836699" y="3635086"/>
            <a:ext cx="863871" cy="65394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C4DB219C-7B68-4424-89E0-9DD8027F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6887882" y="4724844"/>
            <a:ext cx="756926" cy="65679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B1D897-AF8F-4EBE-A28F-F1A86DFB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6887882" y="2658104"/>
            <a:ext cx="556772" cy="719833"/>
          </a:xfrm>
          <a:prstGeom prst="rect">
            <a:avLst/>
          </a:prstGeom>
        </p:spPr>
      </p:pic>
      <p:pic>
        <p:nvPicPr>
          <p:cNvPr id="40" name="Picture 3" descr="C:\Users\Hasanova.II\Desktop\Заслушивание по переработке Хабировым\картинки\11_8.png">
            <a:extLst>
              <a:ext uri="{FF2B5EF4-FFF2-40B4-BE49-F238E27FC236}">
                <a16:creationId xmlns="" xmlns:a16="http://schemas.microsoft.com/office/drawing/2014/main" id="{02B10108-CC1D-481A-80BF-F3B3976B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903" y="5570404"/>
            <a:ext cx="1026186" cy="102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084092" y="3509375"/>
            <a:ext cx="3827684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112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планируемые инвестиции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084092" y="4757505"/>
            <a:ext cx="3887420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7,6 млрд 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рублей 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требуется гос. поддержки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AC3EAC1A-4FEB-4ECB-A16D-166B83200DAA}"/>
              </a:ext>
            </a:extLst>
          </p:cNvPr>
          <p:cNvSpPr txBox="1"/>
          <p:nvPr/>
        </p:nvSpPr>
        <p:spPr>
          <a:xfrm>
            <a:off x="8111699" y="5800627"/>
            <a:ext cx="3194335" cy="761850"/>
          </a:xfrm>
          <a:prstGeom prst="rect">
            <a:avLst/>
          </a:prstGeom>
          <a:noFill/>
        </p:spPr>
        <p:txBody>
          <a:bodyPr wrap="square" lIns="145010" tIns="72506" rIns="145010" bIns="72506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FBD575"/>
                </a:solidFill>
                <a:cs typeface="Arial" pitchFamily="34" charset="0"/>
              </a:defRPr>
            </a:lvl1pPr>
          </a:lstStyle>
          <a:p>
            <a:pPr algn="l" defTabSz="1450012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103,3 млрд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 рублей</a:t>
            </a:r>
          </a:p>
          <a:p>
            <a:pPr algn="l" defTabSz="1450012"/>
            <a:r>
              <a:rPr lang="ru-RU" sz="2000" i="1" dirty="0">
                <a:solidFill>
                  <a:schemeClr val="tx2"/>
                </a:solidFill>
                <a:latin typeface="Arial" panose="020B0604020202020204" pitchFamily="34" charset="0"/>
              </a:rPr>
              <a:t>ожидаемая выручка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08311" y="1467092"/>
            <a:ext cx="392132" cy="58464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3200" dirty="0">
                <a:solidFill>
                  <a:srgbClr val="00B050"/>
                </a:solidFill>
              </a:rPr>
              <a:t>4</a:t>
            </a:r>
            <a:endParaRPr lang="ru-RU" sz="3200" b="0" dirty="0">
              <a:solidFill>
                <a:srgbClr val="00B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42322" y="3792424"/>
            <a:ext cx="1976913" cy="553870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ru-RU" sz="1600" i="1" dirty="0">
                <a:solidFill>
                  <a:srgbClr val="00B050"/>
                </a:solidFill>
              </a:rPr>
              <a:t>3,7 </a:t>
            </a:r>
            <a:r>
              <a:rPr lang="ru-RU" sz="1400" i="1" dirty="0">
                <a:solidFill>
                  <a:srgbClr val="00B050"/>
                </a:solidFill>
              </a:rPr>
              <a:t>млрд </a:t>
            </a:r>
            <a:r>
              <a:rPr lang="ru-RU" sz="1400" b="0" i="1" dirty="0"/>
              <a:t>руб.</a:t>
            </a:r>
          </a:p>
          <a:p>
            <a:pPr algn="l"/>
            <a:r>
              <a:rPr lang="ru-RU" sz="1400" i="1" dirty="0"/>
              <a:t>по итогам 2021 г.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35239" y="2724436"/>
            <a:ext cx="1793723" cy="800034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1600" i="1" dirty="0">
                <a:solidFill>
                  <a:srgbClr val="00B050"/>
                </a:solidFill>
              </a:rPr>
              <a:t>118 </a:t>
            </a:r>
            <a:r>
              <a:rPr lang="ru-RU" sz="1400" b="0" i="1" dirty="0"/>
              <a:t>новых</a:t>
            </a:r>
          </a:p>
          <a:p>
            <a:r>
              <a:rPr lang="ru-RU" sz="1600" i="1" dirty="0">
                <a:solidFill>
                  <a:srgbClr val="00B050"/>
                </a:solidFill>
              </a:rPr>
              <a:t>93</a:t>
            </a:r>
            <a:r>
              <a:rPr lang="ru-RU" sz="1400" b="0" i="1" dirty="0"/>
              <a:t> сохранено</a:t>
            </a:r>
          </a:p>
          <a:p>
            <a:r>
              <a:rPr lang="ru-RU" sz="1400" b="0" i="1" dirty="0"/>
              <a:t> </a:t>
            </a:r>
            <a:r>
              <a:rPr lang="ru-RU" sz="1400" i="1" dirty="0"/>
              <a:t>по итогам 2021 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1465" y="1522320"/>
            <a:ext cx="1832769" cy="523099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r>
              <a:rPr lang="ru-RU" sz="1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  <a:p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2021 г.</a:t>
            </a:r>
          </a:p>
        </p:txBody>
      </p:sp>
    </p:spTree>
    <p:extLst>
      <p:ext uri="{BB962C8B-B14F-4D97-AF65-F5344CB8AC3E}">
        <p14:creationId xmlns:p14="http://schemas.microsoft.com/office/powerpoint/2010/main" val="11043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324347"/>
              </p:ext>
            </p:extLst>
          </p:nvPr>
        </p:nvGraphicFramePr>
        <p:xfrm>
          <a:off x="187273" y="1106718"/>
          <a:ext cx="11905323" cy="3185196"/>
        </p:xfrm>
        <a:graphic>
          <a:graphicData uri="http://schemas.openxmlformats.org/drawingml/2006/table">
            <a:tbl>
              <a:tblPr/>
              <a:tblGrid>
                <a:gridCol w="5403472"/>
                <a:gridCol w="6501851"/>
              </a:tblGrid>
              <a:tr h="3185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Потенциальные участники: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i="1" kern="1200" cap="all" baseline="0" dirty="0" smtClean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экспортоориентированныЕ</a:t>
                      </a:r>
                      <a:r>
                        <a:rPr lang="ru-RU" sz="1800" b="1" u="sng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u="sng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ПРЕДПРИЯТИя</a:t>
                      </a:r>
                      <a:r>
                        <a:rPr lang="ru-RU" sz="1800" b="1" u="none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000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сельхозтоваропроизводители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и</a:t>
                      </a:r>
                      <a:endParaRPr lang="ru-RU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юр. лица, осуществляющие производство, переработку,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реализацию,</a:t>
                      </a:r>
                      <a:r>
                        <a:rPr lang="ru-RU" sz="20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 а также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перевалку и хранение продукции АПК  </a:t>
                      </a:r>
                      <a:r>
                        <a:rPr lang="ru-RU" sz="2400" b="1" u="sng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на экспорт</a:t>
                      </a:r>
                      <a:endParaRPr lang="ru-RU" sz="2000" b="1" u="sng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(Постановление Правительства </a:t>
                      </a:r>
                      <a:r>
                        <a:rPr lang="ru-RU" sz="1600" b="0" i="1" kern="1200" cap="all" baseline="0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Рф</a:t>
                      </a:r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600" b="0" i="1" kern="1200" cap="all" baseline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7 августа 2021 года №1313)</a:t>
                      </a:r>
                      <a:endParaRPr lang="ru-RU" sz="1600" b="0" i="1" kern="1200" dirty="0"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6000" marR="389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УСЛОВИЯ ЛИЗИНГА: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Ставка удорожания  - от 0%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Срок лизинга - до 8 лет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Аванс - от 25 до 49%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Гарантийное обеспечение не требуется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Удешевление до 45% на российское оборудование и до 25% на зарубежное за счет субсидирования лизингодателей</a:t>
                      </a:r>
                    </a:p>
                  </a:txBody>
                  <a:tcPr marL="96000" marR="389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" y="172993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ЛЬГОТНЫЙ ЛИЗИНГ ВЫСОКОТЕХНОЛОГИЧНОГО ОБОРУДОВАНИЯ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ЭКСПОРТЕРОВ СЕЛЬХОЗПРОДУКЦИИ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370860"/>
            <a:ext cx="119558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400" b="1" i="1" u="sng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 </a:t>
            </a:r>
            <a:r>
              <a:rPr lang="ru-RU" sz="2400" b="1" i="1" u="sng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лизинга</a:t>
            </a:r>
            <a:r>
              <a:rPr lang="ru-RU" sz="2400" b="1" i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 новое высокотехнологичное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 и техника,  для производства, переработки и реализации сельхозпродукции.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277979"/>
            <a:ext cx="119558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2400" b="1" i="1" u="sng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Обязательное требование к лизингополучателям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ежегодное наращивание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менее, чем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 5 % объема экспорта </a:t>
            </a:r>
            <a:r>
              <a:rPr lang="ru-RU" sz="2000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продукции АПК в </a:t>
            </a:r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течение 4 лет с момента ввода предмета лизинга в эксплуатацию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709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25338" b="43311"/>
          <a:stretch/>
        </p:blipFill>
        <p:spPr>
          <a:xfrm>
            <a:off x="8566271" y="5747332"/>
            <a:ext cx="3048000" cy="93966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570535"/>
            <a:ext cx="2844800" cy="365125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97112" y="268165"/>
            <a:ext cx="12048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ДИЛЕРЫ АГЕНТЫ-ПРЕДСТАВИТЕЛИ АО РОСАГРОЛИЗИНГ В РБ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195280"/>
              </p:ext>
            </p:extLst>
          </p:nvPr>
        </p:nvGraphicFramePr>
        <p:xfrm>
          <a:off x="297112" y="1098541"/>
          <a:ext cx="11684650" cy="6027190"/>
        </p:xfrm>
        <a:graphic>
          <a:graphicData uri="http://schemas.openxmlformats.org/drawingml/2006/table">
            <a:tbl>
              <a:tblPr/>
              <a:tblGrid>
                <a:gridCol w="3272617"/>
                <a:gridCol w="5019589"/>
                <a:gridCol w="3392444"/>
              </a:tblGrid>
              <a:tr h="603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«РИК-Агро»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Опрыскиватели-разбрасыватели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ТУМАН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177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АГРОДОМ «АРТЕМИДА»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Техника для заготовки сена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«Навигатор НМ», г. Пермь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156">
                <a:tc>
                  <a:txBody>
                    <a:bodyPr/>
                    <a:lstStyle/>
                    <a:p>
                      <a:pPr algn="ctr"/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ЗАО «ЕВРОПЕЙСКАЯ АГРОТЕХНИКА-УФА»</a:t>
                      </a:r>
                      <a:endParaRPr lang="ru-RU" sz="1700" b="1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Tucano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6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«ПО ТЕХРЕСУРС»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КЗС «Полесье»,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опрыскиватели Рубин,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ANT </a:t>
                      </a:r>
                      <a:r>
                        <a:rPr kumimoji="0" lang="en-US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Zetor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тракторы «</a:t>
                      </a:r>
                      <a:r>
                        <a:rPr kumimoji="0" lang="ru-RU" sz="16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Беларус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 производства ООО «ТПК МТЗ Татарстан»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«МАТРИКС УНИВЕРСАЛ»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Культиваторы, дисковые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бороны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 посевные машины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HORSCH Maestro; Pronto</a:t>
                      </a: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,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Телескопические погрузчики </a:t>
                      </a:r>
                      <a:r>
                        <a:rPr kumimoji="0" 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JCB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5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«НОВЫЕ ТЕХНОЛОГИИ»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6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lang="ru-RU" sz="1700" b="1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«АГРОТЕХНИКА»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Посевные комплексы «Кузбасс», «Томь», Полуприцепы самосвальные ПС/ПСП;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Культиваторы полуприцепные КБМ;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Агрегаты дисковые комбинированные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1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lang="ru-RU" sz="1700" b="1" kern="1200" dirty="0" smtClean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3995" t="24275" r="17014" b="24714"/>
          <a:stretch/>
        </p:blipFill>
        <p:spPr>
          <a:xfrm>
            <a:off x="8896171" y="2369430"/>
            <a:ext cx="2809798" cy="685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b="11117"/>
          <a:stretch/>
        </p:blipFill>
        <p:spPr>
          <a:xfrm>
            <a:off x="8896170" y="1736860"/>
            <a:ext cx="2809799" cy="7120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t="8844" b="11603"/>
          <a:stretch/>
        </p:blipFill>
        <p:spPr>
          <a:xfrm>
            <a:off x="8896170" y="1074457"/>
            <a:ext cx="2809799" cy="6624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19508" t="7237" r="2660" b="15118"/>
          <a:stretch/>
        </p:blipFill>
        <p:spPr>
          <a:xfrm>
            <a:off x="10301069" y="4265249"/>
            <a:ext cx="1650768" cy="7254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t="11856" b="16955"/>
          <a:stretch/>
        </p:blipFill>
        <p:spPr>
          <a:xfrm>
            <a:off x="8382643" y="4333418"/>
            <a:ext cx="1929113" cy="6096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/>
          <a:srcRect l="9838" t="28249" r="12756" b="4638"/>
          <a:stretch/>
        </p:blipFill>
        <p:spPr>
          <a:xfrm>
            <a:off x="8578855" y="5100608"/>
            <a:ext cx="1774184" cy="6884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l="8080" r="5628" b="22212"/>
          <a:stretch/>
        </p:blipFill>
        <p:spPr>
          <a:xfrm flipH="1">
            <a:off x="10365623" y="5086916"/>
            <a:ext cx="1568828" cy="693702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8612678" y="2946812"/>
            <a:ext cx="3219584" cy="1232433"/>
            <a:chOff x="8592195" y="3706220"/>
            <a:chExt cx="3219584" cy="1378278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0"/>
            <a:srcRect l="1560" t="10650" r="10995" b="18935"/>
            <a:stretch/>
          </p:blipFill>
          <p:spPr>
            <a:xfrm flipH="1">
              <a:off x="8592195" y="3706220"/>
              <a:ext cx="1813784" cy="728387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1"/>
            <a:srcRect r="13333"/>
            <a:stretch/>
          </p:blipFill>
          <p:spPr>
            <a:xfrm>
              <a:off x="10405979" y="3769729"/>
              <a:ext cx="1377380" cy="67406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646260" y="4447711"/>
              <a:ext cx="1598409" cy="636787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347262" y="4414265"/>
              <a:ext cx="1464517" cy="670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60505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695248" y="285769"/>
            <a:ext cx="9036496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19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ВЗАИМОРАСЧЕТЫ С АО «РОСАГРОЛИЗИНГ» НА 1 КВАРТАЛ 2022 ГОДА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695248" y="2358319"/>
            <a:ext cx="8820472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ПЛАНОВЫЕ ПЛАТЕЖИ В 1 КВАРТАЛЕ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2022 ГОДА, тыс. руб.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533742"/>
              </p:ext>
            </p:extLst>
          </p:nvPr>
        </p:nvGraphicFramePr>
        <p:xfrm>
          <a:off x="436605" y="2859985"/>
          <a:ext cx="11349498" cy="3760958"/>
        </p:xfrm>
        <a:graphic>
          <a:graphicData uri="http://schemas.openxmlformats.org/drawingml/2006/table">
            <a:tbl>
              <a:tblPr/>
              <a:tblGrid>
                <a:gridCol w="2053196"/>
                <a:gridCol w="7494458"/>
                <a:gridCol w="1801844"/>
              </a:tblGrid>
              <a:tr h="4527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Альшеевский</a:t>
                      </a:r>
                      <a:endParaRPr lang="ru-RU" sz="1600" b="1" i="0" u="none" strike="noStrike" kern="1200" dirty="0" smtClean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Ахунов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Р.А.,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Гималетдинов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В.Г.,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Гумеров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А.А.,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Гумеров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Р.А.,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Гумиров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Д.,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Дибаев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И.,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Мирсаитов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Р. М., Султанов Ф. ООО Заря, СПОК Исток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2 152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Аургазинский</a:t>
                      </a:r>
                      <a:endParaRPr lang="ru-RU" sz="1600" b="1" i="0" u="none" strike="noStrike" kern="1200" dirty="0" smtClean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СПК Дружба ,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Кильдин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Н.А., ООО Мичурина, ООО Салават,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КФХ Салават, ООО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Тажи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СПК Урал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7 597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Бижбулякский</a:t>
                      </a:r>
                      <a:endParaRPr lang="ru-RU" sz="16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Каюмов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Р. Г.,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Кидюков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А.М., Михайлов С.К.,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СПК им. 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С.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Юлаева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Турленко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М.В.,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Ямалтдинов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Р.Т.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1 194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cap="none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1600" b="1" i="0" u="none" strike="noStrike" kern="1200" cap="none" baseline="0" dirty="0" smtClean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АП Восход-СТ,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Мукминов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Р.В.,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Тахтаров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Г.М.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1 514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Давлекановский</a:t>
                      </a:r>
                      <a:endParaRPr lang="ru-RU" sz="16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Габдрахманов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Г.Б., Григорьева З.Н.,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Тюлянь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Рихтер В.Б.,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Рихтер С.Б.,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Фазлыев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И.А., 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Толпар</a:t>
                      </a:r>
                      <a:endParaRPr lang="ru-RU" sz="15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3 117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Кармаскалинский</a:t>
                      </a:r>
                      <a:endParaRPr lang="ru-RU" sz="16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Агрострой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Синергия, ООО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Шаймурат</a:t>
                      </a:r>
                      <a:endParaRPr lang="ru-RU" sz="1400" b="1" i="0" u="none" strike="noStrike" kern="1200" dirty="0" smtClean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1 315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Миякинский</a:t>
                      </a:r>
                      <a:endParaRPr lang="ru-RU" sz="16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СПК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Ильсегул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КФХ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Махиянов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Р.М., СПК Урал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3 157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Стерлитамакский</a:t>
                      </a:r>
                      <a:endParaRPr lang="ru-RU" sz="16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АП Калинина,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ООО 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Дружба,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КФХ 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Лошак Д.И, </a:t>
                      </a:r>
                      <a:r>
                        <a:rPr lang="ru-RU" sz="14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Сазоненко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И.В.,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ООО СП </a:t>
                      </a:r>
                      <a:r>
                        <a:rPr lang="ru-RU" sz="14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Фрунзе</a:t>
                      </a: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4 467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Уфимский</a:t>
                      </a:r>
                      <a:endParaRPr lang="ru-RU" sz="16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КФХ Лихой А.В., 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Цюрупы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Шаранагро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Уралагро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ОАО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Шемяк</a:t>
                      </a:r>
                      <a:endParaRPr lang="ru-RU" sz="1400" b="1" i="0" u="none" strike="noStrike" kern="1200" baseline="0" dirty="0" smtClean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2 930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cap="none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Чишминский</a:t>
                      </a:r>
                      <a:endParaRPr lang="ru-RU" sz="1600" b="1" i="0" u="none" strike="noStrike" kern="1200" cap="none" baseline="0" dirty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ООО Агро-Альянс, ООО Башкир-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агроинвест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, ООО </a:t>
                      </a:r>
                      <a:r>
                        <a:rPr lang="ru-RU" sz="1400" b="1" i="0" u="none" strike="noStrike" kern="1200" baseline="0" dirty="0" err="1" smtClean="0">
                          <a:solidFill>
                            <a:srgbClr val="3717F5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Агростарт</a:t>
                      </a:r>
                      <a:endParaRPr lang="ru-RU" sz="1400" b="1" i="0" u="none" strike="noStrike" kern="1200" baseline="0" dirty="0" smtClean="0">
                        <a:solidFill>
                          <a:srgbClr val="3717F5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22 292</a:t>
                      </a:r>
                      <a:endParaRPr lang="ru-RU" sz="1800" b="1" i="0" u="none" strike="noStrike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695248" y="1156524"/>
            <a:ext cx="882047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ЗАДОЛЖЕННОСТЬ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НА 14 ЯНВАРЯ 2022 ГОДА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034396"/>
              </p:ext>
            </p:extLst>
          </p:nvPr>
        </p:nvGraphicFramePr>
        <p:xfrm>
          <a:off x="1054444" y="1626450"/>
          <a:ext cx="10328088" cy="61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2696"/>
                <a:gridCol w="3442696"/>
                <a:gridCol w="3442696"/>
              </a:tblGrid>
              <a:tr h="1737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FF"/>
                          </a:solidFill>
                        </a:rPr>
                        <a:t>Район</a:t>
                      </a:r>
                      <a:endParaRPr lang="ru-RU" sz="16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FF"/>
                          </a:solidFill>
                        </a:rPr>
                        <a:t>Хозяйство</a:t>
                      </a:r>
                      <a:endParaRPr lang="ru-RU" sz="16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FF"/>
                          </a:solidFill>
                        </a:rPr>
                        <a:t>Задолженность, руб.</a:t>
                      </a:r>
                      <a:endParaRPr lang="ru-RU" sz="160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70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Чишминский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800" b="1" i="0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Агростарт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 </a:t>
                      </a:r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760,7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89492" y="6591784"/>
            <a:ext cx="492146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52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5608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884" y="124870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СОГЛАШЕНИЯ О ПРЕДОСТАВЛЕНИИ ДОПОЛНИТЕЛЬНЫХ СКИДОК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ДЛЯ СЕЛЬХОЗТОВАРОПРОИЗВОДИТЕЛЕЙ РЕСПУБЛИКИ НА 2022 ГОД</a:t>
            </a: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7352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53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7539"/>
              </p:ext>
            </p:extLst>
          </p:nvPr>
        </p:nvGraphicFramePr>
        <p:xfrm>
          <a:off x="143339" y="1135789"/>
          <a:ext cx="11905323" cy="5461562"/>
        </p:xfrm>
        <a:graphic>
          <a:graphicData uri="http://schemas.openxmlformats.org/drawingml/2006/table">
            <a:tbl>
              <a:tblPr/>
              <a:tblGrid>
                <a:gridCol w="672075"/>
                <a:gridCol w="4416491"/>
                <a:gridCol w="5184576"/>
                <a:gridCol w="1632181"/>
              </a:tblGrid>
              <a:tr h="6744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Предприятия-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изготовители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Виды техники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Размер скидки, %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АО «Петербургский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«КИРОВЕЦ» + запасные части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40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</a:t>
                      </a:r>
                      <a:r>
                        <a:rPr kumimoji="0" lang="ru-RU" sz="2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Гомсельмаш</a:t>
                      </a: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», </a:t>
                      </a:r>
                      <a:endParaRPr kumimoji="0" 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Республика Беларусь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«ПОЛЕСЬЕ» + запасные части;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ЗЕРНОУБОРОЧНЫЕ КОМБАЙНЫ НА ГАЗОМОТОРНОМ ТОПЛИВЕ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</a:t>
                      </a:r>
                      <a:r>
                        <a:rPr kumimoji="0" lang="en-US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  <a:endParaRPr kumimoji="0" lang="ru-RU" sz="3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4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ОАО «Минский тракторный завод»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 СЕМЕЙСТВА «БЕЛАРУС» производства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«ТПК МТЗ-Татарстан»,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г. Елабуга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10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ООО КЗ «Ростсельмаш»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ТРАКТОРЫ,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ЗЕРНО-, КОРМОУБОРОЧНЫЕ КОМБАЙНЫ,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САМОХОДНЫЕ КОСИЛКИ</a:t>
                      </a:r>
                    </a:p>
                  </a:txBody>
                  <a:tcPr marL="48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2214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48757"/>
              </p:ext>
            </p:extLst>
          </p:nvPr>
        </p:nvGraphicFramePr>
        <p:xfrm>
          <a:off x="335360" y="1025694"/>
          <a:ext cx="11521280" cy="776028"/>
        </p:xfrm>
        <a:graphic>
          <a:graphicData uri="http://schemas.openxmlformats.org/drawingml/2006/table">
            <a:tbl>
              <a:tblPr/>
              <a:tblGrid>
                <a:gridCol w="11521280"/>
              </a:tblGrid>
              <a:tr h="7760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Сроки завершения подготовки сельскохозяйственной техники к весенним полевым работам 2022 года: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92268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54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596874"/>
              </p:ext>
            </p:extLst>
          </p:nvPr>
        </p:nvGraphicFramePr>
        <p:xfrm>
          <a:off x="143339" y="1894702"/>
          <a:ext cx="11905322" cy="4007118"/>
        </p:xfrm>
        <a:graphic>
          <a:graphicData uri="http://schemas.openxmlformats.org/drawingml/2006/table">
            <a:tbl>
              <a:tblPr/>
              <a:tblGrid>
                <a:gridCol w="9517369"/>
                <a:gridCol w="2387953"/>
              </a:tblGrid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 Тракторные сцепки, бороны, катки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+mn-ea"/>
                          <a:cs typeface="Times New Roman" pitchFamily="18" charset="0"/>
                        </a:rPr>
                        <a:t>1 февраля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Почвообрабатывающие и посевные машины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</a:t>
                      </a: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марта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2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Тракторы, участвующие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Тракторные прицепы, разбрасыватели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минеральных удобрений, опрыскиватели,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машины для полива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ea typeface="Times New Roman" pitchFamily="18" charset="0"/>
                        <a:cs typeface="Arial Unicode MS" pitchFamily="34" charset="-128"/>
                      </a:endParaRP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 апреля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717F5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0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Срок прохождения технического осмотра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тракторов, участвующих в весенне-полевых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 работах</a:t>
                      </a:r>
                    </a:p>
                  </a:txBody>
                  <a:tcPr marL="96000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7675" algn="l"/>
                          <a:tab pos="896938" algn="l"/>
                          <a:tab pos="1346200" algn="l"/>
                          <a:tab pos="1797050" algn="l"/>
                          <a:tab pos="2244725" algn="l"/>
                          <a:tab pos="2695575" algn="l"/>
                          <a:tab pos="3143250" algn="l"/>
                          <a:tab pos="3594100" algn="l"/>
                          <a:tab pos="4041775" algn="l"/>
                          <a:tab pos="4492625" algn="l"/>
                          <a:tab pos="4940300" algn="l"/>
                          <a:tab pos="5391150" algn="l"/>
                          <a:tab pos="5838825" algn="l"/>
                          <a:tab pos="6289675" algn="l"/>
                          <a:tab pos="6737350" algn="l"/>
                          <a:tab pos="7188200" algn="l"/>
                          <a:tab pos="7635875" algn="l"/>
                          <a:tab pos="8086725" algn="l"/>
                          <a:tab pos="8534400" algn="l"/>
                          <a:tab pos="8985250" algn="l"/>
                        </a:tabLst>
                        <a:defRPr/>
                      </a:pPr>
                      <a:r>
                        <a:rPr kumimoji="0" lang="ru-RU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717F5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 Unicode MS" pitchFamily="34" charset="-128"/>
                        </a:rPr>
                        <a:t>15 апреля</a:t>
                      </a:r>
                    </a:p>
                  </a:txBody>
                  <a:tcPr marL="38967" marR="38967" marT="626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1FFE0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28826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ОТ 4 ОКТЯБРЯ 2021 ГОДА № 915-Р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339" y="6015808"/>
            <a:ext cx="11905323" cy="5469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Получен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допуск к работе тракторов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на 15 </a:t>
            </a:r>
            <a:r>
              <a:rPr lang="ru-RU" sz="2800" b="1" dirty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апреля 2021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года</a:t>
            </a:r>
            <a:r>
              <a:rPr lang="ru-RU" sz="2800" dirty="0" smtClean="0">
                <a:solidFill>
                  <a:srgbClr val="3717F5"/>
                </a:solidFill>
                <a:latin typeface="Arial" panose="020B0604020202020204" pitchFamily="34" charset="0"/>
              </a:rPr>
              <a:t> - </a:t>
            </a:r>
            <a:r>
              <a:rPr lang="ru-RU" sz="2800" b="1" dirty="0" smtClean="0">
                <a:solidFill>
                  <a:srgbClr val="3717F5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74%</a:t>
            </a:r>
            <a:endParaRPr lang="ru-RU" sz="2800" dirty="0">
              <a:solidFill>
                <a:srgbClr val="3717F5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169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466647"/>
              </p:ext>
            </p:extLst>
          </p:nvPr>
        </p:nvGraphicFramePr>
        <p:xfrm>
          <a:off x="131807" y="1120342"/>
          <a:ext cx="11939372" cy="5372529"/>
        </p:xfrm>
        <a:graphic>
          <a:graphicData uri="http://schemas.openxmlformats.org/drawingml/2006/table">
            <a:tbl>
              <a:tblPr/>
              <a:tblGrid>
                <a:gridCol w="2789880"/>
                <a:gridCol w="929088"/>
                <a:gridCol w="927171"/>
                <a:gridCol w="626076"/>
                <a:gridCol w="779849"/>
                <a:gridCol w="927900"/>
                <a:gridCol w="826568"/>
                <a:gridCol w="834827"/>
                <a:gridCol w="900968"/>
                <a:gridCol w="859315"/>
                <a:gridCol w="753393"/>
                <a:gridCol w="784337"/>
              </a:tblGrid>
              <a:tr h="41485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Районы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8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Тракторы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Посевные машины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Культиваторы</a:t>
                      </a:r>
                    </a:p>
                  </a:txBody>
                  <a:tcPr marL="57483" marR="57483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43112" marR="431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Отре-монти-ровано</a:t>
                      </a: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Выполнение плана,%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Наличие,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Исправно, ед.</a:t>
                      </a:r>
                      <a:endParaRPr kumimoji="0" lang="ru-RU" sz="105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готов-</a:t>
                      </a:r>
                      <a:r>
                        <a:rPr kumimoji="0" lang="ru-RU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ности</a:t>
                      </a:r>
                      <a:endParaRPr kumimoji="0" lang="ru-RU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Альшеевский</a:t>
                      </a:r>
                      <a:endParaRPr lang="ru-RU" sz="19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387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228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94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183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136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74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160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153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Аургазинский</a:t>
                      </a:r>
                      <a:endParaRPr lang="ru-RU" sz="19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392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273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42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198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137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131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Бижбулякский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399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263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112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189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156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215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200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Гафурийский</a:t>
                      </a:r>
                      <a:endParaRPr lang="ru-RU" sz="1900" b="1" kern="1200" dirty="0" smtClean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148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100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92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94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Давлекановский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280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193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93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183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166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91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134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126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94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Кармаскалинский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325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187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31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91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118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76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Миякинский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297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202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96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207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207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157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157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Стерлитамакский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673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381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129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73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372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320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264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226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Уфимский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358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188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51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86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161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140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87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136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115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340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err="1" smtClean="0">
                          <a:solidFill>
                            <a:srgbClr val="3717F5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Чишминский</a:t>
                      </a:r>
                      <a:endParaRPr lang="ru-RU" sz="1900" b="1" kern="1200" dirty="0">
                        <a:solidFill>
                          <a:srgbClr val="3717F5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300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121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40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129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103</a:t>
                      </a:r>
                      <a:endParaRPr lang="ru-RU" sz="1800" b="1" i="0" u="none" strike="noStrike" kern="1200" dirty="0">
                        <a:solidFill>
                          <a:srgbClr val="0000FF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205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203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99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85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86</a:t>
                      </a:r>
                      <a:endParaRPr lang="ru-RU" sz="1800" b="1" i="0" u="none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1C1"/>
                    </a:solidFill>
                  </a:tcPr>
                </a:tc>
              </a:tr>
              <a:tr h="624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группе районов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3 559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2 114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1 889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1 620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1 474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1 286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389"/>
                    </a:solidFill>
                  </a:tcPr>
                </a:tc>
              </a:tr>
              <a:tr h="3924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По РБ</a:t>
                      </a:r>
                    </a:p>
                  </a:txBody>
                  <a:tcPr marL="144000" marR="5748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14 675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11 905</a:t>
                      </a:r>
                      <a:endParaRPr lang="ru-RU" sz="1800" b="1" i="1" u="none" strike="noStrike" kern="12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2 243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9 110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7 342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6 220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5 314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-9309" y="18864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ТЕХНИЧЕСКАЯ ГОТОВНОСТЬ ТРАКТОРОВ</a:t>
            </a:r>
            <a:r>
              <a:rPr lang="en-US" sz="1800" dirty="0" smtClean="0">
                <a:solidFill>
                  <a:srgbClr val="1F497D"/>
                </a:solidFill>
                <a:latin typeface="Arial" charset="0"/>
              </a:rPr>
              <a:t>, </a:t>
            </a:r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ПОЧВООБРАБАТЫВАЮЩИХ </a:t>
            </a:r>
          </a:p>
          <a:p>
            <a:pPr algn="ctr" eaLnBrk="1" hangingPunct="1"/>
            <a:r>
              <a:rPr lang="ru-RU" sz="1800" dirty="0" smtClean="0">
                <a:solidFill>
                  <a:srgbClr val="1F497D"/>
                </a:solidFill>
                <a:latin typeface="Arial" charset="0"/>
              </a:rPr>
              <a:t>И ПОСЕВНЫХ МАШИН НА 15.01.2022 ГОДА</a:t>
            </a:r>
            <a:endParaRPr lang="ru-RU" sz="1800" dirty="0">
              <a:solidFill>
                <a:srgbClr val="1F497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1767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42550" y="1194491"/>
            <a:ext cx="110824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-142240" y="190022"/>
            <a:ext cx="12432704" cy="287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АССОЦИАЦИЯ РЕМОНТНО-ОБСЛУЖИВАЮЩИХ ПРЕДПРИЯТИЙ 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АПК РЕСПУБЛИКИ БАШКОРТОСТАН </a:t>
            </a:r>
          </a:p>
          <a:p>
            <a:pPr marL="420624" indent="-384048" algn="ctr">
              <a:defRPr/>
            </a:pPr>
            <a:endParaRPr lang="ru-RU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ru-RU" sz="105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 составе Ассоциации – 56 предприятий технического сервиса</a:t>
            </a:r>
          </a:p>
          <a:p>
            <a:pPr marL="420624" indent="-384048" algn="ctr">
              <a:defRPr/>
            </a:pPr>
            <a:endParaRPr lang="ru-RU" sz="500" b="1" u="sng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Исполнительный директор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Зайнуллин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Рустам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Хабибович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endParaRPr lang="en-US" sz="70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Тел.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8-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917-459-96-00, </a:t>
            </a:r>
            <a:r>
              <a:rPr lang="en-US" sz="28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Apkrb2017@mail.ru</a:t>
            </a:r>
          </a:p>
          <a:p>
            <a:pPr marL="420624" indent="-384048" algn="ctr">
              <a:defRPr/>
            </a:pPr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Сайт Ассоциации</a:t>
            </a:r>
            <a:r>
              <a:rPr lang="en-US" sz="28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http://remont-agro.ru/</a:t>
            </a:r>
            <a:endParaRPr lang="ru-RU" sz="2800" b="1" u="sng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64619" y="6525344"/>
            <a:ext cx="527381" cy="332656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42550" y="3813618"/>
            <a:ext cx="1141278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538163" algn="just"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Принимается информация (фотографии деталей) для оказания помощи</a:t>
            </a:r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ru-RU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с участием республиканских предприятий:</a:t>
            </a: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поиск новых запасных частей, определение поставщиков;</a:t>
            </a:r>
            <a:endParaRPr lang="ru-RU" sz="500" b="1" dirty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рганизация ремонта, изготовления, восстановления изношенных деталей, узлов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агрегатов; </a:t>
            </a:r>
            <a:endParaRPr lang="ru-RU" sz="500" b="1" dirty="0" smtClean="0">
              <a:solidFill>
                <a:srgbClr val="1F497D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  <a:tabLst>
                <a:tab pos="447675" algn="l"/>
                <a:tab pos="896938" algn="l"/>
                <a:tab pos="1346200" algn="l"/>
                <a:tab pos="1797050" algn="l"/>
                <a:tab pos="2244725" algn="l"/>
                <a:tab pos="2695575" algn="l"/>
                <a:tab pos="3143250" algn="l"/>
                <a:tab pos="3594100" algn="l"/>
                <a:tab pos="4041775" algn="l"/>
                <a:tab pos="4492625" algn="l"/>
                <a:tab pos="4940300" algn="l"/>
                <a:tab pos="5391150" algn="l"/>
                <a:tab pos="5838825" algn="l"/>
                <a:tab pos="6289675" algn="l"/>
                <a:tab pos="6737350" algn="l"/>
                <a:tab pos="7188200" algn="l"/>
                <a:tab pos="7635875" algn="l"/>
                <a:tab pos="8086725" algn="l"/>
                <a:tab pos="8534400" algn="l"/>
                <a:tab pos="8985250" algn="l"/>
              </a:tabLs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стендовых проверок, регулировок и обкатки агрегатов.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39349" y="3012183"/>
            <a:ext cx="118159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 РЕАГИРОВАНИЯ ПРИ ОТКАЗАХ ТЕХНИКИ </a:t>
            </a:r>
          </a:p>
          <a:p>
            <a:pPr marL="420624" indent="-384048" algn="ctr">
              <a:tabLst>
                <a:tab pos="1257300" algn="l"/>
              </a:tabLst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 ВРЕМЯ ВЕСЕННИХ ПОЛЕВЫХ РАБОТ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736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3302" y="6494412"/>
            <a:ext cx="527381" cy="534988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-103601" y="137373"/>
            <a:ext cx="12191999" cy="70440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СО СМЕРТЕЛЬНЫМ ИСХОДОМ </a:t>
            </a:r>
            <a:r>
              <a:rPr lang="ru-RU" sz="1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endParaRPr lang="ru-RU" sz="1800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279575"/>
              </p:ext>
            </p:extLst>
          </p:nvPr>
        </p:nvGraphicFramePr>
        <p:xfrm>
          <a:off x="239350" y="1153297"/>
          <a:ext cx="11713302" cy="5464406"/>
        </p:xfrm>
        <a:graphic>
          <a:graphicData uri="http://schemas.openxmlformats.org/drawingml/2006/table">
            <a:tbl>
              <a:tblPr/>
              <a:tblGrid>
                <a:gridCol w="537308"/>
                <a:gridCol w="3976075"/>
                <a:gridCol w="1151247"/>
                <a:gridCol w="6048672"/>
              </a:tblGrid>
              <a:tr h="5559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kern="1200" baseline="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6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Бураевский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ИП Габдуллин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Данис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Фанисович</a:t>
                      </a:r>
                      <a:endParaRPr lang="ru-RU" sz="18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фермера произошло опрокидывание сепарирующей машины)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9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Шаранагрогаз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algn="ctr" fontAlgn="ctr"/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совершил опрокидывание трактора и погиб) 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92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Чишминское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отделение ГУСП МТС «Центральная»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(тракторист погиб в результате опрокидывания трактора)</a:t>
                      </a: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912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 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  <a:tr h="110072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Расследование не завершено</a:t>
                      </a:r>
                      <a:endParaRPr lang="ru-RU" sz="24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Уфагормолзавод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1800" b="1" kern="1200" baseline="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 рейсе произошло смертельное ДТП)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АО «</a:t>
                      </a:r>
                      <a:r>
                        <a:rPr lang="ru-RU" sz="18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Башспирт</a:t>
                      </a:r>
                      <a:r>
                        <a:rPr lang="ru-RU" sz="18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</a:t>
                      </a:r>
                      <a:r>
                        <a:rPr lang="ru-RU" sz="26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                            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(водитель обнаружен без признаков жизни)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41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20897"/>
            <a:ext cx="10972800" cy="732656"/>
          </a:xfrm>
        </p:spPr>
        <p:txBody>
          <a:bodyPr/>
          <a:lstStyle/>
          <a:p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НЕСЧАСТНЫЕ СЛУЧАИ С ТЯЖЕЛЫМ ИСХОДОМ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(УЧЕТНЫЕ) </a:t>
            </a: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НА ПРЕДПРИЯТИЯХ АПК РБ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2021 ГОД</a:t>
            </a:r>
            <a:endParaRPr lang="ru-RU" sz="48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809069"/>
              </p:ext>
            </p:extLst>
          </p:nvPr>
        </p:nvGraphicFramePr>
        <p:xfrm>
          <a:off x="143339" y="1018854"/>
          <a:ext cx="11905323" cy="5589477"/>
        </p:xfrm>
        <a:graphic>
          <a:graphicData uri="http://schemas.openxmlformats.org/drawingml/2006/table">
            <a:tbl>
              <a:tblPr/>
              <a:tblGrid>
                <a:gridCol w="530723"/>
                <a:gridCol w="3405715"/>
                <a:gridCol w="1152128"/>
                <a:gridCol w="6816757"/>
              </a:tblGrid>
              <a:tr h="4726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района</a:t>
                      </a:r>
                      <a:endParaRPr lang="ru-RU" sz="16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Кол-во </a:t>
                      </a:r>
                      <a:r>
                        <a:rPr lang="ru-RU" sz="1600" b="1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случ</a:t>
                      </a:r>
                      <a:r>
                        <a:rPr lang="ru-RU" sz="16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Наименование хозяйства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1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Кармаскалинский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элеватор»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спуске с вагона упал на рельсы)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2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Ермекеевский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«Северная Нива Башкирия»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перегоне скота был затоптан животновод)</a:t>
                      </a:r>
                    </a:p>
                  </a:txBody>
                  <a:tcPr marL="48000" marR="48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2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Бакалинский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«Агро Ресурс»                                                                   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разборе ЗАВ конструкция упала на голову разнорабочего)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3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Аургазинский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«Дружба»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(на животновода при перегоне скота напал бык)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7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Учалинский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«Учалинский </a:t>
                      </a: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хлебзавод</a:t>
                      </a: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(при переливе в емкость горячее масло попало на ноги кондитера)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1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Благоварский</a:t>
                      </a:r>
                      <a:endParaRPr lang="ru-RU" sz="2000" b="1" kern="12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«Башкирская мясная компания» 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водитель залез на работающий </a:t>
                      </a:r>
                      <a:r>
                        <a:rPr lang="ru-RU" sz="1400" b="1" i="1" kern="1200" noProof="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кормовоз</a:t>
                      </a:r>
                      <a:r>
                        <a:rPr lang="ru-RU" sz="1400" b="1" i="1" kern="1200" noProof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получил травму ноги вентилятором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700" marR="127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5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2000" b="1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Миякинский</a:t>
                      </a:r>
                      <a:endParaRPr lang="ru-RU" sz="2000" b="1" kern="1200" dirty="0" smtClean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СПК «Урал» 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(комбайнер для устранения </a:t>
                      </a:r>
                      <a:r>
                        <a:rPr lang="ru-RU" sz="1400" b="1" i="1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забития</a:t>
                      </a: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механизма привода жатки дернул за приводной ремень, в результате кисти рук зажало между ремнем и шкивом)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000" marR="480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358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80C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Итого</a:t>
                      </a:r>
                      <a:endParaRPr lang="ru-RU" sz="20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80C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ru-RU" sz="28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2020 г. –  8</a:t>
                      </a: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AEC"/>
                    </a:solidFill>
                  </a:tcPr>
                </a:tc>
              </a:tr>
              <a:tr h="54159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Расследование не завершено</a:t>
                      </a:r>
                      <a:endParaRPr lang="ru-RU" sz="22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i="1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2800" b="1" i="1" kern="12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ООО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Птицекомплекс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«Урал» </a:t>
                      </a:r>
                      <a:r>
                        <a:rPr kumimoji="0" lang="ru-RU" sz="20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Мелеузовский</a:t>
                      </a:r>
                      <a:r>
                        <a:rPr kumimoji="0" lang="ru-RU" sz="2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80CC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район</a:t>
                      </a:r>
                    </a:p>
                    <a:p>
                      <a:pPr marL="0" marR="0" indent="0" algn="ctr" defTabSz="1088449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(слесарь при проведении ремонтных работ ленточного транспортера получил травму кисти)</a:t>
                      </a:r>
                      <a:endParaRPr lang="ru-RU" sz="1400" b="1" i="1" kern="1200" dirty="0">
                        <a:solidFill>
                          <a:srgbClr val="0000FF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85557" marR="85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719539" y="6591249"/>
            <a:ext cx="527381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58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3854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672942" y="6558780"/>
            <a:ext cx="574765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18715787"/>
              </p:ext>
            </p:extLst>
          </p:nvPr>
        </p:nvGraphicFramePr>
        <p:xfrm>
          <a:off x="5898293" y="1885797"/>
          <a:ext cx="6845969" cy="3919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138549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ВЫПОЛНЕНИЕ ОСНОВНЫХ ЦЕЛЕВЫХ ИНДИКАТОРОВ ПЛАНА</a:t>
            </a:r>
          </a:p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itchFamily="34" charset="0"/>
                <a:cs typeface="Arial" pitchFamily="34" charset="0"/>
              </a:rPr>
              <a:t>МЕРОПРИЯТИЙ ПО СНИЖЕНИЮ ТРАВМАТИЗМА В 2021 ГОДУ</a:t>
            </a:r>
            <a:endParaRPr lang="ru-RU" b="1" dirty="0">
              <a:solidFill>
                <a:srgbClr val="233C5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03780" y="999861"/>
            <a:ext cx="6943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Использование средств фонда социального страхования, тыс. руб.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2615" y="999861"/>
            <a:ext cx="69436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Проведение специальной оценки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условий труда, % к общему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количеству рабочих мест</a:t>
            </a:r>
            <a:endParaRPr lang="ru-RU" b="1" dirty="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941198589"/>
              </p:ext>
            </p:extLst>
          </p:nvPr>
        </p:nvGraphicFramePr>
        <p:xfrm>
          <a:off x="86917" y="1623370"/>
          <a:ext cx="6865817" cy="4223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7871" y="5675871"/>
            <a:ext cx="5585255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24,2 млн. </a:t>
            </a:r>
            <a:r>
              <a:rPr lang="ru-RU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50 млн. руб.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94853" y="5675871"/>
            <a:ext cx="5700584" cy="1054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РБ – 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92 %</a:t>
            </a:r>
          </a:p>
          <a:p>
            <a:pPr algn="ctr"/>
            <a:r>
              <a:rPr lang="ru-RU" sz="2400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индикатор – 100 %</a:t>
            </a:r>
            <a:endParaRPr lang="ru-RU" sz="24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75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58926"/>
              </p:ext>
            </p:extLst>
          </p:nvPr>
        </p:nvGraphicFramePr>
        <p:xfrm>
          <a:off x="829636" y="1112295"/>
          <a:ext cx="10921683" cy="56663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968061"/>
                <a:gridCol w="810453"/>
                <a:gridCol w="810453"/>
                <a:gridCol w="810227"/>
                <a:gridCol w="863871"/>
                <a:gridCol w="3051748"/>
                <a:gridCol w="778035"/>
                <a:gridCol w="828835"/>
              </a:tblGrid>
              <a:tr h="3564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Статьи затрат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к 2021 </a:t>
                      </a:r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гг.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Источники финансирования</a:t>
                      </a:r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0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/ -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ctr" latinLnBrk="0" hangingPunct="1"/>
                      <a:r>
                        <a:rPr lang="ru-RU" sz="1600" b="1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(план)</a:t>
                      </a:r>
                      <a:endParaRPr lang="ru-RU" sz="1600" b="1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</a:tr>
              <a:tr h="41965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 поддержка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2 384</a:t>
                      </a:r>
                      <a:r>
                        <a:rPr lang="en-US" sz="20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ru-RU" sz="16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Запчасти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Краткосрочные кредиты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Минеральные удобрения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5 400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140,8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84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СЗР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2 804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6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зерновых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2 250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от реализации продукции растениеводства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6 190</a:t>
                      </a:r>
                      <a:endParaRPr lang="ru-RU" sz="1600" b="0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7 676</a:t>
                      </a:r>
                      <a:endParaRPr lang="ru-RU" sz="1600" b="0" u="none" strike="noStrike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86744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 технических культур 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Авансирование перерабатывающими предприятиями</a:t>
                      </a:r>
                      <a:endParaRPr lang="ru-RU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600" b="0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2 500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374653"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111,4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ctr" fontAlgn="ctr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800" b="1" u="none" strike="noStrike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16 324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88449" rtl="0" eaLnBrk="1" fontAlgn="b" latinLnBrk="0" hangingPunct="1"/>
                      <a:r>
                        <a:rPr lang="ru-RU" sz="1800" b="1" u="none" strike="noStrike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19 060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82511">
                <a:tc gridSpan="8">
                  <a:txBody>
                    <a:bodyPr/>
                    <a:lstStyle/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en-US" sz="1000" b="1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* 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 поддержка на 202</a:t>
                      </a:r>
                      <a:r>
                        <a:rPr lang="en-US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600" b="1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год: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несвязанная поддержка – 193,7 млн. руб.,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 – 256,0 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зерновые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607,6 млн. руб.,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b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техника 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1027,1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руб.,</a:t>
                      </a:r>
                    </a:p>
                    <a:p>
                      <a:pPr marL="0" marR="0" indent="0" algn="l" defTabSz="91423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минеральные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удобрения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i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300,0 </a:t>
                      </a:r>
                      <a:r>
                        <a:rPr lang="ru-RU" sz="1600" i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r>
                        <a:rPr lang="ru-RU" sz="1600" i="1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i="1" u="none" strike="noStrike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499" marR="6499" marT="6499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848" y="158684"/>
            <a:ext cx="12156152" cy="6963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ФИНАНСИРОВАНИЕ  ПРОВЕДЕНИЯ ВЕСЕННИХ ПОЛЕВЫХ РАБОТ 2021 ГОДА </a:t>
            </a:r>
            <a:b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 ПЛАНОВЫЕ ОБЪЕМЫ НА 2022 ГОД, МЛН. РУБ.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3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52691" y="6521111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326483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b="1" dirty="0" smtClean="0">
                <a:solidFill>
                  <a:srgbClr val="233C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ИЗМЕНЕНИЯ В ПОРЯДОК ПРЕДОСТАВЛЕНИЯ ФЕДЕРАЛЬНЫХ СУБСИДИЙ</a:t>
            </a:r>
            <a:endParaRPr lang="ru-RU" alt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120806"/>
              </p:ext>
            </p:extLst>
          </p:nvPr>
        </p:nvGraphicFramePr>
        <p:xfrm>
          <a:off x="453081" y="1041922"/>
          <a:ext cx="11552197" cy="4553187"/>
        </p:xfrm>
        <a:graphic>
          <a:graphicData uri="http://schemas.openxmlformats.org/drawingml/2006/table">
            <a:tbl>
              <a:tblPr/>
              <a:tblGrid>
                <a:gridCol w="11552197"/>
              </a:tblGrid>
              <a:tr h="80195">
                <a:tc>
                  <a:txBody>
                    <a:bodyPr/>
                    <a:lstStyle/>
                    <a:p>
                      <a:pPr marL="0" marR="0" indent="0" algn="just" defTabSz="1072743" rtl="0" eaLnBrk="1" fontAlgn="ctr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400" b="1" i="0" u="sng" baseline="0" dirty="0" smtClean="0">
                          <a:ln w="11430"/>
                          <a:solidFill>
                            <a:srgbClr val="3717F5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Постановление Правительства РФ от 6 апреля 2021 года № 550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1" i="1" u="sng" strike="noStrike" kern="1200" cap="none" spc="0" normalizeH="0" baseline="0" noProof="0" dirty="0" smtClean="0">
                        <a:ln w="11430"/>
                        <a:solidFill>
                          <a:srgbClr val="3717F5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sng" strike="noStrike" kern="1200" cap="none" spc="0" normalizeH="0" baseline="0" noProof="0" dirty="0" smtClean="0">
                          <a:ln w="11430"/>
                          <a:solidFill>
                            <a:srgbClr val="3717F5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Государственная поддержка предоставляется получателям при: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1" i="1" u="sng" strike="noStrike" kern="1200" cap="none" spc="0" normalizeH="0" baseline="0" noProof="0" dirty="0" smtClean="0">
                        <a:ln w="11430"/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sng" strike="noStrike" kern="1200" cap="none" spc="0" normalizeH="0" baseline="0" noProof="0" dirty="0" smtClean="0">
                          <a:ln w="11430"/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отсутствии</a:t>
                      </a:r>
                      <a:r>
                        <a:rPr kumimoji="0" lang="ru-RU" sz="2000" b="1" i="1" u="none" strike="noStrike" kern="1200" cap="none" spc="0" normalizeH="0" baseline="0" noProof="0" dirty="0" smtClean="0">
                          <a:ln w="11430"/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2000" b="1" i="1" u="none" strike="noStrike" kern="1200" cap="none" spc="0" normalizeH="0" baseline="0" noProof="0" dirty="0" smtClean="0">
                          <a:ln w="11430"/>
                          <a:solidFill>
                            <a:srgbClr val="3717F5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 заявителя в году, предшествующем году получения субсидии, </a:t>
                      </a:r>
                      <a:r>
                        <a:rPr kumimoji="0" lang="ru-RU" sz="2000" b="1" i="1" u="sng" strike="noStrike" kern="1200" cap="none" spc="0" normalizeH="0" baseline="0" noProof="0" dirty="0" smtClean="0">
                          <a:ln w="11430"/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случаев привлечения к ответственности за несоблюдение запрета на выжигание сухой травянистой растительности, стерни, пожнивных остатков на землях сельскохозяйственного назначения</a:t>
                      </a:r>
                      <a:r>
                        <a:rPr kumimoji="0" lang="ru-RU" sz="2000" b="1" i="1" u="none" strike="noStrike" kern="1200" cap="none" spc="0" normalizeH="0" baseline="0" noProof="0" dirty="0" smtClean="0">
                          <a:ln w="11430"/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ru-RU" sz="2000" b="1" i="1" u="none" strike="noStrike" kern="1200" cap="none" spc="0" normalizeH="0" baseline="0" noProof="0" dirty="0" smtClean="0">
                          <a:ln w="11430"/>
                          <a:solidFill>
                            <a:srgbClr val="3717F5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установленного постановлением Правительства Российской Федерации от 16 сентября 2020 г. № 1479 «Об утверждении Правил противопожарного режима в Российской Федерации».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700" b="1" i="1" u="none" strike="noStrike" kern="1200" cap="none" spc="0" normalizeH="0" baseline="0" noProof="0" dirty="0" smtClean="0">
                        <a:ln w="11430"/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1" u="sng" strike="noStrike" kern="1200" cap="none" spc="0" normalizeH="0" baseline="0" noProof="0" dirty="0" smtClean="0">
                          <a:ln w="11430"/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Распространяется на следующие направления господдержки:</a:t>
                      </a:r>
                    </a:p>
                    <a:p>
                      <a:pPr marL="0" marR="0" indent="0" algn="just" defTabSz="1072743" rtl="0" eaLnBrk="1" fontAlgn="ctr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100" b="1" i="0" u="sng" baseline="0" dirty="0" smtClean="0">
                        <a:ln w="11430"/>
                        <a:solidFill>
                          <a:srgbClr val="3717F5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1072743" rtl="0" eaLnBrk="1" fontAlgn="ctr" latinLnBrk="0" hangingPunct="1">
                        <a:lnSpc>
                          <a:spcPts val="2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100" b="1" i="0" u="sng" dirty="0" smtClean="0">
                        <a:ln w="11430"/>
                        <a:solidFill>
                          <a:srgbClr val="3717F5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77231" marR="1270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58402">
                <a:tc>
                  <a:txBody>
                    <a:bodyPr/>
                    <a:lstStyle/>
                    <a:p>
                      <a:pPr algn="just"/>
                      <a:endParaRPr lang="ru-RU" sz="2000" b="1" i="0" u="sng" kern="1200" baseline="0" dirty="0" smtClean="0">
                        <a:ln w="11430"/>
                        <a:solidFill>
                          <a:srgbClr val="3717F5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77231" marR="1270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753159"/>
              </p:ext>
            </p:extLst>
          </p:nvPr>
        </p:nvGraphicFramePr>
        <p:xfrm>
          <a:off x="1208218" y="4397558"/>
          <a:ext cx="5788452" cy="2191623"/>
        </p:xfrm>
        <a:graphic>
          <a:graphicData uri="http://schemas.openxmlformats.org/drawingml/2006/table">
            <a:tbl>
              <a:tblPr/>
              <a:tblGrid>
                <a:gridCol w="5788452"/>
              </a:tblGrid>
              <a:tr h="20203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sng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Компенсирующая </a:t>
                      </a:r>
                      <a:r>
                        <a:rPr lang="ru-RU" sz="2000" b="1" i="1" u="sng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субсидия:</a:t>
                      </a:r>
                      <a:endParaRPr lang="ru-RU" sz="2000" b="1" i="1" u="sng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54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посевная площадь </a:t>
                      </a:r>
                      <a:endParaRPr lang="ru-RU" sz="2000" b="1" i="0" u="none" strike="noStrike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54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000" b="1" i="0" u="none" strike="noStrike" baseline="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i="0" u="none" strike="noStrike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молоко</a:t>
                      </a:r>
                      <a:endParaRPr lang="ru-RU" sz="2000" b="1" i="0" u="none" strike="noStrike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54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племенное </a:t>
                      </a:r>
                      <a:r>
                        <a:rPr lang="ru-RU" sz="2000" b="1" i="0" u="none" strike="noStrike" dirty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животноводство</a:t>
                      </a: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54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страхование </a:t>
                      </a:r>
                      <a:endParaRPr lang="ru-RU" sz="2000" b="1" i="0" u="none" strike="noStrike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54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2000" b="1" i="0" u="none" strike="noStrike" dirty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элитное семеноводство</a:t>
                      </a: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545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содержание </a:t>
                      </a:r>
                      <a:r>
                        <a:rPr lang="ru-RU" sz="2000" b="1" i="0" u="none" strike="noStrike" dirty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коров мясных пород</a:t>
                      </a: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215365"/>
              </p:ext>
            </p:extLst>
          </p:nvPr>
        </p:nvGraphicFramePr>
        <p:xfrm>
          <a:off x="6216823" y="4390850"/>
          <a:ext cx="5689600" cy="2191623"/>
        </p:xfrm>
        <a:graphic>
          <a:graphicData uri="http://schemas.openxmlformats.org/drawingml/2006/table">
            <a:tbl>
              <a:tblPr/>
              <a:tblGrid>
                <a:gridCol w="5689600"/>
              </a:tblGrid>
              <a:tr h="3043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2000" b="1" i="1" u="sng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Стимулирующая </a:t>
                      </a:r>
                      <a:r>
                        <a:rPr lang="ru-RU" sz="2000" b="1" i="1" u="sng" strike="noStrike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субсидия:</a:t>
                      </a:r>
                      <a:endParaRPr lang="ru-RU" sz="2000" b="1" i="1" u="sng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3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овощи </a:t>
                      </a:r>
                      <a:r>
                        <a:rPr lang="ru-RU" sz="20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000" b="1" i="0" u="none" strike="noStrike" kern="1200" dirty="0" err="1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досветка</a:t>
                      </a:r>
                      <a:r>
                        <a:rPr lang="ru-RU" sz="20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3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переработка молока</a:t>
                      </a:r>
                      <a:endParaRPr lang="ru-RU" sz="20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3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приобретение кормовых добавок</a:t>
                      </a:r>
                      <a:endParaRPr lang="ru-RU" sz="20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3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многолетние </a:t>
                      </a:r>
                      <a:r>
                        <a:rPr lang="ru-RU" sz="20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насаждения</a:t>
                      </a: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3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программа </a:t>
                      </a:r>
                      <a:r>
                        <a:rPr lang="ru-RU" sz="2000" b="1" i="0" u="none" strike="noStrike" kern="1200" dirty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СФ и </a:t>
                      </a:r>
                      <a:r>
                        <a:rPr lang="ru-RU" sz="2000" b="1" i="0" u="none" strike="noStrike" kern="1200" dirty="0" err="1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Агропрогресс</a:t>
                      </a:r>
                      <a:endParaRPr lang="ru-RU" sz="20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43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ru-RU" sz="2000" b="1" i="0" u="none" strike="noStrike" kern="1200" dirty="0" err="1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грантовая</a:t>
                      </a:r>
                      <a:r>
                        <a:rPr lang="ru-RU" sz="2000" b="1" i="0" u="none" strike="noStrike" kern="1200" dirty="0" smtClean="0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поддержка </a:t>
                      </a:r>
                      <a:r>
                        <a:rPr lang="ru-RU" sz="2000" b="1" i="0" u="none" strike="noStrike" kern="1200" dirty="0" err="1">
                          <a:solidFill>
                            <a:srgbClr val="3717F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СПоК</a:t>
                      </a:r>
                      <a:endParaRPr lang="ru-RU" sz="2000" b="1" i="0" u="none" strike="noStrike" kern="1200" dirty="0">
                        <a:solidFill>
                          <a:srgbClr val="3717F5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11052" marT="8289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3973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1711" y="6496397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65688" y="1"/>
            <a:ext cx="1166461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20624" indent="-384048" algn="ctr">
              <a:defRPr/>
            </a:pPr>
            <a:r>
              <a:rPr lang="ru-RU" sz="2000" dirty="0" smtClean="0">
                <a:solidFill>
                  <a:srgbClr val="233C5B"/>
                </a:solidFill>
                <a:latin typeface="Verdana" pitchFamily="34" charset="0"/>
                <a:cs typeface="Arial" charset="0"/>
              </a:rPr>
              <a:t>   </a:t>
            </a:r>
            <a:r>
              <a:rPr lang="ru-RU" altLang="ru-RU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ПЕРВОСТЕПЕННЫЕ ЗАДАЧИ ТЕХНИЧЕСКОЙ МОДЕРНИЗАЦИИ</a:t>
            </a:r>
            <a:endParaRPr lang="en-US" altLang="ru-RU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420624" indent="-384048" algn="ctr">
              <a:defRPr/>
            </a:pPr>
            <a:r>
              <a:rPr lang="ru-RU" altLang="ru-RU" sz="2000" b="1" i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направленные </a:t>
            </a:r>
            <a:r>
              <a:rPr lang="ru-RU" altLang="ru-RU" sz="2000" b="1" i="1" dirty="0">
                <a:solidFill>
                  <a:srgbClr val="1F497D"/>
                </a:solidFill>
                <a:latin typeface="Arial" charset="0"/>
                <a:cs typeface="Arial" charset="0"/>
              </a:rPr>
              <a:t>на рост производительности и наращивание производства сельхозпродукции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67" y="1121032"/>
            <a:ext cx="120486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Сохранение темпов обновления парка техники в объеме 12-14 млрд. рублей ежегодно;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Закупаемая техника должна отвечать агротехническим требованиям почвозащитной системы земледелия, технологиям </a:t>
            </a:r>
            <a:r>
              <a:rPr lang="ru-RU" sz="2400" b="1" dirty="0" err="1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влагосбережения</a:t>
            </a:r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повышения плодородия почвы;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Развитие технического сервиса и производства приоритетных видов техники на базе республиканских предприятий (региональное сельхозмашиностроение);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Массовое внедрение в сельхозпроизводстве цифровых систем управления, финансово-экономического планирования, учета выполнения механизированных сельскохозяйственных работ и трудоемких процессов в растениеводстве и животноводстве;</a:t>
            </a:r>
          </a:p>
          <a:p>
            <a:pPr algn="just"/>
            <a:r>
              <a:rPr lang="ru-RU" sz="2400" b="1" dirty="0" smtClean="0">
                <a:solidFill>
                  <a:srgbClr val="080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Снижение затрат на используемые при производстве сельхозпродукции энергоресурсы. Использование метана в качестве альтернативного вида топлива. Развитие сельской энергетики. Развитие карбонового земледелия.</a:t>
            </a:r>
            <a:endParaRPr lang="ru-RU" sz="2400" b="1" dirty="0">
              <a:solidFill>
                <a:srgbClr val="080C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7989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19126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5082000" y="4993765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СЕЛЬСКОГО ХОЗЯЙСТВА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4655840" y="3489772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Давлетбаева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Ляля Рифмировна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1950" y="15259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СЕЛЬСКОГО ХОЗЯЙСТВА </a:t>
            </a:r>
            <a:b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631950" y="1520206"/>
            <a:ext cx="89281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РАБОТЕ В ЦИФРОВОЙ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ИНФОРМАЦИОННОЙ СИСТЕМЕ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ГИС АИС «РЕСПАК АПК» РБ</a:t>
            </a:r>
          </a:p>
          <a:p>
            <a:pPr algn="ctr" eaLnBrk="1" hangingPunct="1">
              <a:lnSpc>
                <a:spcPct val="90000"/>
              </a:lnSpc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47" y="2268185"/>
            <a:ext cx="10980000" cy="4347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7008" y="1131532"/>
            <a:ext cx="520007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системе работают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района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2431 пользователей зарегистрировано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 пользователей СХП</a:t>
            </a:r>
            <a:endParaRPr lang="ru-RU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6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9411" y="1147976"/>
            <a:ext cx="296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Архитектура системы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4" y="1706147"/>
            <a:ext cx="11565933" cy="459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75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9" name="Полилиния 38"/>
          <p:cNvSpPr/>
          <p:nvPr/>
        </p:nvSpPr>
        <p:spPr>
          <a:xfrm>
            <a:off x="1210085" y="1961590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 smtClean="0"/>
              <a:t>Отчетность</a:t>
            </a:r>
            <a:endParaRPr lang="ru-RU" sz="2200" b="1" kern="1200" dirty="0"/>
          </a:p>
        </p:txBody>
      </p:sp>
      <p:sp>
        <p:nvSpPr>
          <p:cNvPr id="41" name="Полилиния 40"/>
          <p:cNvSpPr/>
          <p:nvPr/>
        </p:nvSpPr>
        <p:spPr>
          <a:xfrm>
            <a:off x="1223517" y="4335301"/>
            <a:ext cx="1308777" cy="874000"/>
          </a:xfrm>
          <a:custGeom>
            <a:avLst/>
            <a:gdLst>
              <a:gd name="connsiteX0" fmla="*/ 0 w 1308777"/>
              <a:gd name="connsiteY0" fmla="*/ 87400 h 874000"/>
              <a:gd name="connsiteX1" fmla="*/ 87400 w 1308777"/>
              <a:gd name="connsiteY1" fmla="*/ 0 h 874000"/>
              <a:gd name="connsiteX2" fmla="*/ 1221377 w 1308777"/>
              <a:gd name="connsiteY2" fmla="*/ 0 h 874000"/>
              <a:gd name="connsiteX3" fmla="*/ 1308777 w 1308777"/>
              <a:gd name="connsiteY3" fmla="*/ 87400 h 874000"/>
              <a:gd name="connsiteX4" fmla="*/ 1308777 w 1308777"/>
              <a:gd name="connsiteY4" fmla="*/ 786600 h 874000"/>
              <a:gd name="connsiteX5" fmla="*/ 1221377 w 1308777"/>
              <a:gd name="connsiteY5" fmla="*/ 874000 h 874000"/>
              <a:gd name="connsiteX6" fmla="*/ 87400 w 1308777"/>
              <a:gd name="connsiteY6" fmla="*/ 874000 h 874000"/>
              <a:gd name="connsiteX7" fmla="*/ 0 w 1308777"/>
              <a:gd name="connsiteY7" fmla="*/ 786600 h 874000"/>
              <a:gd name="connsiteX8" fmla="*/ 0 w 1308777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8777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21377" y="0"/>
                </a:lnTo>
                <a:cubicBezTo>
                  <a:pt x="1269647" y="0"/>
                  <a:pt x="1308777" y="39130"/>
                  <a:pt x="1308777" y="87400"/>
                </a:cubicBezTo>
                <a:lnTo>
                  <a:pt x="1308777" y="786600"/>
                </a:lnTo>
                <a:cubicBezTo>
                  <a:pt x="1308777" y="834870"/>
                  <a:pt x="1269647" y="874000"/>
                  <a:pt x="1221377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/>
              <a:t>Районная отчетность</a:t>
            </a:r>
            <a:endParaRPr lang="ru-RU" sz="1600" b="1" kern="1200" dirty="0"/>
          </a:p>
        </p:txBody>
      </p:sp>
      <p:sp>
        <p:nvSpPr>
          <p:cNvPr id="43" name="Полилиния 42"/>
          <p:cNvSpPr/>
          <p:nvPr/>
        </p:nvSpPr>
        <p:spPr>
          <a:xfrm>
            <a:off x="1210085" y="3141624"/>
            <a:ext cx="1330676" cy="874000"/>
          </a:xfrm>
          <a:custGeom>
            <a:avLst/>
            <a:gdLst>
              <a:gd name="connsiteX0" fmla="*/ 0 w 1330676"/>
              <a:gd name="connsiteY0" fmla="*/ 87400 h 874000"/>
              <a:gd name="connsiteX1" fmla="*/ 87400 w 1330676"/>
              <a:gd name="connsiteY1" fmla="*/ 0 h 874000"/>
              <a:gd name="connsiteX2" fmla="*/ 1243276 w 1330676"/>
              <a:gd name="connsiteY2" fmla="*/ 0 h 874000"/>
              <a:gd name="connsiteX3" fmla="*/ 1330676 w 1330676"/>
              <a:gd name="connsiteY3" fmla="*/ 87400 h 874000"/>
              <a:gd name="connsiteX4" fmla="*/ 1330676 w 1330676"/>
              <a:gd name="connsiteY4" fmla="*/ 786600 h 874000"/>
              <a:gd name="connsiteX5" fmla="*/ 1243276 w 1330676"/>
              <a:gd name="connsiteY5" fmla="*/ 874000 h 874000"/>
              <a:gd name="connsiteX6" fmla="*/ 87400 w 1330676"/>
              <a:gd name="connsiteY6" fmla="*/ 874000 h 874000"/>
              <a:gd name="connsiteX7" fmla="*/ 0 w 1330676"/>
              <a:gd name="connsiteY7" fmla="*/ 786600 h 874000"/>
              <a:gd name="connsiteX8" fmla="*/ 0 w 1330676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0676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243276" y="0"/>
                </a:lnTo>
                <a:cubicBezTo>
                  <a:pt x="1291546" y="0"/>
                  <a:pt x="1330676" y="39130"/>
                  <a:pt x="1330676" y="87400"/>
                </a:cubicBezTo>
                <a:lnTo>
                  <a:pt x="1330676" y="786600"/>
                </a:lnTo>
                <a:cubicBezTo>
                  <a:pt x="1330676" y="834870"/>
                  <a:pt x="1291546" y="874000"/>
                  <a:pt x="1243276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2">
            <a:schemeClr val="accent5">
              <a:hueOff val="-9933876"/>
              <a:satOff val="39811"/>
              <a:lumOff val="862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79" tIns="45919" rIns="56079" bIns="45919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latin typeface="+mn-lt"/>
                <a:cs typeface="Arial" panose="020B0604020202020204" pitchFamily="34" charset="0"/>
              </a:rPr>
              <a:t>Отчетность СХП</a:t>
            </a:r>
            <a:endParaRPr lang="ru-RU" sz="1600" b="1" kern="12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4" name="Полилиния 43"/>
          <p:cNvSpPr/>
          <p:nvPr/>
        </p:nvSpPr>
        <p:spPr>
          <a:xfrm>
            <a:off x="7688004" y="1969171"/>
            <a:ext cx="1748000" cy="874000"/>
          </a:xfrm>
          <a:custGeom>
            <a:avLst/>
            <a:gdLst>
              <a:gd name="connsiteX0" fmla="*/ 0 w 1748000"/>
              <a:gd name="connsiteY0" fmla="*/ 87400 h 874000"/>
              <a:gd name="connsiteX1" fmla="*/ 87400 w 1748000"/>
              <a:gd name="connsiteY1" fmla="*/ 0 h 874000"/>
              <a:gd name="connsiteX2" fmla="*/ 1660600 w 1748000"/>
              <a:gd name="connsiteY2" fmla="*/ 0 h 874000"/>
              <a:gd name="connsiteX3" fmla="*/ 1748000 w 1748000"/>
              <a:gd name="connsiteY3" fmla="*/ 87400 h 874000"/>
              <a:gd name="connsiteX4" fmla="*/ 1748000 w 1748000"/>
              <a:gd name="connsiteY4" fmla="*/ 786600 h 874000"/>
              <a:gd name="connsiteX5" fmla="*/ 1660600 w 1748000"/>
              <a:gd name="connsiteY5" fmla="*/ 874000 h 874000"/>
              <a:gd name="connsiteX6" fmla="*/ 87400 w 1748000"/>
              <a:gd name="connsiteY6" fmla="*/ 874000 h 874000"/>
              <a:gd name="connsiteX7" fmla="*/ 0 w 1748000"/>
              <a:gd name="connsiteY7" fmla="*/ 786600 h 874000"/>
              <a:gd name="connsiteX8" fmla="*/ 0 w 1748000"/>
              <a:gd name="connsiteY8" fmla="*/ 87400 h 87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00" h="874000">
                <a:moveTo>
                  <a:pt x="0" y="87400"/>
                </a:moveTo>
                <a:cubicBezTo>
                  <a:pt x="0" y="39130"/>
                  <a:pt x="39130" y="0"/>
                  <a:pt x="87400" y="0"/>
                </a:cubicBezTo>
                <a:lnTo>
                  <a:pt x="1660600" y="0"/>
                </a:lnTo>
                <a:cubicBezTo>
                  <a:pt x="1708870" y="0"/>
                  <a:pt x="1748000" y="39130"/>
                  <a:pt x="1748000" y="87400"/>
                </a:cubicBezTo>
                <a:lnTo>
                  <a:pt x="1748000" y="786600"/>
                </a:lnTo>
                <a:cubicBezTo>
                  <a:pt x="1748000" y="834870"/>
                  <a:pt x="1708870" y="874000"/>
                  <a:pt x="1660600" y="874000"/>
                </a:cubicBezTo>
                <a:lnTo>
                  <a:pt x="87400" y="874000"/>
                </a:lnTo>
                <a:cubicBezTo>
                  <a:pt x="39130" y="874000"/>
                  <a:pt x="0" y="834870"/>
                  <a:pt x="0" y="786600"/>
                </a:cubicBezTo>
                <a:lnTo>
                  <a:pt x="0" y="874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67509" tIns="53539" rIns="67509" bIns="53539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kern="1200" dirty="0" smtClean="0"/>
              <a:t>Земельный паспорт</a:t>
            </a:r>
            <a:endParaRPr lang="ru-RU" sz="2200" b="1" kern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131213" y="1253262"/>
            <a:ext cx="778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уровня муниципального района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31678" y="5584559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Кадры</a:t>
            </a:r>
            <a:endParaRPr lang="ru-RU" sz="1600" dirty="0"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12543" y="2378050"/>
            <a:ext cx="3444" cy="2293283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15987" y="2387600"/>
            <a:ext cx="252000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4008715" y="270141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smtClean="0">
                <a:latin typeface="+mj-lt"/>
              </a:rPr>
              <a:t>Животноводство</a:t>
            </a:r>
            <a:endParaRPr lang="ru-RU" sz="1600" dirty="0"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008715" y="3784968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Племенное животноводство</a:t>
            </a:r>
            <a:endParaRPr lang="ru-RU" sz="1600" dirty="0">
              <a:latin typeface="+mj-lt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008715" y="3294365"/>
            <a:ext cx="1710266" cy="3418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Растениеводство</a:t>
            </a:r>
            <a:endParaRPr lang="ru-RU" sz="1600" dirty="0">
              <a:latin typeface="+mj-lt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028545" y="4396121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Пищевое производство</a:t>
            </a:r>
            <a:endParaRPr lang="ru-RU" sz="1600" dirty="0">
              <a:latin typeface="+mj-lt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028545" y="4990340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Экономика</a:t>
            </a:r>
            <a:endParaRPr lang="ru-RU" sz="1600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915987" y="4671333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915987" y="3505201"/>
            <a:ext cx="294098" cy="0"/>
          </a:xfrm>
          <a:prstGeom prst="line">
            <a:avLst/>
          </a:pr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0" name="Скругленный прямоугольник 49"/>
          <p:cNvSpPr/>
          <p:nvPr/>
        </p:nvSpPr>
        <p:spPr>
          <a:xfrm>
            <a:off x="4020078" y="6161052"/>
            <a:ext cx="1710266" cy="436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+mj-lt"/>
              </a:rPr>
              <a:t>Малые формы хозяйствования </a:t>
            </a:r>
            <a:endParaRPr lang="ru-RU" sz="1600" dirty="0">
              <a:latin typeface="+mj-lt"/>
            </a:endParaRPr>
          </a:p>
        </p:txBody>
      </p:sp>
      <p:cxnSp>
        <p:nvCxnSpPr>
          <p:cNvPr id="67" name="Прямая со стрелкой 66"/>
          <p:cNvCxnSpPr>
            <a:endCxn id="37" idx="1"/>
          </p:cNvCxnSpPr>
          <p:nvPr/>
        </p:nvCxnSpPr>
        <p:spPr>
          <a:xfrm>
            <a:off x="3270504" y="3465290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3270504" y="3980489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3270504" y="2919917"/>
            <a:ext cx="0" cy="3463813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262037" y="6383730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270504" y="5794195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270504" y="5208442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278971" y="4607356"/>
            <a:ext cx="758041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8" name="Скругленный прямоугольник 87"/>
          <p:cNvSpPr/>
          <p:nvPr/>
        </p:nvSpPr>
        <p:spPr>
          <a:xfrm>
            <a:off x="8682157" y="3451213"/>
            <a:ext cx="2556169" cy="5707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единый реестр учета с/х земель (контуров полей</a:t>
            </a:r>
            <a:r>
              <a:rPr lang="ru-RU" sz="1600" i="1" dirty="0" smtClean="0"/>
              <a:t>)</a:t>
            </a:r>
            <a:endParaRPr lang="ru-RU" sz="1600" dirty="0">
              <a:latin typeface="+mj-lt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8691613" y="4188482"/>
            <a:ext cx="2556169" cy="430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smtClean="0"/>
              <a:t>карточки с/х земель</a:t>
            </a:r>
            <a:endParaRPr lang="ru-RU" sz="1600" dirty="0">
              <a:latin typeface="+mj-lt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8682155" y="4794266"/>
            <a:ext cx="2565627" cy="4523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/>
              <a:t>инструмент для работы с контурами с/х полей</a:t>
            </a:r>
            <a:endParaRPr lang="ru-RU" sz="1600" dirty="0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7952411" y="2875227"/>
            <a:ext cx="11338" cy="2210523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7952411" y="5085750"/>
            <a:ext cx="72974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7963749" y="4403767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954291" y="3723482"/>
            <a:ext cx="727864" cy="0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3270504" y="2919917"/>
            <a:ext cx="73821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2540761" y="4772301"/>
            <a:ext cx="721276" cy="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39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33235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57" y="973392"/>
            <a:ext cx="10215717" cy="574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732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КАК ВИДИТ ОТЧЕТНОСТЬ РАЙОНОВ МСХ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91" y="651673"/>
            <a:ext cx="10623101" cy="59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540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15638" y="1127049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46079" y="6049414"/>
            <a:ext cx="78399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сегодняшний день ежемесячно районами сдается 11 форм отчетности.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период полевых работ до 30 форм.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части растениеводства отчеты </a:t>
            </a:r>
            <a:r>
              <a:rPr lang="ru-RU" sz="1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сдаются 100%</a:t>
            </a:r>
            <a:endParaRPr lang="ru-RU" sz="1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19" y="1496381"/>
            <a:ext cx="11013250" cy="455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5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0677" y="320019"/>
            <a:ext cx="9646560" cy="446173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indent="180286" algn="ctr">
              <a:lnSpc>
                <a:spcPct val="115000"/>
              </a:lnSpc>
            </a:pP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ИНДЕКСЫ ЦЕН ПРИОБРЕТЕНИЯ ОТДЕЛЬНЫХ ВИДОВ ЗЕРНА, %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34684"/>
              </p:ext>
            </p:extLst>
          </p:nvPr>
        </p:nvGraphicFramePr>
        <p:xfrm>
          <a:off x="534389" y="1116282"/>
          <a:ext cx="11519066" cy="5593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7020"/>
                <a:gridCol w="1442188"/>
                <a:gridCol w="1442188"/>
                <a:gridCol w="1310868"/>
                <a:gridCol w="2356802"/>
              </a:tblGrid>
              <a:tr h="63757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продукции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 2021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2021г. к </a:t>
                      </a:r>
                      <a:b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мес 2020г.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декабрю 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ноябрю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2020г.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Зерновые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зернобобовые культуры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121,1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117,8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119,5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146,2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104,9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гречиха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овес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133,3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176,0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136,7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140,8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120,6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160,4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просо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153,8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146,7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116,2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1088776" lvl="2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горох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138,9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156,3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418792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Семена подсолнечника</a:t>
                      </a: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86,9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215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96,2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177,6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905" marR="19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52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РАСТЕНИЕВОДСТВО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6242" y="1308832"/>
            <a:ext cx="261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паспорт</a:t>
            </a:r>
            <a:endParaRPr lang="ru-RU" b="1" i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00067" y="276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34"/>
          <a:stretch/>
        </p:blipFill>
        <p:spPr>
          <a:xfrm>
            <a:off x="785717" y="1987653"/>
            <a:ext cx="5040000" cy="38007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44432" y="1918827"/>
            <a:ext cx="6096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земель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сельскохозяйственного</a:t>
            </a:r>
            <a:b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Башкортостан. </a:t>
            </a:r>
          </a:p>
          <a:p>
            <a:endParaRPr lang="ru-RU" sz="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позволяет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вести учет карточек с/x полей по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годам.</a:t>
            </a:r>
          </a:p>
          <a:p>
            <a:endParaRPr lang="ru-RU" sz="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автоматически передаются в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ЕФИС ЗСН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федеральная информационная система о землях сельскохозяйственного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назначения).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4432" y="3782633"/>
            <a:ext cx="5374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сельхозугодий по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Республике Башкортостан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составляет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млн га.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4432" y="4569221"/>
            <a:ext cx="4108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сегодня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Республике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  <a:b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оцифровано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млн га = 46 %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9970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7" y="378508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РЕЙТИНГ РАЙОНОВ ПО КОЛИЧЕСТВУ ОЦИФРОВАННЫХ ЗЕМЕЛЬ В РЕСПАК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8986" y="2092135"/>
            <a:ext cx="470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сравнении с данными из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%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Диаграмма 44"/>
          <p:cNvGraphicFramePr/>
          <p:nvPr>
            <p:extLst>
              <p:ext uri="{D42A27DB-BD31-4B8C-83A1-F6EECF244321}">
                <p14:modId xmlns:p14="http://schemas.microsoft.com/office/powerpoint/2010/main" val="3689185575"/>
              </p:ext>
            </p:extLst>
          </p:nvPr>
        </p:nvGraphicFramePr>
        <p:xfrm>
          <a:off x="800237" y="1579444"/>
          <a:ext cx="8128000" cy="50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74882" y="2461467"/>
            <a:ext cx="419858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Предуральская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степь оцифровано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2535 тыс. га = 43%</a:t>
            </a:r>
          </a:p>
        </p:txBody>
      </p:sp>
    </p:spTree>
    <p:extLst>
      <p:ext uri="{BB962C8B-B14F-4D97-AF65-F5344CB8AC3E}">
        <p14:creationId xmlns:p14="http://schemas.microsoft.com/office/powerpoint/2010/main" val="14240529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420841"/>
            <a:ext cx="11254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ЖИВОТНОВОДСТВО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3" y="1269247"/>
            <a:ext cx="590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Ежемесячная отчетность районов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формам 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302501504"/>
              </p:ext>
            </p:extLst>
          </p:nvPr>
        </p:nvGraphicFramePr>
        <p:xfrm>
          <a:off x="6113912" y="2588008"/>
          <a:ext cx="5941961" cy="382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6832602" y="4467198"/>
            <a:ext cx="492443" cy="1405000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Уфимский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652139" y="4070423"/>
            <a:ext cx="492443" cy="179414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Гафурийский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73713" y="611328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жемесячно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районами сдается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отчетности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37" t="3445" b="36622"/>
          <a:stretch/>
        </p:blipFill>
        <p:spPr>
          <a:xfrm>
            <a:off x="381941" y="1796417"/>
            <a:ext cx="5400000" cy="9144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r="11413" b="26785"/>
          <a:stretch/>
        </p:blipFill>
        <p:spPr>
          <a:xfrm>
            <a:off x="381941" y="2998180"/>
            <a:ext cx="5400000" cy="77522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768100" y="4031375"/>
            <a:ext cx="492443" cy="183319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Альшеевский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r="5327"/>
          <a:stretch/>
        </p:blipFill>
        <p:spPr>
          <a:xfrm>
            <a:off x="381941" y="4070419"/>
            <a:ext cx="5419091" cy="161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410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468930" y="391344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ЦЕНТР УПРАВЛЕНИЯ РЕСПУБЛИКОЙ (ЦУР)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115" y="1213313"/>
            <a:ext cx="9396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из системы ежедневно отображаются в Администрации Главы РБ</a:t>
            </a:r>
            <a:endParaRPr lang="ru-RU" b="1" i="1" dirty="0">
              <a:solidFill>
                <a:srgbClr val="9537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7381" y="1759100"/>
            <a:ext cx="10434014" cy="4861834"/>
            <a:chOff x="1077381" y="1759100"/>
            <a:chExt cx="10434014" cy="486183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7381" y="1759100"/>
              <a:ext cx="10434014" cy="4861834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9115328" y="1759100"/>
              <a:ext cx="2387600" cy="3217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714423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46854"/>
          </a:xfrm>
        </p:spPr>
        <p:txBody>
          <a:bodyPr/>
          <a:lstStyle/>
          <a:p>
            <a:r>
              <a:rPr lang="ru-RU" sz="2000" b="1" cap="all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ЦУР: ПРИМЕР отображения данных по животноводству</a:t>
            </a:r>
            <a:endParaRPr lang="ru-RU" sz="2000" b="1" cap="all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62867" y="1295398"/>
            <a:ext cx="10440000" cy="5264572"/>
            <a:chOff x="962867" y="1295398"/>
            <a:chExt cx="10440000" cy="526457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93" t="7199" r="-93" b="3152"/>
            <a:stretch/>
          </p:blipFill>
          <p:spPr>
            <a:xfrm>
              <a:off x="962867" y="1295398"/>
              <a:ext cx="10440000" cy="5264572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9702800" y="1295400"/>
              <a:ext cx="1600200" cy="169333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967981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8" y="251508"/>
            <a:ext cx="11254139" cy="70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ГОСУДАРСТВЕННАЯ ИНФОРМАЦИОННАЯ АВТОМАТИЗИРОВАННАЯ СИСТЕМА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«РЕСПАК АПК» РБ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65001" y="1411581"/>
            <a:ext cx="6154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функционал системы ПОСЛЕ развития 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52890880"/>
              </p:ext>
            </p:extLst>
          </p:nvPr>
        </p:nvGraphicFramePr>
        <p:xfrm>
          <a:off x="450431" y="1913467"/>
          <a:ext cx="11416616" cy="466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82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95951"/>
              </p:ext>
            </p:extLst>
          </p:nvPr>
        </p:nvGraphicFramePr>
        <p:xfrm>
          <a:off x="1032933" y="1278467"/>
          <a:ext cx="10817181" cy="3962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08171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«Метеостанция»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2933" y="4485875"/>
            <a:ext cx="7521996" cy="2082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969"/>
              </a:spcBef>
              <a:tabLst>
                <a:tab pos="173038" algn="l"/>
              </a:tabLst>
            </a:pPr>
            <a:r>
              <a:rPr lang="ru-RU" sz="1600" b="1" spc="5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решает задачи: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 smtClean="0"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lang="ru-RU" sz="1600" i="1" spc="5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показателей</a:t>
            </a:r>
            <a:endParaRPr lang="ru-RU" sz="1600" i="1" spc="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работ согласно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состоянию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Прогноз развития посевов</a:t>
            </a:r>
          </a:p>
          <a:p>
            <a:pPr marL="285750" indent="-285750">
              <a:lnSpc>
                <a:spcPct val="100000"/>
              </a:lnSpc>
              <a:spcBef>
                <a:spcPts val="969"/>
              </a:spcBef>
              <a:buFont typeface="Wingdings" panose="05000000000000000000" pitchFamily="2" charset="2"/>
              <a:buChar char="ü"/>
              <a:tabLst>
                <a:tab pos="173038" algn="l"/>
              </a:tabLst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Применение наиболее эффективных способов удобрения почвы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 подбор средств защиты растений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574" y="1987510"/>
            <a:ext cx="6484559" cy="284750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3352633"/>
            <a:ext cx="3787111" cy="8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4043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«ЗЕМЕЛЬНЫЙ ПАСПОРТ»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597157"/>
              </p:ext>
            </p:extLst>
          </p:nvPr>
        </p:nvGraphicFramePr>
        <p:xfrm>
          <a:off x="665975" y="1270000"/>
          <a:ext cx="11184139" cy="3962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11841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Модуль «Пчеловодство»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5" y="1943723"/>
            <a:ext cx="6930621" cy="472254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64838517"/>
              </p:ext>
            </p:extLst>
          </p:nvPr>
        </p:nvGraphicFramePr>
        <p:xfrm>
          <a:off x="7505976" y="2370666"/>
          <a:ext cx="5422465" cy="420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523475" y="1862936"/>
            <a:ext cx="2885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 работы модуля: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083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595975" y="370041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СЕЛЬСКОХОЗЯЙСТВЕННАЯ ТЕХНИКА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8268" y="1189392"/>
            <a:ext cx="5149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РЕСПАК и ГИС «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Гостехнадзор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6853" y="1639540"/>
            <a:ext cx="4712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Получение сведений из региональной системы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BEAFBB4-04BA-4C72-83E5-298F80D167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48" r="9923"/>
          <a:stretch/>
        </p:blipFill>
        <p:spPr>
          <a:xfrm>
            <a:off x="457082" y="2204373"/>
            <a:ext cx="7524000" cy="36556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F12F5E2-4E21-4FF4-8A6A-87C84ADF88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rcRect r="39820"/>
          <a:stretch/>
        </p:blipFill>
        <p:spPr>
          <a:xfrm>
            <a:off x="7484393" y="2623743"/>
            <a:ext cx="4365721" cy="388193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42735" y="4336026"/>
            <a:ext cx="1150375" cy="383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92050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ПОХОЗЯЙСТВЕННАЯ КНИГА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903" y="1265455"/>
            <a:ext cx="3327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примере Южно-Сахалинска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9" r="9629"/>
          <a:stretch/>
        </p:blipFill>
        <p:spPr>
          <a:xfrm>
            <a:off x="680636" y="1916006"/>
            <a:ext cx="9594873" cy="4163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081" r="30779"/>
          <a:stretch/>
        </p:blipFill>
        <p:spPr>
          <a:xfrm>
            <a:off x="4995334" y="3927449"/>
            <a:ext cx="7099512" cy="23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74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042719"/>
              </p:ext>
            </p:extLst>
          </p:nvPr>
        </p:nvGraphicFramePr>
        <p:xfrm>
          <a:off x="6167989" y="1125278"/>
          <a:ext cx="5831129" cy="554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58140" y="1472541"/>
            <a:ext cx="5866411" cy="45601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месяцев 2021 года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 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производителей </a:t>
            </a:r>
            <a:endParaRPr lang="en-US" u="sng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.-х. продукции  -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113,7%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выше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аналогичного показателя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прошлого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 мес 2020 г. - 111,1%) </a:t>
            </a:r>
            <a:endParaRPr lang="en-US" sz="2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7" indent="-342797">
              <a:buFont typeface="Wingdings" panose="05000000000000000000" pitchFamily="2" charset="2"/>
              <a:buChar char="ü"/>
            </a:pP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наибольший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 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растениеводстве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6807" y="246000"/>
            <a:ext cx="10973345" cy="38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28" tIns="40064" rIns="80128" bIns="40064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801392"/>
            <a:r>
              <a:rPr lang="ru-RU" sz="2000" b="1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ИЗМЕНЕНИЕ ЦЕН НА СЕЛЬСКОХОЗЯЙСТВЕННУЮ ПРОДУКЦИЮ В 2021 ГОДУ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14988" y="5156792"/>
            <a:ext cx="1788592" cy="5759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6" rIns="91413" bIns="45706" rtlCol="0" anchor="ctr"/>
          <a:lstStyle/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г. </a:t>
            </a:r>
          </a:p>
          <a:p>
            <a:pPr algn="ctr"/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2019 г.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780413" y="5012809"/>
            <a:ext cx="464279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01539A5-2EA0-48F2-A949-C299FBB62A7C}"/>
              </a:ext>
            </a:extLst>
          </p:cNvPr>
          <p:cNvSpPr/>
          <p:nvPr/>
        </p:nvSpPr>
        <p:spPr>
          <a:xfrm>
            <a:off x="612903" y="393230"/>
            <a:ext cx="11254139" cy="39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99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ПОДСИСТЕМА «СУБСИДИИ»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5733" y="1172029"/>
            <a:ext cx="936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электронной подачи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мерам господдержки в Респак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19436" y="2120168"/>
            <a:ext cx="11247606" cy="4371247"/>
            <a:chOff x="619436" y="2120169"/>
            <a:chExt cx="11247606" cy="3235334"/>
          </a:xfrm>
        </p:grpSpPr>
        <p:sp>
          <p:nvSpPr>
            <p:cNvPr id="6" name="Полилиния 5"/>
            <p:cNvSpPr/>
            <p:nvPr/>
          </p:nvSpPr>
          <p:spPr>
            <a:xfrm>
              <a:off x="619436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Заявка на субсидию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841987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СХП прикрепляет документы в личном кабинете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создает отчетность в системе для получения субсидии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подписывает ЭЦП пакет документов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2315972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985970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Согласование</a:t>
              </a:r>
              <a:b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заявки с МСХ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09302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проверка финансовым отделом документов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проверка  отраслевым отделом документов и отчетности СХП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682506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352504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Подписание соглашения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603404" y="2828303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после одобрения заявки СХП формирует в личном кабинет соглашение с МСХ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МСХ одобряет соглашение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7049040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719037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Перечисление субсидии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969938" y="2823851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оказание господдержки в соответствии с утвержденными порядками предоставления субсидий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9415574" y="2225121"/>
              <a:ext cx="473464" cy="366785"/>
            </a:xfrm>
            <a:custGeom>
              <a:avLst/>
              <a:gdLst>
                <a:gd name="connsiteX0" fmla="*/ 0 w 473464"/>
                <a:gd name="connsiteY0" fmla="*/ 73357 h 366785"/>
                <a:gd name="connsiteX1" fmla="*/ 290072 w 473464"/>
                <a:gd name="connsiteY1" fmla="*/ 73357 h 366785"/>
                <a:gd name="connsiteX2" fmla="*/ 290072 w 473464"/>
                <a:gd name="connsiteY2" fmla="*/ 0 h 366785"/>
                <a:gd name="connsiteX3" fmla="*/ 473464 w 473464"/>
                <a:gd name="connsiteY3" fmla="*/ 183393 h 366785"/>
                <a:gd name="connsiteX4" fmla="*/ 290072 w 473464"/>
                <a:gd name="connsiteY4" fmla="*/ 366785 h 366785"/>
                <a:gd name="connsiteX5" fmla="*/ 290072 w 473464"/>
                <a:gd name="connsiteY5" fmla="*/ 293428 h 366785"/>
                <a:gd name="connsiteX6" fmla="*/ 0 w 473464"/>
                <a:gd name="connsiteY6" fmla="*/ 293428 h 366785"/>
                <a:gd name="connsiteX7" fmla="*/ 0 w 473464"/>
                <a:gd name="connsiteY7" fmla="*/ 73357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3464" h="366785">
                  <a:moveTo>
                    <a:pt x="0" y="73357"/>
                  </a:moveTo>
                  <a:lnTo>
                    <a:pt x="290072" y="73357"/>
                  </a:lnTo>
                  <a:lnTo>
                    <a:pt x="290072" y="0"/>
                  </a:lnTo>
                  <a:lnTo>
                    <a:pt x="473464" y="183393"/>
                  </a:lnTo>
                  <a:lnTo>
                    <a:pt x="290072" y="366785"/>
                  </a:lnTo>
                  <a:lnTo>
                    <a:pt x="290072" y="293428"/>
                  </a:lnTo>
                  <a:lnTo>
                    <a:pt x="0" y="293428"/>
                  </a:lnTo>
                  <a:lnTo>
                    <a:pt x="0" y="7335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73357" rIns="110035" bIns="73357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kern="1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10085571" y="2120169"/>
              <a:ext cx="1473204" cy="865036"/>
            </a:xfrm>
            <a:custGeom>
              <a:avLst/>
              <a:gdLst>
                <a:gd name="connsiteX0" fmla="*/ 0 w 1473204"/>
                <a:gd name="connsiteY0" fmla="*/ 86504 h 865036"/>
                <a:gd name="connsiteX1" fmla="*/ 86504 w 1473204"/>
                <a:gd name="connsiteY1" fmla="*/ 0 h 865036"/>
                <a:gd name="connsiteX2" fmla="*/ 1386700 w 1473204"/>
                <a:gd name="connsiteY2" fmla="*/ 0 h 865036"/>
                <a:gd name="connsiteX3" fmla="*/ 1473204 w 1473204"/>
                <a:gd name="connsiteY3" fmla="*/ 86504 h 865036"/>
                <a:gd name="connsiteX4" fmla="*/ 1473204 w 1473204"/>
                <a:gd name="connsiteY4" fmla="*/ 778532 h 865036"/>
                <a:gd name="connsiteX5" fmla="*/ 1386700 w 1473204"/>
                <a:gd name="connsiteY5" fmla="*/ 865036 h 865036"/>
                <a:gd name="connsiteX6" fmla="*/ 86504 w 1473204"/>
                <a:gd name="connsiteY6" fmla="*/ 865036 h 865036"/>
                <a:gd name="connsiteX7" fmla="*/ 0 w 1473204"/>
                <a:gd name="connsiteY7" fmla="*/ 778532 h 865036"/>
                <a:gd name="connsiteX8" fmla="*/ 0 w 1473204"/>
                <a:gd name="connsiteY8" fmla="*/ 86504 h 8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865036">
                  <a:moveTo>
                    <a:pt x="0" y="86504"/>
                  </a:moveTo>
                  <a:cubicBezTo>
                    <a:pt x="0" y="38729"/>
                    <a:pt x="38729" y="0"/>
                    <a:pt x="86504" y="0"/>
                  </a:cubicBezTo>
                  <a:lnTo>
                    <a:pt x="1386700" y="0"/>
                  </a:lnTo>
                  <a:cubicBezTo>
                    <a:pt x="1434475" y="0"/>
                    <a:pt x="1473204" y="38729"/>
                    <a:pt x="1473204" y="86504"/>
                  </a:cubicBezTo>
                  <a:lnTo>
                    <a:pt x="1473204" y="778532"/>
                  </a:lnTo>
                  <a:cubicBezTo>
                    <a:pt x="1473204" y="826307"/>
                    <a:pt x="1434475" y="865036"/>
                    <a:pt x="1386700" y="865036"/>
                  </a:cubicBezTo>
                  <a:lnTo>
                    <a:pt x="86504" y="865036"/>
                  </a:lnTo>
                  <a:cubicBezTo>
                    <a:pt x="38729" y="865036"/>
                    <a:pt x="0" y="826307"/>
                    <a:pt x="0" y="778532"/>
                  </a:cubicBezTo>
                  <a:lnTo>
                    <a:pt x="0" y="86504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456" tIns="92456" rIns="92456" bIns="337876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3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Предоставление отчета согласно соглашению</a:t>
              </a:r>
              <a:endParaRPr lang="ru-RU" sz="13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10393838" y="2806919"/>
              <a:ext cx="1473204" cy="2527200"/>
            </a:xfrm>
            <a:custGeom>
              <a:avLst/>
              <a:gdLst>
                <a:gd name="connsiteX0" fmla="*/ 0 w 1473204"/>
                <a:gd name="connsiteY0" fmla="*/ 147320 h 2527200"/>
                <a:gd name="connsiteX1" fmla="*/ 147320 w 1473204"/>
                <a:gd name="connsiteY1" fmla="*/ 0 h 2527200"/>
                <a:gd name="connsiteX2" fmla="*/ 1325884 w 1473204"/>
                <a:gd name="connsiteY2" fmla="*/ 0 h 2527200"/>
                <a:gd name="connsiteX3" fmla="*/ 1473204 w 1473204"/>
                <a:gd name="connsiteY3" fmla="*/ 147320 h 2527200"/>
                <a:gd name="connsiteX4" fmla="*/ 1473204 w 1473204"/>
                <a:gd name="connsiteY4" fmla="*/ 2379880 h 2527200"/>
                <a:gd name="connsiteX5" fmla="*/ 1325884 w 1473204"/>
                <a:gd name="connsiteY5" fmla="*/ 2527200 h 2527200"/>
                <a:gd name="connsiteX6" fmla="*/ 147320 w 1473204"/>
                <a:gd name="connsiteY6" fmla="*/ 2527200 h 2527200"/>
                <a:gd name="connsiteX7" fmla="*/ 0 w 1473204"/>
                <a:gd name="connsiteY7" fmla="*/ 2379880 h 2527200"/>
                <a:gd name="connsiteX8" fmla="*/ 0 w 1473204"/>
                <a:gd name="connsiteY8" fmla="*/ 147320 h 25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3204" h="2527200">
                  <a:moveTo>
                    <a:pt x="0" y="147320"/>
                  </a:moveTo>
                  <a:cubicBezTo>
                    <a:pt x="0" y="65957"/>
                    <a:pt x="65957" y="0"/>
                    <a:pt x="147320" y="0"/>
                  </a:cubicBezTo>
                  <a:lnTo>
                    <a:pt x="1325884" y="0"/>
                  </a:lnTo>
                  <a:cubicBezTo>
                    <a:pt x="1407247" y="0"/>
                    <a:pt x="1473204" y="65957"/>
                    <a:pt x="1473204" y="147320"/>
                  </a:cubicBezTo>
                  <a:lnTo>
                    <a:pt x="1473204" y="2379880"/>
                  </a:lnTo>
                  <a:cubicBezTo>
                    <a:pt x="1473204" y="2461243"/>
                    <a:pt x="1407247" y="2527200"/>
                    <a:pt x="1325884" y="2527200"/>
                  </a:cubicBezTo>
                  <a:lnTo>
                    <a:pt x="147320" y="2527200"/>
                  </a:lnTo>
                  <a:cubicBezTo>
                    <a:pt x="65957" y="2527200"/>
                    <a:pt x="0" y="2461243"/>
                    <a:pt x="0" y="2379880"/>
                  </a:cubicBezTo>
                  <a:lnTo>
                    <a:pt x="0" y="147320"/>
                  </a:lnTo>
                  <a:close/>
                </a:path>
              </a:pathLst>
            </a:custGeom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493" tIns="128493" rIns="128493" bIns="128493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2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СХП в личном кабинете загружает отчет о выполнении соглашения с МСХ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199820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69" y="1070656"/>
            <a:ext cx="10815931" cy="5787343"/>
          </a:xfrm>
          <a:prstGeom prst="rect">
            <a:avLst/>
          </a:prstGeom>
        </p:spPr>
      </p:pic>
      <p:sp>
        <p:nvSpPr>
          <p:cNvPr id="82" name="Text Box 10"/>
          <p:cNvSpPr txBox="1">
            <a:spLocks noChangeArrowheads="1"/>
          </p:cNvSpPr>
          <p:nvPr/>
        </p:nvSpPr>
        <p:spPr bwMode="auto">
          <a:xfrm>
            <a:off x="1861438" y="2412014"/>
            <a:ext cx="984519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Зональная агрономическая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конференция по проведению </a:t>
            </a:r>
          </a:p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весенних полевых работ в 2022 году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84" name="Прямоугольник 2"/>
          <p:cNvSpPr>
            <a:spLocks noChangeArrowheads="1"/>
          </p:cNvSpPr>
          <p:nvPr/>
        </p:nvSpPr>
        <p:spPr bwMode="auto">
          <a:xfrm>
            <a:off x="1524133" y="116727"/>
            <a:ext cx="9457632" cy="70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999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14367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529077"/>
              </p:ext>
            </p:extLst>
          </p:nvPr>
        </p:nvGraphicFramePr>
        <p:xfrm>
          <a:off x="624816" y="1125282"/>
          <a:ext cx="11302312" cy="5550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1077"/>
                <a:gridCol w="1608670"/>
                <a:gridCol w="1608670"/>
                <a:gridCol w="1684523"/>
                <a:gridCol w="2009641"/>
                <a:gridCol w="1799731"/>
              </a:tblGrid>
              <a:tr h="1121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января   2020 г. </a:t>
                      </a:r>
                      <a:endParaRPr lang="ru-RU" sz="16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тыс. руб</a:t>
                      </a: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/т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января 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руб./ 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Изменение, 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января 2021 г. 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января 2022 г)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 цены на январь 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года, 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руб. /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340025">
                <a:tc gridSpan="6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ВНУТРИРЕГИОНАЛЬНЫЕ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ЦЕНЫ 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3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+ 2,6 (+16%)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4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+ 2,3 (+15%)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21,5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5 класса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17,8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+ 3,3 (+23%)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119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Рожь продовольственная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+1,5 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10,5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+ 5,3 (+42%)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02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Подсолнечник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18,0</a:t>
                      </a: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37,7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+ 0,3  (+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1%)</a:t>
                      </a:r>
                      <a:endParaRPr lang="ru-RU" sz="16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</a:t>
                      </a:r>
                      <a:endParaRPr lang="ru-RU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34002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ЭКСПОРТНЫЕ ЦЕНЫ 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FOB</a:t>
                      </a:r>
                      <a:r>
                        <a:rPr lang="ru-RU" sz="18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ПОРТ ЧЕРНОГО МОРЯ)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Пшеница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(протеин свыше 11,5%)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 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13,4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+73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r>
                        <a:rPr lang="en-US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Ячмень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185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11,3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15,9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21,6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+5,7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  <a:tr h="641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Кукуруза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178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10,9 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17,0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</a:t>
                      </a:r>
                      <a:r>
                        <a:rPr lang="en-US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+3,5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</a:t>
                      </a:r>
                      <a:r>
                        <a:rPr lang="en-US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тыс. Ꝑ/тонну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62" marR="68562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84763" y="117401"/>
            <a:ext cx="10942366" cy="707722"/>
          </a:xfrm>
          <a:prstGeom prst="rect">
            <a:avLst/>
          </a:prstGeom>
        </p:spPr>
        <p:txBody>
          <a:bodyPr wrap="square" lIns="91413" tIns="45706" rIns="91413" bIns="45706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СРЕДНИЕ ЦЕНЫ НА ОСНОВНЫЕ СЕЛЬСКОХОЗЯЙСТВЕННЫЕ КУЛЬТУРЫ В РЕСПУБЛИКЕ БАШКОРТОСТАН, с НДС  (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PROZERNO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2" y="6394724"/>
            <a:ext cx="2844800" cy="365125"/>
          </a:xfrm>
        </p:spPr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9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16168</TotalTime>
  <Words>7082</Words>
  <Application>Microsoft Office PowerPoint</Application>
  <PresentationFormat>Произвольный</PresentationFormat>
  <Paragraphs>2936</Paragraphs>
  <Slides>81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 ПРОВЕДЕНИЯ ВЕСЕННИХ ПОЛЕВЫХ РАБОТ 2021 ГОДА  И ПЛАНОВЫЕ ОБЪЕМЫ НА 2022 ГОД, МЛН.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Планируемая структура посевных площадей  по Республике Башкортостан на 2022 год  </vt:lpstr>
      <vt:lpstr>Планируемая структура посевных площадей  по муниципальным районам на 2022 год</vt:lpstr>
      <vt:lpstr>Сравнение посевных площадей  гороха и гречихи</vt:lpstr>
      <vt:lpstr>Планируемая структура посевных площадей технических культур  по муниципальным районам на 2022 год</vt:lpstr>
      <vt:lpstr>Планируемая структура посевных площадей кормовых культур  по муниципальным районам на 2022 год</vt:lpstr>
      <vt:lpstr>Сведения о наличии  пашни  в муниципальном районе по различным источникам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НЕСЧАСТНЫЕ СЛУЧАИ С ТЯЖЕЛЫМ ИСХОДОМ (УЧЕТНЫЕ)  НА ПРЕДПРИЯТИЯХ АПК РБ ЗА 2021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ЦУР: ПРИМЕР отображения данных по животноводству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Валериевна</dc:creator>
  <cp:lastModifiedBy>Мухаметшин Азат Минзагирович</cp:lastModifiedBy>
  <cp:revision>209</cp:revision>
  <cp:lastPrinted>2022-01-18T11:58:09Z</cp:lastPrinted>
  <dcterms:created xsi:type="dcterms:W3CDTF">2020-11-30T06:36:56Z</dcterms:created>
  <dcterms:modified xsi:type="dcterms:W3CDTF">2022-01-26T03:23:43Z</dcterms:modified>
</cp:coreProperties>
</file>