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0" r:id="rId1"/>
  </p:sldMasterIdLst>
  <p:sldIdLst>
    <p:sldId id="256" r:id="rId2"/>
    <p:sldId id="260" r:id="rId3"/>
    <p:sldId id="261" r:id="rId4"/>
    <p:sldId id="268" r:id="rId5"/>
    <p:sldId id="266" r:id="rId6"/>
    <p:sldId id="269" r:id="rId7"/>
    <p:sldId id="262" r:id="rId8"/>
    <p:sldId id="258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46205E5B-2FC0-4B69-A418-30542D3AAD06}">
          <p14:sldIdLst>
            <p14:sldId id="256"/>
            <p14:sldId id="260"/>
            <p14:sldId id="261"/>
            <p14:sldId id="268"/>
          </p14:sldIdLst>
        </p14:section>
        <p14:section name="Раздел без заголовка" id="{6C92F13B-8CBC-45B9-8B07-170895B1A5B8}">
          <p14:sldIdLst>
            <p14:sldId id="266"/>
            <p14:sldId id="269"/>
            <p14:sldId id="262"/>
            <p14:sldId id="25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лис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2"/>
          <p:cNvSpPr>
            <a:spLocks noGrp="1"/>
          </p:cNvSpPr>
          <p:nvPr>
            <p:ph type="ctrTitle" hasCustomPrompt="1"/>
          </p:nvPr>
        </p:nvSpPr>
        <p:spPr>
          <a:xfrm>
            <a:off x="1014299" y="5415664"/>
            <a:ext cx="7238161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>
                <a:solidFill>
                  <a:srgbClr val="FF0000"/>
                </a:solidFill>
              </a:defRPr>
            </a:lvl1pPr>
          </a:lstStyle>
          <a:p>
            <a:r>
              <a:rPr lang="ru-RU" dirty="0"/>
              <a:t>Название презентации</a:t>
            </a:r>
            <a:endParaRPr dirty="0"/>
          </a:p>
        </p:txBody>
      </p:sp>
      <p:sp>
        <p:nvSpPr>
          <p:cNvPr id="6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940558" y="6470889"/>
            <a:ext cx="2458946" cy="22452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Фамилия Имя Отчество</a:t>
            </a:r>
          </a:p>
        </p:txBody>
      </p:sp>
      <p:sp>
        <p:nvSpPr>
          <p:cNvPr id="11" name="Текст 4"/>
          <p:cNvSpPr>
            <a:spLocks noGrp="1"/>
          </p:cNvSpPr>
          <p:nvPr>
            <p:ph type="body" sz="quarter" idx="10" hasCustomPrompt="1"/>
          </p:nvPr>
        </p:nvSpPr>
        <p:spPr>
          <a:xfrm>
            <a:off x="3865376" y="6464264"/>
            <a:ext cx="4387084" cy="231153"/>
          </a:xfrm>
          <a:prstGeom prst="rect">
            <a:avLst/>
          </a:prstGeom>
        </p:spPr>
        <p:txBody>
          <a:bodyPr/>
          <a:lstStyle>
            <a:lvl1pPr>
              <a:defRPr sz="1100"/>
            </a:lvl1pPr>
          </a:lstStyle>
          <a:p>
            <a:pPr lvl="0"/>
            <a:r>
              <a:rPr lang="ru-RU" dirty="0"/>
              <a:t>должность</a:t>
            </a:r>
          </a:p>
        </p:txBody>
      </p:sp>
    </p:spTree>
    <p:extLst>
      <p:ext uri="{BB962C8B-B14F-4D97-AF65-F5344CB8AC3E}">
        <p14:creationId xmlns:p14="http://schemas.microsoft.com/office/powerpoint/2010/main" val="777666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риложение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4"/>
          <p:cNvSpPr txBox="1"/>
          <p:nvPr/>
        </p:nvSpPr>
        <p:spPr>
          <a:xfrm>
            <a:off x="266871" y="2902689"/>
            <a:ext cx="11652227" cy="15517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0000" b="1" spc="35" dirty="0">
                <a:pattFill prst="ltUpDiag">
                  <a:fgClr>
                    <a:schemeClr val="tx2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Verdana"/>
                <a:cs typeface="Verdana"/>
              </a:rPr>
              <a:t>ПРИЛОЖЕНИЕ</a:t>
            </a:r>
            <a:endParaRPr lang="ru-RU" sz="10000" dirty="0">
              <a:pattFill prst="ltUpDiag">
                <a:fgClr>
                  <a:schemeClr val="tx2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atin typeface="Verdana"/>
              <a:cs typeface="Verdana"/>
            </a:endParaRPr>
          </a:p>
        </p:txBody>
      </p:sp>
      <p:sp>
        <p:nvSpPr>
          <p:cNvPr id="5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380510" y="357809"/>
            <a:ext cx="7630917" cy="322675"/>
          </a:xfrm>
          <a:prstGeom prst="rect">
            <a:avLst/>
          </a:prstGeom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6" name="Holder 6"/>
          <p:cNvSpPr txBox="1">
            <a:spLocks/>
          </p:cNvSpPr>
          <p:nvPr userDrawn="1"/>
        </p:nvSpPr>
        <p:spPr>
          <a:xfrm>
            <a:off x="380510" y="6612607"/>
            <a:ext cx="1037165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algn="ctr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553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следни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 userDrawn="1"/>
        </p:nvSpPr>
        <p:spPr>
          <a:xfrm>
            <a:off x="3160346" y="1978242"/>
            <a:ext cx="5871306" cy="1536700"/>
          </a:xfrm>
          <a:prstGeom prst="rect">
            <a:avLst/>
          </a:prstGeom>
        </p:spPr>
        <p:txBody>
          <a:bodyPr vert="horz" wrap="square" lIns="0" tIns="172720" rIns="0" bIns="0" rtlCol="0">
            <a:spAutoFit/>
          </a:bodyPr>
          <a:lstStyle>
            <a:lvl1pPr marL="0">
              <a:defRPr sz="5500" b="1" i="0">
                <a:solidFill>
                  <a:srgbClr val="231F20"/>
                </a:solidFill>
                <a:latin typeface="Verdana"/>
                <a:ea typeface="+mn-ea"/>
                <a:cs typeface="Verdan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5875" marR="5080" lvl="0" indent="993140" defTabSz="914400" eaLnBrk="1" fontAlgn="auto" latinLnBrk="0" hangingPunct="1">
              <a:lnSpc>
                <a:spcPts val="5300"/>
              </a:lnSpc>
              <a:spcBef>
                <a:spcPts val="13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5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+mn-ea"/>
              </a:rPr>
              <a:t>СПАСИБО  ЗА</a:t>
            </a:r>
            <a:r>
              <a:rPr kumimoji="0" lang="ru-RU" sz="5500" b="1" i="0" u="none" strike="noStrike" kern="0" cap="none" spc="-9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+mn-ea"/>
              </a:rPr>
              <a:t> </a:t>
            </a:r>
            <a:r>
              <a:rPr kumimoji="0" lang="ru-RU" sz="55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+mn-ea"/>
              </a:rPr>
              <a:t>ВНИМАНИЕ</a:t>
            </a:r>
          </a:p>
        </p:txBody>
      </p:sp>
      <p:sp>
        <p:nvSpPr>
          <p:cNvPr id="9" name="object 3"/>
          <p:cNvSpPr txBox="1"/>
          <p:nvPr userDrawn="1"/>
        </p:nvSpPr>
        <p:spPr>
          <a:xfrm>
            <a:off x="1069109" y="5200714"/>
            <a:ext cx="5822950" cy="14008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89915">
              <a:lnSpc>
                <a:spcPct val="113100"/>
              </a:lnSpc>
              <a:spcBef>
                <a:spcPts val="100"/>
              </a:spcBef>
            </a:pPr>
            <a:r>
              <a:rPr sz="1400" dirty="0">
                <a:solidFill>
                  <a:srgbClr val="003356"/>
                </a:solidFill>
                <a:cs typeface="Verdana"/>
              </a:rPr>
              <a:t>107078, </a:t>
            </a:r>
            <a:r>
              <a:rPr sz="1400" spc="-5" dirty="0">
                <a:solidFill>
                  <a:srgbClr val="003356"/>
                </a:solidFill>
                <a:cs typeface="Verdana"/>
              </a:rPr>
              <a:t>г. </a:t>
            </a:r>
            <a:r>
              <a:rPr sz="1400" dirty="0">
                <a:solidFill>
                  <a:srgbClr val="003356"/>
                </a:solidFill>
                <a:cs typeface="Verdana"/>
              </a:rPr>
              <a:t>Москва, ул. Маши </a:t>
            </a:r>
            <a:r>
              <a:rPr sz="1400" spc="-5" dirty="0">
                <a:solidFill>
                  <a:srgbClr val="003356"/>
                </a:solidFill>
                <a:cs typeface="Verdana"/>
              </a:rPr>
              <a:t>Порываевой, </a:t>
            </a:r>
            <a:r>
              <a:rPr sz="1400" dirty="0">
                <a:solidFill>
                  <a:srgbClr val="003356"/>
                </a:solidFill>
                <a:cs typeface="Verdana"/>
              </a:rPr>
              <a:t>д. 34, </a:t>
            </a:r>
            <a:r>
              <a:rPr sz="1400" spc="-5" dirty="0">
                <a:solidFill>
                  <a:srgbClr val="003356"/>
                </a:solidFill>
                <a:cs typeface="Verdana"/>
              </a:rPr>
              <a:t>блок </a:t>
            </a:r>
            <a:r>
              <a:rPr sz="1400" dirty="0">
                <a:solidFill>
                  <a:srgbClr val="003356"/>
                </a:solidFill>
                <a:cs typeface="Verdana"/>
              </a:rPr>
              <a:t>1  </a:t>
            </a:r>
            <a:r>
              <a:rPr sz="1400" spc="-5" dirty="0">
                <a:solidFill>
                  <a:srgbClr val="003356"/>
                </a:solidFill>
                <a:cs typeface="Verdana"/>
              </a:rPr>
              <a:t>Тел. +7 (495) </a:t>
            </a:r>
            <a:r>
              <a:rPr sz="1400" dirty="0">
                <a:solidFill>
                  <a:srgbClr val="003356"/>
                </a:solidFill>
                <a:cs typeface="Verdana"/>
              </a:rPr>
              <a:t>988 68 68</a:t>
            </a:r>
            <a:endParaRPr sz="1400" dirty="0">
              <a:solidFill>
                <a:prstClr val="black"/>
              </a:solidFill>
              <a:cs typeface="Verdana"/>
            </a:endParaRPr>
          </a:p>
          <a:p>
            <a:pPr marL="12700">
              <a:spcBef>
                <a:spcPts val="219"/>
              </a:spcBef>
            </a:pPr>
            <a:r>
              <a:rPr sz="1400" dirty="0">
                <a:solidFill>
                  <a:srgbClr val="003356"/>
                </a:solidFill>
                <a:cs typeface="Verdana"/>
              </a:rPr>
              <a:t>Факс </a:t>
            </a:r>
            <a:r>
              <a:rPr sz="1400" spc="-5" dirty="0">
                <a:solidFill>
                  <a:srgbClr val="003356"/>
                </a:solidFill>
                <a:cs typeface="Verdana"/>
              </a:rPr>
              <a:t>+7 (495) </a:t>
            </a:r>
            <a:r>
              <a:rPr sz="1400" dirty="0">
                <a:solidFill>
                  <a:srgbClr val="003356"/>
                </a:solidFill>
                <a:cs typeface="Verdana"/>
              </a:rPr>
              <a:t>748 32</a:t>
            </a:r>
            <a:r>
              <a:rPr sz="1400" spc="-5" dirty="0">
                <a:solidFill>
                  <a:srgbClr val="003356"/>
                </a:solidFill>
                <a:cs typeface="Verdana"/>
              </a:rPr>
              <a:t> </a:t>
            </a:r>
            <a:r>
              <a:rPr sz="1400" dirty="0">
                <a:solidFill>
                  <a:srgbClr val="003356"/>
                </a:solidFill>
                <a:cs typeface="Verdana"/>
              </a:rPr>
              <a:t>32</a:t>
            </a:r>
            <a:endParaRPr sz="1400" dirty="0">
              <a:solidFill>
                <a:prstClr val="black"/>
              </a:solidFill>
              <a:cs typeface="Verdana"/>
            </a:endParaRPr>
          </a:p>
          <a:p>
            <a:pPr marL="12700">
              <a:spcBef>
                <a:spcPts val="610"/>
              </a:spcBef>
            </a:pPr>
            <a:r>
              <a:rPr sz="3300" b="1" baseline="-7575" dirty="0">
                <a:solidFill>
                  <a:schemeClr val="bg1"/>
                </a:solidFill>
                <a:cs typeface="Verdana"/>
              </a:rPr>
              <a:t>8 800 775 01 00 </a:t>
            </a:r>
            <a:r>
              <a:rPr sz="1500" dirty="0">
                <a:solidFill>
                  <a:schemeClr val="bg1"/>
                </a:solidFill>
                <a:cs typeface="Verdana"/>
              </a:rPr>
              <a:t>| </a:t>
            </a:r>
            <a:r>
              <a:rPr sz="1500" spc="-10" dirty="0">
                <a:solidFill>
                  <a:schemeClr val="bg1"/>
                </a:solidFill>
                <a:cs typeface="Verdana"/>
              </a:rPr>
              <a:t>www.rzdlog.ru </a:t>
            </a:r>
            <a:r>
              <a:rPr sz="1500" dirty="0">
                <a:solidFill>
                  <a:schemeClr val="bg1"/>
                </a:solidFill>
                <a:cs typeface="Verdana"/>
              </a:rPr>
              <a:t>|</a:t>
            </a:r>
            <a:r>
              <a:rPr sz="1500" spc="-229" dirty="0">
                <a:solidFill>
                  <a:schemeClr val="bg1"/>
                </a:solidFill>
                <a:cs typeface="Verdana"/>
              </a:rPr>
              <a:t> </a:t>
            </a:r>
            <a:r>
              <a:rPr sz="1500" spc="-10" dirty="0">
                <a:solidFill>
                  <a:schemeClr val="bg1"/>
                </a:solidFill>
                <a:cs typeface="Verdana"/>
              </a:rPr>
              <a:t>info@rzdlog.ru</a:t>
            </a:r>
            <a:endParaRPr sz="1500" dirty="0">
              <a:solidFill>
                <a:schemeClr val="bg1"/>
              </a:solidFill>
              <a:cs typeface="Verdana"/>
            </a:endParaRPr>
          </a:p>
          <a:p>
            <a:pPr marL="12700">
              <a:spcBef>
                <a:spcPts val="675"/>
              </a:spcBef>
            </a:pPr>
            <a:r>
              <a:rPr sz="1000" spc="-5" dirty="0">
                <a:solidFill>
                  <a:srgbClr val="003F53"/>
                </a:solidFill>
                <a:cs typeface="Verdana"/>
              </a:rPr>
              <a:t>Единый информационный </a:t>
            </a:r>
            <a:r>
              <a:rPr sz="1000" dirty="0">
                <a:solidFill>
                  <a:srgbClr val="003F53"/>
                </a:solidFill>
                <a:cs typeface="Verdana"/>
              </a:rPr>
              <a:t>центр 24/7</a:t>
            </a:r>
            <a:endParaRPr sz="1000" dirty="0">
              <a:solidFill>
                <a:prstClr val="black"/>
              </a:solidFill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9384617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09021275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268FF14-7B05-4741-9C9B-A1A29B396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118C8-000E-41DE-9371-72E1C9B3D18E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A011D08-A020-4446-8CD5-04EB4EA53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F579F6D-F366-474E-9D0C-DEB13739B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341-EF7A-470F-865F-00A4CFEDEC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201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усто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380510" y="357809"/>
            <a:ext cx="7630917" cy="322675"/>
          </a:xfrm>
          <a:prstGeom prst="rect">
            <a:avLst/>
          </a:prstGeom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17" name="Holder 6"/>
          <p:cNvSpPr txBox="1">
            <a:spLocks/>
          </p:cNvSpPr>
          <p:nvPr/>
        </p:nvSpPr>
        <p:spPr>
          <a:xfrm>
            <a:off x="380510" y="6612607"/>
            <a:ext cx="1037165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algn="ctr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649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2" hasCustomPrompt="1"/>
          </p:nvPr>
        </p:nvSpPr>
        <p:spPr>
          <a:xfrm>
            <a:off x="441325" y="1647203"/>
            <a:ext cx="11398250" cy="1749038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+mn-lt"/>
              </a:defRPr>
            </a:lvl1pPr>
          </a:lstStyle>
          <a:p>
            <a:pPr>
              <a:spcAft>
                <a:spcPts val="600"/>
              </a:spcAft>
            </a:pP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Текст слайда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шрифт 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Verdana 1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2-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pt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ru-RU" sz="1400" dirty="0">
              <a:latin typeface="+mn-lt"/>
              <a:cs typeface="Verdana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3" hasCustomPrompt="1"/>
          </p:nvPr>
        </p:nvSpPr>
        <p:spPr>
          <a:xfrm>
            <a:off x="441325" y="3550780"/>
            <a:ext cx="5533876" cy="369794"/>
          </a:xfrm>
          <a:prstGeom prst="rect">
            <a:avLst/>
          </a:prstGeom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3" name="Текст 6"/>
          <p:cNvSpPr>
            <a:spLocks noGrp="1"/>
          </p:cNvSpPr>
          <p:nvPr>
            <p:ph type="body" sz="quarter" idx="15" hasCustomPrompt="1"/>
          </p:nvPr>
        </p:nvSpPr>
        <p:spPr>
          <a:xfrm>
            <a:off x="6217140" y="3550780"/>
            <a:ext cx="5622435" cy="369794"/>
          </a:xfrm>
          <a:prstGeom prst="rect">
            <a:avLst/>
          </a:prstGeom>
          <a:solidFill>
            <a:schemeClr val="tx1"/>
          </a:solidFill>
        </p:spPr>
        <p:txBody>
          <a:bodyPr anchor="ctr"/>
          <a:lstStyle>
            <a:lvl1pPr>
              <a:defRPr sz="1400" b="1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4" name="Текст 9"/>
          <p:cNvSpPr>
            <a:spLocks noGrp="1"/>
          </p:cNvSpPr>
          <p:nvPr>
            <p:ph type="body" sz="quarter" idx="16"/>
          </p:nvPr>
        </p:nvSpPr>
        <p:spPr>
          <a:xfrm>
            <a:off x="6217141" y="4075113"/>
            <a:ext cx="5622926" cy="2349500"/>
          </a:xfrm>
          <a:prstGeom prst="rect">
            <a:avLst/>
          </a:prstGeom>
          <a:pattFill prst="lt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/>
          <a:lstStyle>
            <a:lvl1pPr marL="342900" marR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+mj-lt"/>
              <a:buAutoNum type="arabicPeriod"/>
              <a:tabLst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9" name="Текст 18"/>
          <p:cNvSpPr>
            <a:spLocks noGrp="1"/>
          </p:cNvSpPr>
          <p:nvPr>
            <p:ph type="body" sz="quarter" idx="17"/>
          </p:nvPr>
        </p:nvSpPr>
        <p:spPr>
          <a:xfrm>
            <a:off x="441325" y="4094741"/>
            <a:ext cx="5534025" cy="2329872"/>
          </a:xfrm>
          <a:prstGeom prst="rect">
            <a:avLst/>
          </a:prstGeom>
        </p:spPr>
        <p:txBody>
          <a:bodyPr/>
          <a:lstStyle>
            <a:lvl1pPr marL="285750" marR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Tx/>
              <a:buFont typeface="Arial" panose="020B0604020202020204" pitchFamily="34" charset="0"/>
              <a:buChar char="•"/>
              <a:tabLst/>
              <a:defRPr sz="1400"/>
            </a:lvl1pPr>
            <a:lvl2pPr marL="742950" indent="-285750">
              <a:buClr>
                <a:schemeClr val="accent5"/>
              </a:buClr>
              <a:buFont typeface="Arial" panose="020B0604020202020204" pitchFamily="34" charset="0"/>
              <a:buChar char="•"/>
              <a:defRPr sz="1400"/>
            </a:lvl2pPr>
            <a:lvl3pPr marL="1200150" indent="-285750">
              <a:buClr>
                <a:schemeClr val="accent5"/>
              </a:buClr>
              <a:buFont typeface="Arial" panose="020B0604020202020204" pitchFamily="34" charset="0"/>
              <a:buChar char="•"/>
              <a:defRPr sz="1400"/>
            </a:lvl3pPr>
            <a:lvl4pPr marL="1657350" indent="-285750">
              <a:buClr>
                <a:schemeClr val="accent5"/>
              </a:buClr>
              <a:buFont typeface="Arial" panose="020B0604020202020204" pitchFamily="34" charset="0"/>
              <a:buChar char="•"/>
              <a:defRPr sz="1400"/>
            </a:lvl4pPr>
            <a:lvl5pPr marL="2114550" indent="-285750">
              <a:buClr>
                <a:schemeClr val="accent5"/>
              </a:buClr>
              <a:buFont typeface="Arial" panose="020B0604020202020204" pitchFamily="34" charset="0"/>
              <a:buChar char="•"/>
              <a:defRPr sz="14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</p:txBody>
      </p:sp>
      <p:sp>
        <p:nvSpPr>
          <p:cNvPr id="20" name="Текст 6"/>
          <p:cNvSpPr>
            <a:spLocks noGrp="1"/>
          </p:cNvSpPr>
          <p:nvPr>
            <p:ph type="body" sz="quarter" idx="18" hasCustomPrompt="1"/>
          </p:nvPr>
        </p:nvSpPr>
        <p:spPr>
          <a:xfrm>
            <a:off x="441325" y="1160776"/>
            <a:ext cx="11398250" cy="369794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0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380510" y="357809"/>
            <a:ext cx="7630917" cy="322675"/>
          </a:xfrm>
          <a:prstGeom prst="rect">
            <a:avLst/>
          </a:prstGeom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11" name="Holder 6"/>
          <p:cNvSpPr txBox="1">
            <a:spLocks/>
          </p:cNvSpPr>
          <p:nvPr userDrawn="1"/>
        </p:nvSpPr>
        <p:spPr>
          <a:xfrm>
            <a:off x="380510" y="6612607"/>
            <a:ext cx="1037165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algn="ctr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202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аблиц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аблица 12"/>
          <p:cNvSpPr>
            <a:spLocks noGrp="1"/>
          </p:cNvSpPr>
          <p:nvPr>
            <p:ph type="tbl" sz="quarter" idx="10"/>
          </p:nvPr>
        </p:nvSpPr>
        <p:spPr>
          <a:xfrm>
            <a:off x="441324" y="1719881"/>
            <a:ext cx="11398251" cy="4392613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5" name="Текст 6"/>
          <p:cNvSpPr>
            <a:spLocks noGrp="1"/>
          </p:cNvSpPr>
          <p:nvPr>
            <p:ph type="body" sz="quarter" idx="18" hasCustomPrompt="1"/>
          </p:nvPr>
        </p:nvSpPr>
        <p:spPr>
          <a:xfrm>
            <a:off x="441325" y="1160776"/>
            <a:ext cx="11398250" cy="369794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6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380510" y="357809"/>
            <a:ext cx="7630917" cy="322675"/>
          </a:xfrm>
          <a:prstGeom prst="rect">
            <a:avLst/>
          </a:prstGeom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7" name="Holder 6"/>
          <p:cNvSpPr txBox="1">
            <a:spLocks/>
          </p:cNvSpPr>
          <p:nvPr userDrawn="1"/>
        </p:nvSpPr>
        <p:spPr>
          <a:xfrm>
            <a:off x="380510" y="6612607"/>
            <a:ext cx="1037165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algn="ctr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0922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грамм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иаграмма 5"/>
          <p:cNvSpPr>
            <a:spLocks noGrp="1"/>
          </p:cNvSpPr>
          <p:nvPr>
            <p:ph type="chart" sz="quarter" idx="12"/>
          </p:nvPr>
        </p:nvSpPr>
        <p:spPr>
          <a:xfrm>
            <a:off x="5695122" y="1687493"/>
            <a:ext cx="6172200" cy="4564219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455266" y="1687493"/>
            <a:ext cx="4975225" cy="4564219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8" hasCustomPrompt="1"/>
          </p:nvPr>
        </p:nvSpPr>
        <p:spPr>
          <a:xfrm>
            <a:off x="441325" y="1160776"/>
            <a:ext cx="11398250" cy="369794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9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380510" y="357809"/>
            <a:ext cx="7630917" cy="322675"/>
          </a:xfrm>
          <a:prstGeom prst="rect">
            <a:avLst/>
          </a:prstGeom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10" name="Holder 6"/>
          <p:cNvSpPr txBox="1">
            <a:spLocks/>
          </p:cNvSpPr>
          <p:nvPr userDrawn="1"/>
        </p:nvSpPr>
        <p:spPr>
          <a:xfrm>
            <a:off x="380510" y="6612607"/>
            <a:ext cx="1037165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algn="ctr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061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играмм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иаграмма 5"/>
          <p:cNvSpPr>
            <a:spLocks noGrp="1"/>
          </p:cNvSpPr>
          <p:nvPr>
            <p:ph type="chart" sz="quarter" idx="12"/>
          </p:nvPr>
        </p:nvSpPr>
        <p:spPr>
          <a:xfrm>
            <a:off x="441325" y="1667615"/>
            <a:ext cx="3713232" cy="232791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8" hasCustomPrompt="1"/>
          </p:nvPr>
        </p:nvSpPr>
        <p:spPr>
          <a:xfrm>
            <a:off x="441325" y="1160776"/>
            <a:ext cx="11398250" cy="369794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3" name="Диаграмма 5"/>
          <p:cNvSpPr>
            <a:spLocks noGrp="1"/>
          </p:cNvSpPr>
          <p:nvPr>
            <p:ph type="chart" sz="quarter" idx="19"/>
          </p:nvPr>
        </p:nvSpPr>
        <p:spPr>
          <a:xfrm>
            <a:off x="8126343" y="1667615"/>
            <a:ext cx="3713232" cy="232791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 dirty="0"/>
          </a:p>
        </p:txBody>
      </p:sp>
      <p:sp>
        <p:nvSpPr>
          <p:cNvPr id="14" name="Диаграмма 5"/>
          <p:cNvSpPr>
            <a:spLocks noGrp="1"/>
          </p:cNvSpPr>
          <p:nvPr>
            <p:ph type="chart" sz="quarter" idx="20"/>
          </p:nvPr>
        </p:nvSpPr>
        <p:spPr>
          <a:xfrm>
            <a:off x="4283834" y="1667615"/>
            <a:ext cx="3713232" cy="232791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 dirty="0"/>
          </a:p>
        </p:txBody>
      </p:sp>
      <p:sp>
        <p:nvSpPr>
          <p:cNvPr id="19" name="Диаграмма 5"/>
          <p:cNvSpPr>
            <a:spLocks noGrp="1"/>
          </p:cNvSpPr>
          <p:nvPr>
            <p:ph type="chart" sz="quarter" idx="21"/>
          </p:nvPr>
        </p:nvSpPr>
        <p:spPr>
          <a:xfrm>
            <a:off x="2297941" y="4117831"/>
            <a:ext cx="3713232" cy="232791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20" name="Диаграмма 5"/>
          <p:cNvSpPr>
            <a:spLocks noGrp="1"/>
          </p:cNvSpPr>
          <p:nvPr>
            <p:ph type="chart" sz="quarter" idx="22"/>
          </p:nvPr>
        </p:nvSpPr>
        <p:spPr>
          <a:xfrm>
            <a:off x="6140450" y="4117831"/>
            <a:ext cx="3713232" cy="232791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10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380510" y="357809"/>
            <a:ext cx="7630917" cy="322675"/>
          </a:xfrm>
          <a:prstGeom prst="rect">
            <a:avLst/>
          </a:prstGeom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11" name="Holder 6"/>
          <p:cNvSpPr txBox="1">
            <a:spLocks/>
          </p:cNvSpPr>
          <p:nvPr userDrawn="1"/>
        </p:nvSpPr>
        <p:spPr>
          <a:xfrm>
            <a:off x="380510" y="6612607"/>
            <a:ext cx="1037165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algn="ctr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11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арт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96"/>
          <a:stretch/>
        </p:blipFill>
        <p:spPr>
          <a:xfrm>
            <a:off x="28575" y="205333"/>
            <a:ext cx="11766476" cy="6280527"/>
          </a:xfrm>
          <a:prstGeom prst="rect">
            <a:avLst/>
          </a:prstGeom>
        </p:spPr>
      </p:pic>
      <p:sp>
        <p:nvSpPr>
          <p:cNvPr id="5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380510" y="357809"/>
            <a:ext cx="7630917" cy="322675"/>
          </a:xfrm>
          <a:prstGeom prst="rect">
            <a:avLst/>
          </a:prstGeom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6" name="Holder 6"/>
          <p:cNvSpPr txBox="1">
            <a:spLocks/>
          </p:cNvSpPr>
          <p:nvPr userDrawn="1"/>
        </p:nvSpPr>
        <p:spPr>
          <a:xfrm>
            <a:off x="380510" y="6612607"/>
            <a:ext cx="1037165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algn="ctr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287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арта-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21"/>
          <a:stretch/>
        </p:blipFill>
        <p:spPr>
          <a:xfrm>
            <a:off x="574820" y="510363"/>
            <a:ext cx="11233372" cy="5975498"/>
          </a:xfrm>
          <a:prstGeom prst="rect">
            <a:avLst/>
          </a:prstGeom>
        </p:spPr>
      </p:pic>
      <p:sp>
        <p:nvSpPr>
          <p:cNvPr id="5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380510" y="357809"/>
            <a:ext cx="7630917" cy="322675"/>
          </a:xfrm>
          <a:prstGeom prst="rect">
            <a:avLst/>
          </a:prstGeom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6" name="Holder 6"/>
          <p:cNvSpPr txBox="1">
            <a:spLocks/>
          </p:cNvSpPr>
          <p:nvPr userDrawn="1"/>
        </p:nvSpPr>
        <p:spPr>
          <a:xfrm>
            <a:off x="380510" y="6612607"/>
            <a:ext cx="1037165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algn="ctr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584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 №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469963" y="4398229"/>
            <a:ext cx="7630917" cy="7200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69963" y="3390117"/>
            <a:ext cx="7630917" cy="7200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ru-RU" dirty="0"/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0" hasCustomPrompt="1"/>
          </p:nvPr>
        </p:nvSpPr>
        <p:spPr>
          <a:xfrm>
            <a:off x="469962" y="3585100"/>
            <a:ext cx="7630917" cy="75389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9" name="Текст 18"/>
          <p:cNvSpPr>
            <a:spLocks noGrp="1"/>
          </p:cNvSpPr>
          <p:nvPr>
            <p:ph type="body" sz="quarter" idx="12" hasCustomPrompt="1"/>
          </p:nvPr>
        </p:nvSpPr>
        <p:spPr>
          <a:xfrm>
            <a:off x="8475662" y="1778966"/>
            <a:ext cx="3716338" cy="4672013"/>
          </a:xfrm>
          <a:prstGeom prst="rect">
            <a:avLst/>
          </a:prstGeom>
          <a:noFill/>
        </p:spPr>
        <p:txBody>
          <a:bodyPr/>
          <a:lstStyle>
            <a:lvl1pPr>
              <a:defRPr sz="35000" b="1">
                <a:pattFill prst="ltUpDiag">
                  <a:fgClr>
                    <a:schemeClr val="tx2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20" name="object 34"/>
          <p:cNvSpPr txBox="1"/>
          <p:nvPr/>
        </p:nvSpPr>
        <p:spPr>
          <a:xfrm>
            <a:off x="266871" y="4529471"/>
            <a:ext cx="8037157" cy="20133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3000" b="1" spc="35" dirty="0">
                <a:pattFill prst="ltUpDiag">
                  <a:fgClr>
                    <a:schemeClr val="tx2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Verdana"/>
                <a:cs typeface="Verdana"/>
              </a:rPr>
              <a:t>ВОПРОС</a:t>
            </a:r>
            <a:endParaRPr lang="ru-RU" sz="13000" dirty="0">
              <a:pattFill prst="ltUpDiag">
                <a:fgClr>
                  <a:schemeClr val="tx2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atin typeface="Verdana"/>
              <a:cs typeface="Verdana"/>
            </a:endParaRPr>
          </a:p>
        </p:txBody>
      </p:sp>
      <p:sp>
        <p:nvSpPr>
          <p:cNvPr id="8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380510" y="357809"/>
            <a:ext cx="7630917" cy="322675"/>
          </a:xfrm>
          <a:prstGeom prst="rect">
            <a:avLst/>
          </a:prstGeom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9" name="Holder 6"/>
          <p:cNvSpPr txBox="1">
            <a:spLocks/>
          </p:cNvSpPr>
          <p:nvPr userDrawn="1"/>
        </p:nvSpPr>
        <p:spPr>
          <a:xfrm>
            <a:off x="380510" y="6612607"/>
            <a:ext cx="1037165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algn="ctr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819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1491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86" r:id="rId3"/>
    <p:sldLayoutId id="2147483673" r:id="rId4"/>
    <p:sldLayoutId id="2147483674" r:id="rId5"/>
    <p:sldLayoutId id="2147483687" r:id="rId6"/>
    <p:sldLayoutId id="2147483688" r:id="rId7"/>
    <p:sldLayoutId id="2147483689" r:id="rId8"/>
    <p:sldLayoutId id="2147483675" r:id="rId9"/>
    <p:sldLayoutId id="2147483676" r:id="rId10"/>
    <p:sldLayoutId id="2147483677" r:id="rId11"/>
    <p:sldLayoutId id="2147483690" r:id="rId12"/>
    <p:sldLayoutId id="2147483691" r:id="rId13"/>
  </p:sldLayoutIdLst>
  <p:txStyles>
    <p:titleStyle>
      <a:lvl1pPr eaLnBrk="1" hangingPunct="1">
        <a:defRPr sz="1400" baseline="0">
          <a:solidFill>
            <a:schemeClr val="bg2">
              <a:lumMod val="10000"/>
            </a:schemeClr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5.png"/><Relationship Id="rId13" Type="http://schemas.openxmlformats.org/officeDocument/2006/relationships/image" Target="../media/image68.svg"/><Relationship Id="rId3" Type="http://schemas.openxmlformats.org/officeDocument/2006/relationships/image" Target="../media/image58.svg"/><Relationship Id="rId21" Type="http://schemas.openxmlformats.org/officeDocument/2006/relationships/image" Target="../media/image78.svg"/><Relationship Id="rId7" Type="http://schemas.openxmlformats.org/officeDocument/2006/relationships/image" Target="../media/image62.svg"/><Relationship Id="rId12" Type="http://schemas.openxmlformats.org/officeDocument/2006/relationships/image" Target="../media/image12.png"/><Relationship Id="rId25" Type="http://schemas.openxmlformats.org/officeDocument/2006/relationships/image" Target="../media/image14.png"/><Relationship Id="rId17" Type="http://schemas.openxmlformats.org/officeDocument/2006/relationships/image" Target="../media/image72.svg"/><Relationship Id="rId2" Type="http://schemas.openxmlformats.org/officeDocument/2006/relationships/image" Target="../media/image8.png"/><Relationship Id="rId29" Type="http://schemas.openxmlformats.org/officeDocument/2006/relationships/image" Target="../media/image66.svg"/><Relationship Id="rId1" Type="http://schemas.openxmlformats.org/officeDocument/2006/relationships/slideLayout" Target="../slideLayouts/slideLayout12.xml"/><Relationship Id="rId11" Type="http://schemas.openxmlformats.org/officeDocument/2006/relationships/image" Target="../media/image11.png"/><Relationship Id="rId24" Type="http://schemas.openxmlformats.org/officeDocument/2006/relationships/image" Target="../media/image72.svg"/><Relationship Id="rId5" Type="http://schemas.openxmlformats.org/officeDocument/2006/relationships/image" Target="../media/image60.svg"/><Relationship Id="rId23" Type="http://schemas.openxmlformats.org/officeDocument/2006/relationships/image" Target="../media/image80.svg"/><Relationship Id="rId15" Type="http://schemas.openxmlformats.org/officeDocument/2006/relationships/image" Target="../media/image70.svg"/><Relationship Id="rId28" Type="http://schemas.openxmlformats.org/officeDocument/2006/relationships/image" Target="../media/image17.png"/><Relationship Id="rId10" Type="http://schemas.openxmlformats.org/officeDocument/2006/relationships/image" Target="../media/image10.png"/><Relationship Id="rId19" Type="http://schemas.openxmlformats.org/officeDocument/2006/relationships/image" Target="../media/image74.svg"/><Relationship Id="rId31" Type="http://schemas.openxmlformats.org/officeDocument/2006/relationships/image" Target="../media/image19.png"/><Relationship Id="rId4" Type="http://schemas.openxmlformats.org/officeDocument/2006/relationships/image" Target="../media/image9.png"/><Relationship Id="rId9" Type="http://schemas.openxmlformats.org/officeDocument/2006/relationships/image" Target="../media/image64.svg"/><Relationship Id="rId22" Type="http://schemas.openxmlformats.org/officeDocument/2006/relationships/image" Target="../media/image13.png"/><Relationship Id="rId27" Type="http://schemas.openxmlformats.org/officeDocument/2006/relationships/image" Target="../media/image16.png"/><Relationship Id="rId30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7727" y="5777861"/>
            <a:ext cx="7619062" cy="538609"/>
          </a:xfrm>
        </p:spPr>
        <p:txBody>
          <a:bodyPr/>
          <a:lstStyle/>
          <a:p>
            <a:r>
              <a:rPr lang="ru-RU" sz="3500" dirty="0" smtClean="0"/>
              <a:t>Таможенный представитель</a:t>
            </a:r>
            <a:endParaRPr lang="ru-RU" sz="3500" dirty="0"/>
          </a:p>
        </p:txBody>
      </p:sp>
    </p:spTree>
    <p:extLst>
      <p:ext uri="{BB962C8B-B14F-4D97-AF65-F5344CB8AC3E}">
        <p14:creationId xmlns:p14="http://schemas.microsoft.com/office/powerpoint/2010/main" val="2352213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447625" y="403627"/>
            <a:ext cx="303149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srgbClr val="003F53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ТАМОЖЕННОЕ</a:t>
            </a:r>
            <a:r>
              <a:rPr kumimoji="0" sz="1400" b="1" i="0" u="none" strike="noStrike" kern="1200" cap="none" spc="-85" normalizeH="0" baseline="0" noProof="0" dirty="0">
                <a:ln>
                  <a:noFill/>
                </a:ln>
                <a:solidFill>
                  <a:srgbClr val="003F53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400" b="1" i="0" u="none" strike="noStrike" kern="1200" cap="none" spc="5" normalizeH="0" baseline="0" noProof="0" dirty="0">
                <a:ln>
                  <a:noFill/>
                </a:ln>
                <a:solidFill>
                  <a:srgbClr val="003F53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ОФОРМЛЕНИЕ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 idx="4294967295"/>
          </p:nvPr>
        </p:nvSpPr>
        <p:spPr>
          <a:xfrm>
            <a:off x="937716" y="1198630"/>
            <a:ext cx="1755775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spcBef>
                <a:spcPts val="100"/>
              </a:spcBef>
            </a:pPr>
            <a:r>
              <a:rPr sz="1600" b="1" kern="1200" spc="-35" dirty="0">
                <a:solidFill>
                  <a:srgbClr val="EE3524"/>
                </a:solidFill>
                <a:latin typeface="Verdana"/>
                <a:ea typeface="+mn-ea"/>
                <a:cs typeface="Verdana"/>
              </a:rPr>
              <a:t>НАШИ УСЛУГИ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74742" y="1594784"/>
            <a:ext cx="2479675" cy="1022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255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Анализ</a:t>
            </a:r>
            <a:r>
              <a:rPr kumimoji="0" sz="1200" b="0" i="0" u="none" strike="noStrike" kern="1200" cap="none" spc="4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внешнеторговой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12700" marR="0" lvl="0" indent="0" algn="l" defTabSz="914400" rtl="0" eaLnBrk="1" fontAlgn="auto" latinLnBrk="0" hangingPunct="1">
              <a:lnSpc>
                <a:spcPts val="106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документации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на</a:t>
            </a:r>
            <a:r>
              <a:rPr kumimoji="0" sz="1200" b="0" i="0" u="none" strike="noStrike" kern="1200" cap="none" spc="-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соответствие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12700" marR="354330" lvl="0" indent="0" algn="l" defTabSz="914400" rtl="0" eaLnBrk="1" fontAlgn="auto" latinLnBrk="0" hangingPunct="1">
              <a:lnSpc>
                <a:spcPct val="74100"/>
              </a:lnSpc>
              <a:spcBef>
                <a:spcPts val="1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требованиям таможенного  законодательства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12700" marR="662305" lvl="0" indent="0" algn="l" defTabSz="914400" rtl="0" eaLnBrk="1" fontAlgn="auto" latinLnBrk="0" hangingPunct="1">
              <a:lnSpc>
                <a:spcPct val="74100"/>
              </a:lnSpc>
              <a:spcBef>
                <a:spcPts val="10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Исчисление  таможенных</a:t>
            </a:r>
            <a:r>
              <a:rPr kumimoji="0" sz="1200" b="0" i="0" u="none" strike="noStrike" kern="1200" cap="none" spc="-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платежей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74742" y="2809717"/>
            <a:ext cx="2074545" cy="34417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74100"/>
              </a:lnSpc>
              <a:spcBef>
                <a:spcPts val="4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Оформление таможенных 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деклараций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74742" y="3346470"/>
            <a:ext cx="3405504" cy="3086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255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Помещение</a:t>
            </a:r>
            <a:r>
              <a:rPr kumimoji="0" sz="1200" b="0" i="0" u="none" strike="noStrike" kern="120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товаров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12700" marR="0" lvl="0" indent="0" algn="l" defTabSz="914400" rtl="0" eaLnBrk="1" fontAlgn="auto" latinLnBrk="0" hangingPunct="1">
              <a:lnSpc>
                <a:spcPts val="125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под таможенные процедуры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12700" marR="0" lvl="0" indent="0" algn="l" defTabSz="914400" rtl="0" eaLnBrk="1" fontAlgn="auto" latinLnBrk="0" hangingPunct="1">
              <a:lnSpc>
                <a:spcPts val="1255"/>
              </a:lnSpc>
              <a:spcBef>
                <a:spcPts val="11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Подготовка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документов</a:t>
            </a:r>
            <a:r>
              <a:rPr kumimoji="0" sz="1200" b="0" i="0" u="none" strike="noStrike" kern="1200" cap="none" spc="-9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для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12700" marR="848994" lvl="0" indent="0" algn="l" defTabSz="914400" rtl="0" eaLnBrk="1" fontAlgn="auto" latinLnBrk="0" hangingPunct="1">
              <a:lnSpc>
                <a:spcPct val="74100"/>
              </a:lnSpc>
              <a:spcBef>
                <a:spcPts val="1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получения</a:t>
            </a:r>
            <a:r>
              <a:rPr kumimoji="0" sz="1200" b="0" i="0" u="none" strike="noStrike" kern="1200" cap="none" spc="-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классификационных 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решений РТУ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и ФТС</a:t>
            </a:r>
            <a:r>
              <a:rPr kumimoji="0" sz="1200" b="0" i="0" u="none" strike="noStrike" kern="1200" cap="none" spc="39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России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  <a:p>
            <a:pPr marL="12700" marR="1153795" lvl="0" indent="0" algn="l" defTabSz="914400" rtl="0" eaLnBrk="1" fontAlgn="auto" latinLnBrk="0" hangingPunct="1">
              <a:lnSpc>
                <a:spcPct val="741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Получение разрешительной 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документации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12700" marR="0" lvl="0" indent="0" algn="l" defTabSz="914400" rtl="0" eaLnBrk="1" fontAlgn="auto" latinLnBrk="0" hangingPunct="1">
              <a:lnSpc>
                <a:spcPts val="1255"/>
              </a:lnSpc>
              <a:spcBef>
                <a:spcPts val="12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Консультации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при</a:t>
            </a:r>
            <a:r>
              <a:rPr kumimoji="0" sz="1200" b="0" i="0" u="none" strike="noStrike" kern="120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подготовке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12700" marR="593090" lvl="0" indent="0" algn="l" defTabSz="914400" rtl="0" eaLnBrk="1" fontAlgn="auto" latinLnBrk="0" hangingPunct="1">
              <a:lnSpc>
                <a:spcPct val="74100"/>
              </a:lnSpc>
              <a:spcBef>
                <a:spcPts val="1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документов для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подтверждения  заявленной таможенной</a:t>
            </a:r>
            <a:r>
              <a:rPr kumimoji="0" sz="1200" b="0" i="0" u="none" strike="noStrike" kern="1200" cap="none" spc="-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стоимости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  <a:p>
            <a:pPr marL="12700" marR="699770" lvl="0" indent="0" algn="l" defTabSz="914400" rtl="0" eaLnBrk="1" fontAlgn="auto" latinLnBrk="0" hangingPunct="1">
              <a:lnSpc>
                <a:spcPct val="74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Правовая помощь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в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прохождении  таможенных</a:t>
            </a:r>
            <a:r>
              <a:rPr kumimoji="0" sz="1200" b="0" i="0" u="none" strike="noStrike" kern="120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проверок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12700" marR="0" lvl="0" indent="0" algn="l" defTabSz="914400" rtl="0" eaLnBrk="1" fontAlgn="auto" latinLnBrk="0" hangingPunct="1">
              <a:lnSpc>
                <a:spcPts val="1255"/>
              </a:lnSpc>
              <a:spcBef>
                <a:spcPts val="1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Содействие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в </a:t>
            </a:r>
            <a:r>
              <a:rPr kumimoji="0" sz="1200" b="0" i="0" u="none" strike="noStrike" kern="120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подготовке</a:t>
            </a:r>
            <a:r>
              <a:rPr kumimoji="0" sz="1200" b="0" i="0" u="none" strike="noStrike" kern="1200" cap="none" spc="-2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200" b="0" i="0" u="none" strike="noStrike" kern="120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документов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12700" marR="5080" lvl="0" indent="0" algn="l" defTabSz="914400" rtl="0" eaLnBrk="1" fontAlgn="auto" latinLnBrk="0" hangingPunct="1">
              <a:lnSpc>
                <a:spcPct val="74100"/>
              </a:lnSpc>
              <a:spcBef>
                <a:spcPts val="1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для </a:t>
            </a:r>
            <a:r>
              <a:rPr kumimoji="0" sz="1200" b="0" i="0" u="none" strike="noStrike" kern="120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оспаривания неправомерных решений,  </a:t>
            </a:r>
            <a:r>
              <a:rPr kumimoji="0" sz="1200" b="0" i="0" u="none" strike="noStrike" kern="120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действия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и</a:t>
            </a:r>
            <a:r>
              <a:rPr kumimoji="0" sz="1200" b="0" i="0" u="none" strike="noStrike" kern="1200" cap="none" spc="-29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200" b="0" i="0" u="none" strike="noStrike" kern="120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бездействия </a:t>
            </a:r>
            <a:r>
              <a:rPr kumimoji="0" sz="1200" b="0" i="0" u="none" strike="noStrike" kern="120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таможенных </a:t>
            </a:r>
            <a:r>
              <a:rPr kumimoji="0" sz="1200" b="0" i="0" u="none" strike="noStrike" kern="120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органов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884233" y="1092100"/>
            <a:ext cx="187071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35" normalizeH="0" baseline="0" noProof="0" dirty="0">
                <a:ln>
                  <a:noFill/>
                </a:ln>
                <a:solidFill>
                  <a:srgbClr val="EE3524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НАМ</a:t>
            </a:r>
            <a:r>
              <a:rPr kumimoji="0" sz="1600" b="1" i="0" u="none" strike="noStrike" kern="1200" cap="none" spc="-175" normalizeH="0" baseline="0" noProof="0" dirty="0">
                <a:ln>
                  <a:noFill/>
                </a:ln>
                <a:solidFill>
                  <a:srgbClr val="EE3524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600" b="1" i="0" u="none" strike="noStrike" kern="1200" cap="none" spc="-50" normalizeH="0" baseline="0" noProof="0" dirty="0">
                <a:ln>
                  <a:noFill/>
                </a:ln>
                <a:solidFill>
                  <a:srgbClr val="EE3524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ДОВЕРЯЮТ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933520" y="1092100"/>
            <a:ext cx="4013057" cy="2217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0" normalizeH="0" baseline="0" noProof="0" dirty="0">
                <a:ln>
                  <a:noFill/>
                </a:ln>
                <a:solidFill>
                  <a:srgbClr val="E83627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СТАТИСТИКА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96520" marR="0" lvl="0" indent="0" algn="l" defTabSz="914400" rtl="0" eaLnBrk="1" fontAlgn="auto" latinLnBrk="0" hangingPunct="1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В </a:t>
            </a:r>
            <a:r>
              <a:rPr kumimoji="0" sz="1400" b="0" i="0" u="none" strike="noStrike" kern="120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настоящее</a:t>
            </a:r>
            <a:r>
              <a:rPr kumimoji="0" sz="1400" b="0" i="0" u="none" strike="noStrike" kern="120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время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96520" marR="0" lvl="0" indent="0" algn="l" defTabSz="914400" rtl="0" eaLnBrk="1" fontAlgn="auto" latinLnBrk="0" hangingPunct="1">
              <a:lnSpc>
                <a:spcPts val="159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«РЖД </a:t>
            </a:r>
            <a:r>
              <a:rPr kumimoji="0" sz="1400" b="0" i="0" u="none" strike="noStrike" kern="120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Логистика»</a:t>
            </a:r>
            <a:r>
              <a:rPr kumimoji="0" sz="1400" b="0" i="0" u="none" strike="noStrike" kern="120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оформляет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96520" marR="0" lvl="0" indent="0" algn="l" defTabSz="914400" rtl="0" eaLnBrk="1" fontAlgn="auto" latinLnBrk="0" hangingPunct="1">
              <a:lnSpc>
                <a:spcPts val="21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E83627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более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E83627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E83627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6</a:t>
            </a:r>
            <a:r>
              <a:rPr kumimoji="0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83627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000</a:t>
            </a: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96520" marR="0" lvl="0" indent="0" algn="l" defTabSz="914400" rtl="0" eaLnBrk="1" fontAlgn="auto" latinLnBrk="0" hangingPunct="1">
              <a:lnSpc>
                <a:spcPts val="15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деклараций в</a:t>
            </a:r>
            <a:r>
              <a:rPr kumimoji="0" sz="1400" b="0" i="0" u="none" strike="noStrike" kern="120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400" b="0" i="0" u="none" strike="noStrike" kern="120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месяц.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91440" marR="5080" lvl="0" indent="0" algn="l" defTabSz="914400" rtl="0" eaLnBrk="1" fontAlgn="auto" latinLnBrk="0" hangingPunct="1">
              <a:lnSpc>
                <a:spcPct val="107200"/>
              </a:lnSpc>
              <a:spcBef>
                <a:spcPts val="12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К концу </a:t>
            </a:r>
            <a:r>
              <a:rPr kumimoji="0" sz="1400" b="0" i="0" u="none" strike="noStrike" kern="120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года планируем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увеличить  объем оформляемых </a:t>
            </a:r>
            <a:r>
              <a:rPr kumimoji="0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деклараций</a:t>
            </a:r>
            <a:r>
              <a:rPr kumimoji="0" sz="1400" b="0" i="0" u="none" strike="noStrike" kern="1200" cap="none" spc="-1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до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91440" marR="0" lvl="0" indent="0" algn="l" defTabSz="914400" rtl="0" eaLnBrk="1" fontAlgn="auto" latinLnBrk="0" hangingPunct="1">
              <a:lnSpc>
                <a:spcPts val="19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00" b="1" i="0" u="none" strike="noStrike" kern="1200" cap="none" spc="0" normalizeH="0" baseline="-8333" noProof="0" dirty="0">
                <a:ln>
                  <a:noFill/>
                </a:ln>
                <a:solidFill>
                  <a:srgbClr val="E83627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10 000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в</a:t>
            </a:r>
            <a:r>
              <a:rPr kumimoji="0" sz="1400" b="0" i="0" u="none" strike="noStrike" kern="1200" cap="none" spc="-2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400" b="0" i="0" u="none" strike="noStrike" kern="120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месяц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sp>
        <p:nvSpPr>
          <p:cNvPr id="12" name="Holder 6"/>
          <p:cNvSpPr txBox="1">
            <a:spLocks/>
          </p:cNvSpPr>
          <p:nvPr/>
        </p:nvSpPr>
        <p:spPr>
          <a:xfrm>
            <a:off x="380510" y="6612607"/>
            <a:ext cx="1037165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algn="ctr"/>
              <a:t>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6569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Текст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 smtClean="0"/>
              <a:t>ОФОРМЛЯЕМЫЕ ТОВАРЫ. ПРОДУКТЫ ПИТАНИЯ И НАПИТКИ</a:t>
            </a:r>
          </a:p>
        </p:txBody>
      </p:sp>
      <p:sp>
        <p:nvSpPr>
          <p:cNvPr id="17" name="object 2"/>
          <p:cNvSpPr txBox="1"/>
          <p:nvPr/>
        </p:nvSpPr>
        <p:spPr>
          <a:xfrm>
            <a:off x="270614" y="3034424"/>
            <a:ext cx="177597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200" dirty="0" smtClean="0">
                <a:solidFill>
                  <a:schemeClr val="tx1">
                    <a:lumMod val="50000"/>
                  </a:schemeClr>
                </a:solidFill>
              </a:rPr>
              <a:t>Замороженное</a:t>
            </a:r>
            <a:br>
              <a:rPr lang="ru-RU" sz="1200" dirty="0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ru-RU" sz="1200" dirty="0" smtClean="0">
                <a:solidFill>
                  <a:schemeClr val="tx1">
                    <a:lumMod val="50000"/>
                  </a:schemeClr>
                </a:solidFill>
              </a:rPr>
              <a:t>мясо</a:t>
            </a:r>
            <a:endParaRPr sz="1200" dirty="0">
              <a:latin typeface="Verdana"/>
              <a:cs typeface="Verdana"/>
            </a:endParaRPr>
          </a:p>
        </p:txBody>
      </p:sp>
      <p:sp>
        <p:nvSpPr>
          <p:cNvPr id="18" name="object 3"/>
          <p:cNvSpPr txBox="1"/>
          <p:nvPr/>
        </p:nvSpPr>
        <p:spPr>
          <a:xfrm>
            <a:off x="1706612" y="3034424"/>
            <a:ext cx="1635989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ctr">
              <a:lnSpc>
                <a:spcPct val="100000"/>
              </a:lnSpc>
            </a:pPr>
            <a:r>
              <a:rPr lang="ru-RU" sz="1200" dirty="0" smtClean="0">
                <a:solidFill>
                  <a:schemeClr val="tx1">
                    <a:lumMod val="50000"/>
                  </a:schemeClr>
                </a:solidFill>
              </a:rPr>
              <a:t>Замороженная </a:t>
            </a:r>
            <a:br>
              <a:rPr lang="ru-RU" sz="1200" dirty="0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ru-RU" sz="1200" dirty="0" smtClean="0">
                <a:solidFill>
                  <a:schemeClr val="tx1">
                    <a:lumMod val="50000"/>
                  </a:schemeClr>
                </a:solidFill>
              </a:rPr>
              <a:t>рыба </a:t>
            </a:r>
            <a:r>
              <a:rPr lang="ru-RU" sz="1200" dirty="0">
                <a:solidFill>
                  <a:schemeClr val="tx1">
                    <a:lumMod val="50000"/>
                  </a:schemeClr>
                </a:solidFill>
              </a:rPr>
              <a:t>и морепродукты</a:t>
            </a:r>
            <a:endParaRPr sz="1200" dirty="0">
              <a:latin typeface="Verdana"/>
              <a:cs typeface="Verdana"/>
            </a:endParaRPr>
          </a:p>
        </p:txBody>
      </p:sp>
      <p:sp>
        <p:nvSpPr>
          <p:cNvPr id="19" name="object 4"/>
          <p:cNvSpPr txBox="1"/>
          <p:nvPr/>
        </p:nvSpPr>
        <p:spPr>
          <a:xfrm>
            <a:off x="2761393" y="3034424"/>
            <a:ext cx="2326914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200" dirty="0" smtClean="0">
                <a:solidFill>
                  <a:schemeClr val="tx1">
                    <a:lumMod val="50000"/>
                  </a:schemeClr>
                </a:solidFill>
              </a:rPr>
              <a:t>Свежие </a:t>
            </a:r>
            <a:r>
              <a:rPr lang="ru-RU" sz="1200" dirty="0">
                <a:solidFill>
                  <a:schemeClr val="tx1">
                    <a:lumMod val="50000"/>
                  </a:schemeClr>
                </a:solidFill>
              </a:rPr>
              <a:t>фрукты </a:t>
            </a:r>
            <a:r>
              <a:rPr lang="ru-RU" sz="1200" dirty="0" smtClean="0">
                <a:solidFill>
                  <a:schemeClr val="tx1">
                    <a:lumMod val="50000"/>
                  </a:schemeClr>
                </a:solidFill>
              </a:rPr>
              <a:t/>
            </a:r>
            <a:br>
              <a:rPr lang="ru-RU" sz="1200" dirty="0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ru-RU" sz="1200" dirty="0" smtClean="0">
                <a:solidFill>
                  <a:schemeClr val="tx1">
                    <a:lumMod val="50000"/>
                  </a:schemeClr>
                </a:solidFill>
              </a:rPr>
              <a:t>и </a:t>
            </a:r>
            <a:r>
              <a:rPr lang="ru-RU" sz="1200" dirty="0">
                <a:solidFill>
                  <a:schemeClr val="tx1">
                    <a:lumMod val="50000"/>
                  </a:schemeClr>
                </a:solidFill>
              </a:rPr>
              <a:t>овощи</a:t>
            </a:r>
            <a:endParaRPr sz="1200" dirty="0">
              <a:latin typeface="Verdana"/>
              <a:cs typeface="Verdana"/>
            </a:endParaRPr>
          </a:p>
        </p:txBody>
      </p:sp>
      <p:sp>
        <p:nvSpPr>
          <p:cNvPr id="21" name="object 6"/>
          <p:cNvSpPr txBox="1"/>
          <p:nvPr/>
        </p:nvSpPr>
        <p:spPr>
          <a:xfrm>
            <a:off x="9100081" y="3133815"/>
            <a:ext cx="93027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200" dirty="0" smtClean="0">
                <a:solidFill>
                  <a:schemeClr val="tx1">
                    <a:lumMod val="50000"/>
                  </a:schemeClr>
                </a:solidFill>
              </a:rPr>
              <a:t>Чай</a:t>
            </a:r>
            <a:endParaRPr sz="1200" dirty="0">
              <a:latin typeface="Verdana"/>
              <a:cs typeface="Verdana"/>
            </a:endParaRPr>
          </a:p>
        </p:txBody>
      </p:sp>
      <p:sp>
        <p:nvSpPr>
          <p:cNvPr id="28" name="object 7"/>
          <p:cNvSpPr txBox="1"/>
          <p:nvPr/>
        </p:nvSpPr>
        <p:spPr>
          <a:xfrm>
            <a:off x="10347554" y="3133815"/>
            <a:ext cx="1330571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200" spc="-5" dirty="0" smtClean="0">
                <a:solidFill>
                  <a:srgbClr val="231F20"/>
                </a:solidFill>
                <a:latin typeface="Verdana"/>
                <a:cs typeface="Verdana"/>
              </a:rPr>
              <a:t>Табак</a:t>
            </a:r>
            <a:endParaRPr sz="1200" dirty="0">
              <a:latin typeface="Verdana"/>
              <a:cs typeface="Verdana"/>
            </a:endParaRPr>
          </a:p>
        </p:txBody>
      </p:sp>
      <p:sp>
        <p:nvSpPr>
          <p:cNvPr id="12" name="object 5"/>
          <p:cNvSpPr txBox="1"/>
          <p:nvPr/>
        </p:nvSpPr>
        <p:spPr>
          <a:xfrm>
            <a:off x="4328560" y="3034424"/>
            <a:ext cx="203068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200" dirty="0" smtClean="0">
                <a:solidFill>
                  <a:schemeClr val="tx1">
                    <a:lumMod val="50000"/>
                  </a:schemeClr>
                </a:solidFill>
              </a:rPr>
              <a:t>Кондитерские </a:t>
            </a:r>
            <a:br>
              <a:rPr lang="ru-RU" sz="1200" dirty="0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ru-RU" sz="1200" dirty="0" smtClean="0">
                <a:solidFill>
                  <a:schemeClr val="tx1">
                    <a:lumMod val="50000"/>
                  </a:schemeClr>
                </a:solidFill>
              </a:rPr>
              <a:t>изделия</a:t>
            </a:r>
            <a:endParaRPr sz="1200" dirty="0">
              <a:solidFill>
                <a:schemeClr val="tx1">
                  <a:lumMod val="50000"/>
                </a:schemeClr>
              </a:solidFill>
              <a:latin typeface="Verdana"/>
              <a:cs typeface="Verdana"/>
            </a:endParaRPr>
          </a:p>
        </p:txBody>
      </p:sp>
      <p:sp>
        <p:nvSpPr>
          <p:cNvPr id="13" name="object 5"/>
          <p:cNvSpPr txBox="1"/>
          <p:nvPr/>
        </p:nvSpPr>
        <p:spPr>
          <a:xfrm>
            <a:off x="6244262" y="3034424"/>
            <a:ext cx="1065511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200" dirty="0" smtClean="0">
                <a:solidFill>
                  <a:schemeClr val="tx1">
                    <a:lumMod val="50000"/>
                  </a:schemeClr>
                </a:solidFill>
              </a:rPr>
              <a:t>Молочная </a:t>
            </a:r>
            <a:r>
              <a:rPr lang="ru-RU" sz="1200" dirty="0">
                <a:solidFill>
                  <a:schemeClr val="tx1">
                    <a:lumMod val="50000"/>
                  </a:schemeClr>
                </a:solidFill>
              </a:rPr>
              <a:t>продукция</a:t>
            </a:r>
            <a:endParaRPr sz="1200" dirty="0">
              <a:latin typeface="Verdana"/>
              <a:cs typeface="Verdana"/>
            </a:endParaRPr>
          </a:p>
        </p:txBody>
      </p:sp>
      <p:sp>
        <p:nvSpPr>
          <p:cNvPr id="14" name="object 6"/>
          <p:cNvSpPr txBox="1"/>
          <p:nvPr/>
        </p:nvSpPr>
        <p:spPr>
          <a:xfrm>
            <a:off x="7541699" y="3034424"/>
            <a:ext cx="1244037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200" dirty="0">
                <a:solidFill>
                  <a:schemeClr val="tx1">
                    <a:lumMod val="50000"/>
                  </a:schemeClr>
                </a:solidFill>
              </a:rPr>
              <a:t>А</a:t>
            </a:r>
            <a:r>
              <a:rPr lang="ru-RU" sz="1200" dirty="0" smtClean="0">
                <a:solidFill>
                  <a:schemeClr val="tx1">
                    <a:lumMod val="50000"/>
                  </a:schemeClr>
                </a:solidFill>
              </a:rPr>
              <a:t>лкогольные </a:t>
            </a:r>
            <a:r>
              <a:rPr lang="ru-RU" sz="1200" dirty="0">
                <a:solidFill>
                  <a:schemeClr val="tx1">
                    <a:lumMod val="50000"/>
                  </a:schemeClr>
                </a:solidFill>
              </a:rPr>
              <a:t>и безалкогольные напитки</a:t>
            </a:r>
            <a:endParaRPr sz="120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72155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>
            <a:extLst>
              <a:ext uri="{FF2B5EF4-FFF2-40B4-BE49-F238E27FC236}">
                <a16:creationId xmlns:a16="http://schemas.microsoft.com/office/drawing/2014/main" id="{DF913365-65B0-52A7-05BF-132697265BB1}"/>
              </a:ext>
            </a:extLst>
          </p:cNvPr>
          <p:cNvSpPr txBox="1">
            <a:spLocks/>
          </p:cNvSpPr>
          <p:nvPr/>
        </p:nvSpPr>
        <p:spPr>
          <a:xfrm>
            <a:off x="1176793" y="1071434"/>
            <a:ext cx="8828234" cy="384060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Государственный контроль, запреты и ограничения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FE37CC-64AC-04F7-D1A4-AA11134E75DF}"/>
              </a:ext>
            </a:extLst>
          </p:cNvPr>
          <p:cNvSpPr txBox="1"/>
          <p:nvPr/>
        </p:nvSpPr>
        <p:spPr>
          <a:xfrm>
            <a:off x="457663" y="1554665"/>
            <a:ext cx="288841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Решение Комиссии Таможенного союза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от 18 июня 2010 г. </a:t>
            </a:r>
            <a:r>
              <a:rPr lang="en-GB" sz="160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 317</a:t>
            </a:r>
            <a:r>
              <a:rPr lang="en-GB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60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ru-RU" sz="160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 применении ветеринарно-санитарных </a:t>
            </a:r>
            <a:r>
              <a:rPr lang="ru-RU" sz="1600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мер в ЕАЭС "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C10E18-7D0C-A989-D23C-0883978A5790}"/>
              </a:ext>
            </a:extLst>
          </p:cNvPr>
          <p:cNvSpPr txBox="1"/>
          <p:nvPr/>
        </p:nvSpPr>
        <p:spPr>
          <a:xfrm>
            <a:off x="3752660" y="1564230"/>
            <a:ext cx="354896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Решение Коллегии ЕЭК</a:t>
            </a:r>
          </a:p>
          <a:p>
            <a:pPr algn="ctr"/>
            <a:r>
              <a:rPr lang="ru-RU" sz="1600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60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21 апреля 2015 г. </a:t>
            </a:r>
            <a:r>
              <a:rPr lang="en-GB" sz="160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 30</a:t>
            </a:r>
          </a:p>
          <a:p>
            <a:pPr algn="ctr"/>
            <a:r>
              <a:rPr lang="ru-RU" sz="1600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 мерах нетарифного регулирования</a:t>
            </a:r>
            <a:endParaRPr lang="ru-RU" sz="1600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F8A5E3-AE60-9325-5B64-5B1A2C931A26}"/>
              </a:ext>
            </a:extLst>
          </p:cNvPr>
          <p:cNvSpPr txBox="1"/>
          <p:nvPr/>
        </p:nvSpPr>
        <p:spPr>
          <a:xfrm>
            <a:off x="8669511" y="1491264"/>
            <a:ext cx="299988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Решение Комиссии Таможенного союза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от 28 мая 2010 г. </a:t>
            </a:r>
            <a:r>
              <a:rPr lang="en-GB" sz="160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 299</a:t>
            </a:r>
            <a:r>
              <a:rPr lang="en-GB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60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ru-RU" sz="160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 применении санитарных мер в </a:t>
            </a:r>
            <a:r>
              <a:rPr lang="ru-RU" sz="1600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ЕАЭС"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78789F-611A-9840-D6C1-CA3F4D7B6652}"/>
              </a:ext>
            </a:extLst>
          </p:cNvPr>
          <p:cNvSpPr txBox="1"/>
          <p:nvPr/>
        </p:nvSpPr>
        <p:spPr>
          <a:xfrm>
            <a:off x="4085220" y="4237389"/>
            <a:ext cx="336014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60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Решение Комиссии Таможенного союза от 18.06.2010 </a:t>
            </a:r>
            <a:r>
              <a:rPr lang="en-GB" sz="160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 318 </a:t>
            </a:r>
            <a:r>
              <a:rPr lang="ru-RU" sz="1600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"Об обеспечении карантина растений в </a:t>
            </a:r>
            <a:r>
              <a:rPr lang="ru-RU" sz="1600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ЕАЭС "</a:t>
            </a:r>
            <a:endParaRPr lang="ru-RU" sz="1600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Объект 6" descr="Корова контур">
            <a:extLst>
              <a:ext uri="{FF2B5EF4-FFF2-40B4-BE49-F238E27FC236}">
                <a16:creationId xmlns:a16="http://schemas.microsoft.com/office/drawing/2014/main" id="{3E992B08-17B5-0B02-C133-A1D9763315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29158" y="3124325"/>
            <a:ext cx="914400" cy="914400"/>
          </a:xfrm>
          <a:prstGeom prst="rect">
            <a:avLst/>
          </a:prstGeom>
        </p:spPr>
      </p:pic>
      <p:pic>
        <p:nvPicPr>
          <p:cNvPr id="8" name="Рисунок 7" descr="Сыр контур">
            <a:extLst>
              <a:ext uri="{FF2B5EF4-FFF2-40B4-BE49-F238E27FC236}">
                <a16:creationId xmlns:a16="http://schemas.microsoft.com/office/drawing/2014/main" id="{74D7BABE-3802-AB1F-20EE-7618D43D51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1515053" y="3283369"/>
            <a:ext cx="914400" cy="914400"/>
          </a:xfrm>
          <a:prstGeom prst="rect">
            <a:avLst/>
          </a:prstGeom>
        </p:spPr>
      </p:pic>
      <p:pic>
        <p:nvPicPr>
          <p:cNvPr id="9" name="Рисунок 8" descr="Улей контур">
            <a:extLst>
              <a:ext uri="{FF2B5EF4-FFF2-40B4-BE49-F238E27FC236}">
                <a16:creationId xmlns:a16="http://schemas.microsoft.com/office/drawing/2014/main" id="{F51F8B2E-C406-94A2-9891-0637E1237D3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57663" y="4197769"/>
            <a:ext cx="914400" cy="914400"/>
          </a:xfrm>
          <a:prstGeom prst="rect">
            <a:avLst/>
          </a:prstGeom>
        </p:spPr>
      </p:pic>
      <p:pic>
        <p:nvPicPr>
          <p:cNvPr id="10" name="Рисунок 9" descr="Золотая рыбка контур">
            <a:extLst>
              <a:ext uri="{FF2B5EF4-FFF2-40B4-BE49-F238E27FC236}">
                <a16:creationId xmlns:a16="http://schemas.microsoft.com/office/drawing/2014/main" id="{F1271339-6283-A29E-D84C-27766AF5E53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338202" y="4197769"/>
            <a:ext cx="914400" cy="914400"/>
          </a:xfrm>
          <a:prstGeom prst="rect">
            <a:avLst/>
          </a:prstGeom>
        </p:spPr>
      </p:pic>
      <p:pic>
        <p:nvPicPr>
          <p:cNvPr id="11" name="Рисунок 10" descr="Компьютер контур">
            <a:extLst>
              <a:ext uri="{FF2B5EF4-FFF2-40B4-BE49-F238E27FC236}">
                <a16:creationId xmlns:a16="http://schemas.microsoft.com/office/drawing/2014/main" id="{951F5095-80E8-73D5-C2E0-AF466EEF64E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4432553" y="2630005"/>
            <a:ext cx="914400" cy="914400"/>
          </a:xfrm>
          <a:prstGeom prst="rect">
            <a:avLst/>
          </a:prstGeom>
        </p:spPr>
      </p:pic>
      <p:pic>
        <p:nvPicPr>
          <p:cNvPr id="12" name="Рисунок 11" descr="Лекарство контур">
            <a:extLst>
              <a:ext uri="{FF2B5EF4-FFF2-40B4-BE49-F238E27FC236}">
                <a16:creationId xmlns:a16="http://schemas.microsoft.com/office/drawing/2014/main" id="{61ABA03F-1C85-65DF-B76F-B2B9C997B1AD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4"/>
              </a:ext>
            </a:extLst>
          </a:blip>
          <a:stretch>
            <a:fillRect/>
          </a:stretch>
        </p:blipFill>
        <p:spPr>
          <a:xfrm>
            <a:off x="5308093" y="2772849"/>
            <a:ext cx="914400" cy="914400"/>
          </a:xfrm>
          <a:prstGeom prst="rect">
            <a:avLst/>
          </a:prstGeom>
        </p:spPr>
      </p:pic>
      <p:pic>
        <p:nvPicPr>
          <p:cNvPr id="13" name="Рисунок 12" descr="Треасуре морозильный контур">
            <a:extLst>
              <a:ext uri="{FF2B5EF4-FFF2-40B4-BE49-F238E27FC236}">
                <a16:creationId xmlns:a16="http://schemas.microsoft.com/office/drawing/2014/main" id="{7A56F624-63DD-C46C-F905-B2E8A5BA57E2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3"/>
              </a:ext>
            </a:extLst>
          </a:blip>
          <a:stretch>
            <a:fillRect/>
          </a:stretch>
        </p:blipFill>
        <p:spPr>
          <a:xfrm>
            <a:off x="4813214" y="3191588"/>
            <a:ext cx="914400" cy="914400"/>
          </a:xfrm>
          <a:prstGeom prst="rect">
            <a:avLst/>
          </a:prstGeom>
        </p:spPr>
      </p:pic>
      <p:pic>
        <p:nvPicPr>
          <p:cNvPr id="14" name="Рисунок 13" descr="Виноград контур">
            <a:extLst>
              <a:ext uri="{FF2B5EF4-FFF2-40B4-BE49-F238E27FC236}">
                <a16:creationId xmlns:a16="http://schemas.microsoft.com/office/drawing/2014/main" id="{DE7FC680-0026-FCF5-36E4-B67522DFF689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5858585" y="5112169"/>
            <a:ext cx="914400" cy="914400"/>
          </a:xfrm>
          <a:prstGeom prst="rect">
            <a:avLst/>
          </a:prstGeom>
        </p:spPr>
      </p:pic>
      <p:pic>
        <p:nvPicPr>
          <p:cNvPr id="15" name="Рисунок 14" descr="Яблоко контур">
            <a:extLst>
              <a:ext uri="{FF2B5EF4-FFF2-40B4-BE49-F238E27FC236}">
                <a16:creationId xmlns:a16="http://schemas.microsoft.com/office/drawing/2014/main" id="{DE088C30-A320-BF36-F0EA-773C99CF1FBB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6470774" y="4839739"/>
            <a:ext cx="830849" cy="830849"/>
          </a:xfrm>
          <a:prstGeom prst="rect">
            <a:avLst/>
          </a:prstGeom>
        </p:spPr>
      </p:pic>
      <p:pic>
        <p:nvPicPr>
          <p:cNvPr id="17" name="Рисунок 16" descr="Баклажан контур">
            <a:extLst>
              <a:ext uri="{FF2B5EF4-FFF2-40B4-BE49-F238E27FC236}">
                <a16:creationId xmlns:a16="http://schemas.microsoft.com/office/drawing/2014/main" id="{B7B0039A-14AB-0A51-1A90-0131876B4A3F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6122904" y="5324113"/>
            <a:ext cx="914400" cy="1185687"/>
          </a:xfrm>
          <a:prstGeom prst="rect">
            <a:avLst/>
          </a:prstGeom>
        </p:spPr>
      </p:pic>
      <p:pic>
        <p:nvPicPr>
          <p:cNvPr id="18" name="Рисунок 17" descr="микроб контур">
            <a:extLst>
              <a:ext uri="{FF2B5EF4-FFF2-40B4-BE49-F238E27FC236}">
                <a16:creationId xmlns:a16="http://schemas.microsoft.com/office/drawing/2014/main" id="{F97018F9-CB7E-F6DC-67C9-8CACC90BEBCC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9255055" y="2814703"/>
            <a:ext cx="914400" cy="914400"/>
          </a:xfrm>
          <a:prstGeom prst="rect">
            <a:avLst/>
          </a:prstGeom>
        </p:spPr>
      </p:pic>
      <p:pic>
        <p:nvPicPr>
          <p:cNvPr id="19" name="Рисунок 18" descr="Лекарство контур">
            <a:extLst>
              <a:ext uri="{FF2B5EF4-FFF2-40B4-BE49-F238E27FC236}">
                <a16:creationId xmlns:a16="http://schemas.microsoft.com/office/drawing/2014/main" id="{A07049BA-CF55-760D-CD52-B32FB5B44DA8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10005027" y="2543798"/>
            <a:ext cx="914400" cy="91440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5142348" y="5423342"/>
            <a:ext cx="980556" cy="980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09186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0B0DBA-4393-491C-A204-21018F0EF78A}"/>
              </a:ext>
            </a:extLst>
          </p:cNvPr>
          <p:cNvSpPr txBox="1"/>
          <p:nvPr/>
        </p:nvSpPr>
        <p:spPr>
          <a:xfrm>
            <a:off x="754601" y="514584"/>
            <a:ext cx="192645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Товары растительного происхождения</a:t>
            </a:r>
          </a:p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0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пиломатериалы, свежие овощи, ягоды</a:t>
            </a:r>
          </a:p>
          <a:p>
            <a:r>
              <a:rPr lang="ru-RU" sz="10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и фрукты, бобовые, срезанные растения</a:t>
            </a:r>
          </a:p>
          <a:p>
            <a:r>
              <a:rPr lang="ru-RU" sz="10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и композиции из них, орехи, семена, </a:t>
            </a:r>
          </a:p>
          <a:p>
            <a:r>
              <a:rPr lang="ru-RU" sz="10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зерновые, саженцы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id="{F0D12450-3804-4F45-83BC-4CB8F2BE2755}"/>
              </a:ext>
            </a:extLst>
          </p:cNvPr>
          <p:cNvSpPr/>
          <p:nvPr/>
        </p:nvSpPr>
        <p:spPr>
          <a:xfrm>
            <a:off x="2723297" y="1068582"/>
            <a:ext cx="523783" cy="2929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8D8DAD-5064-43F7-96C6-4744E8DB3B29}"/>
              </a:ext>
            </a:extLst>
          </p:cNvPr>
          <p:cNvSpPr txBox="1"/>
          <p:nvPr/>
        </p:nvSpPr>
        <p:spPr>
          <a:xfrm>
            <a:off x="3289321" y="808447"/>
            <a:ext cx="16391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Обращение в </a:t>
            </a:r>
          </a:p>
          <a:p>
            <a:pPr algn="ctr"/>
            <a:r>
              <a:rPr lang="en-US" sz="1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sz="1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Федеральную</a:t>
            </a:r>
            <a:r>
              <a:rPr lang="en-US" sz="1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службу по ветеринарному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endParaRPr lang="en-US" sz="10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фитосанитарному надзору (Россельхознадзор)</a:t>
            </a:r>
            <a:r>
              <a:rPr lang="en-US" sz="1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трелка: вправо 5">
            <a:extLst>
              <a:ext uri="{FF2B5EF4-FFF2-40B4-BE49-F238E27FC236}">
                <a16:creationId xmlns:a16="http://schemas.microsoft.com/office/drawing/2014/main" id="{107E85F7-24D3-4A80-8836-8E58E1C71E59}"/>
              </a:ext>
            </a:extLst>
          </p:cNvPr>
          <p:cNvSpPr/>
          <p:nvPr/>
        </p:nvSpPr>
        <p:spPr>
          <a:xfrm>
            <a:off x="5012951" y="1012373"/>
            <a:ext cx="523783" cy="2929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AC098D-A130-494F-B40E-08466EFE16BB}"/>
              </a:ext>
            </a:extLst>
          </p:cNvPr>
          <p:cNvSpPr txBox="1"/>
          <p:nvPr/>
        </p:nvSpPr>
        <p:spPr>
          <a:xfrm>
            <a:off x="5652354" y="566673"/>
            <a:ext cx="322235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Предоставление данных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0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копия контракта на экспорт;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0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заключение о фитосанитарном состоянии груза;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0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при необходимости — оригинал акта </a:t>
            </a:r>
            <a:endParaRPr lang="en-US" sz="1000" b="0" i="0" dirty="0">
              <a:solidFill>
                <a:srgbClr val="1F1F1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1000" dirty="0">
                <a:solidFill>
                  <a:srgbClr val="1F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0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фитосанитарного обеззараживания;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0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заявление, в котором указаны данные о грузе</a:t>
            </a:r>
            <a:r>
              <a:rPr lang="ru-RU" sz="1000" dirty="0">
                <a:solidFill>
                  <a:srgbClr val="1F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l"/>
            <a:r>
              <a:rPr lang="ru-RU" sz="10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государство-импортер,</a:t>
            </a:r>
            <a:r>
              <a:rPr lang="en-US" sz="1000" dirty="0">
                <a:solidFill>
                  <a:srgbClr val="1F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данные грузополучателя, </a:t>
            </a:r>
          </a:p>
          <a:p>
            <a:pPr algn="l"/>
            <a:r>
              <a:rPr lang="ru-RU" sz="1000" dirty="0">
                <a:solidFill>
                  <a:srgbClr val="1F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0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дата экспорта и другая информация.</a:t>
            </a:r>
          </a:p>
          <a:p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2EF8AE-D078-43D7-A508-717497B963D0}"/>
              </a:ext>
            </a:extLst>
          </p:cNvPr>
          <p:cNvSpPr txBox="1"/>
          <p:nvPr/>
        </p:nvSpPr>
        <p:spPr>
          <a:xfrm>
            <a:off x="9420087" y="727968"/>
            <a:ext cx="277191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0" i="0" dirty="0">
                <a:solidFill>
                  <a:srgbClr val="1F1F1F"/>
                </a:solidFill>
                <a:effectLst/>
                <a:latin typeface="PT Root UI"/>
              </a:rPr>
              <a:t>Фитосанитарный сертификат выдается</a:t>
            </a:r>
          </a:p>
          <a:p>
            <a:r>
              <a:rPr lang="ru-RU" sz="1000" b="0" i="0" dirty="0">
                <a:solidFill>
                  <a:srgbClr val="1F1F1F"/>
                </a:solidFill>
                <a:effectLst/>
                <a:latin typeface="PT Root UI"/>
              </a:rPr>
              <a:t>в двух экземплярах, </a:t>
            </a:r>
          </a:p>
          <a:p>
            <a:r>
              <a:rPr lang="ru-RU" sz="1000" b="0" i="0" dirty="0">
                <a:solidFill>
                  <a:srgbClr val="1F1F1F"/>
                </a:solidFill>
                <a:effectLst/>
                <a:latin typeface="PT Root UI"/>
              </a:rPr>
              <a:t>один из которых заверенная копия, </a:t>
            </a:r>
          </a:p>
          <a:p>
            <a:r>
              <a:rPr lang="ru-RU" sz="1000" b="0" i="0" dirty="0">
                <a:solidFill>
                  <a:srgbClr val="1F1F1F"/>
                </a:solidFill>
                <a:effectLst/>
                <a:latin typeface="PT Root UI"/>
              </a:rPr>
              <a:t>другой — оригинал. </a:t>
            </a:r>
          </a:p>
          <a:p>
            <a:r>
              <a:rPr lang="ru-RU" sz="1000" b="0" i="0" dirty="0">
                <a:solidFill>
                  <a:srgbClr val="1F1F1F"/>
                </a:solidFill>
                <a:effectLst/>
                <a:latin typeface="PT Root UI"/>
              </a:rPr>
              <a:t>Копия поступает в таможенные органы РФ,</a:t>
            </a:r>
          </a:p>
          <a:p>
            <a:r>
              <a:rPr lang="ru-RU" sz="1000" b="0" i="0" dirty="0">
                <a:solidFill>
                  <a:srgbClr val="1F1F1F"/>
                </a:solidFill>
                <a:effectLst/>
                <a:latin typeface="PT Root UI"/>
              </a:rPr>
              <a:t>а оригинал сопровождает партию товара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трелка: вправо 8">
            <a:extLst>
              <a:ext uri="{FF2B5EF4-FFF2-40B4-BE49-F238E27FC236}">
                <a16:creationId xmlns:a16="http://schemas.microsoft.com/office/drawing/2014/main" id="{2315FE77-630E-434C-8D19-2B53D66D5C04}"/>
              </a:ext>
            </a:extLst>
          </p:cNvPr>
          <p:cNvSpPr/>
          <p:nvPr/>
        </p:nvSpPr>
        <p:spPr>
          <a:xfrm>
            <a:off x="8805981" y="1012373"/>
            <a:ext cx="523783" cy="2929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FCD1703-07F1-4198-99B4-3F04A8CE0B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462" y="1991912"/>
            <a:ext cx="646557" cy="69000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9552F9A-A090-47AB-A55A-C7DA30991B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1766" y="2076615"/>
            <a:ext cx="559882" cy="605305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44A6BBA-C376-46CB-A28F-DF0ECFC8BA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0717" y="1939154"/>
            <a:ext cx="288641" cy="795523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07A0EFF1-2B86-4C2B-ABEC-645F0E603D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6399" y="1854402"/>
            <a:ext cx="1544992" cy="96502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74AB666C-19E7-4093-9507-485506F1E3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59522" y="1854402"/>
            <a:ext cx="970875" cy="965026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7708B8D9-D306-43E9-81BB-6F2C63010E8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52842" y="2020633"/>
            <a:ext cx="523783" cy="561647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C0CBFC16-AA97-4C47-AF88-DCB93CD141DD}"/>
              </a:ext>
            </a:extLst>
          </p:cNvPr>
          <p:cNvSpPr txBox="1"/>
          <p:nvPr/>
        </p:nvSpPr>
        <p:spPr>
          <a:xfrm>
            <a:off x="751642" y="2918355"/>
            <a:ext cx="91614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0" i="0" dirty="0">
                <a:solidFill>
                  <a:srgbClr val="1F1F1F"/>
                </a:solidFill>
                <a:effectLst/>
                <a:latin typeface="PT Root UI"/>
              </a:rPr>
              <a:t>Фитосанитарный сертификат действует в течение 14 дней с даты получения. В этот срок партия продукта должна быть доставлена в другую страну. </a:t>
            </a:r>
          </a:p>
          <a:p>
            <a:r>
              <a:rPr lang="ru-RU" sz="1000" b="0" i="0" dirty="0">
                <a:solidFill>
                  <a:srgbClr val="1F1F1F"/>
                </a:solidFill>
                <a:effectLst/>
                <a:latin typeface="PT Root UI"/>
              </a:rPr>
              <a:t>Обратиться за документом нужно не ранее, чем за 15 календарных дней до предполагаемой даты вывоза товара.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386F8046-33D8-421D-AB3A-8ED6FDEBDDEE}"/>
              </a:ext>
            </a:extLst>
          </p:cNvPr>
          <p:cNvSpPr/>
          <p:nvPr/>
        </p:nvSpPr>
        <p:spPr>
          <a:xfrm>
            <a:off x="0" y="0"/>
            <a:ext cx="12192000" cy="3318465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46A898C-DC3D-40BA-849C-57C4FD11FEEF}"/>
              </a:ext>
            </a:extLst>
          </p:cNvPr>
          <p:cNvSpPr txBox="1"/>
          <p:nvPr/>
        </p:nvSpPr>
        <p:spPr>
          <a:xfrm>
            <a:off x="363985" y="4500596"/>
            <a:ext cx="200635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0" i="0" dirty="0">
                <a:effectLst/>
                <a:latin typeface="Open Sans" panose="020B0606030504020204" pitchFamily="34" charset="0"/>
              </a:rPr>
              <a:t>животные, </a:t>
            </a:r>
          </a:p>
          <a:p>
            <a:pPr algn="ctr"/>
            <a:r>
              <a:rPr lang="ru-RU" sz="1000" b="0" i="0" dirty="0">
                <a:effectLst/>
                <a:latin typeface="Open Sans" panose="020B0606030504020204" pitchFamily="34" charset="0"/>
              </a:rPr>
              <a:t>товары животного происхождения, </a:t>
            </a:r>
          </a:p>
          <a:p>
            <a:pPr algn="ctr"/>
            <a:r>
              <a:rPr lang="ru-RU" sz="1000" b="0" i="0" dirty="0">
                <a:effectLst/>
                <a:latin typeface="Open Sans" panose="020B0606030504020204" pitchFamily="34" charset="0"/>
              </a:rPr>
              <a:t>лекарства для ветеринарии, </a:t>
            </a:r>
          </a:p>
          <a:p>
            <a:pPr algn="ctr"/>
            <a:r>
              <a:rPr lang="ru-RU" sz="1000" b="0" i="0" dirty="0">
                <a:effectLst/>
                <a:latin typeface="Open Sans" panose="020B0606030504020204" pitchFamily="34" charset="0"/>
              </a:rPr>
              <a:t>корма и кормовые добавки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Стрелка: вправо 28">
            <a:extLst>
              <a:ext uri="{FF2B5EF4-FFF2-40B4-BE49-F238E27FC236}">
                <a16:creationId xmlns:a16="http://schemas.microsoft.com/office/drawing/2014/main" id="{8FD3ED11-E10A-48B2-93DF-A8FFCC137749}"/>
              </a:ext>
            </a:extLst>
          </p:cNvPr>
          <p:cNvSpPr/>
          <p:nvPr/>
        </p:nvSpPr>
        <p:spPr>
          <a:xfrm>
            <a:off x="2435081" y="4698062"/>
            <a:ext cx="576431" cy="3544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0BC0F5A-40D9-40C6-9647-9F071D43D364}"/>
              </a:ext>
            </a:extLst>
          </p:cNvPr>
          <p:cNvSpPr txBox="1"/>
          <p:nvPr/>
        </p:nvSpPr>
        <p:spPr>
          <a:xfrm>
            <a:off x="4577924" y="92674"/>
            <a:ext cx="3036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Фитосанитарный сертификат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8966432-05B5-421C-9F04-5878E3506FC2}"/>
              </a:ext>
            </a:extLst>
          </p:cNvPr>
          <p:cNvSpPr txBox="1"/>
          <p:nvPr/>
        </p:nvSpPr>
        <p:spPr>
          <a:xfrm>
            <a:off x="3618599" y="3437128"/>
            <a:ext cx="5187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Ветеринарный сертификат и разрешение на вывоз</a:t>
            </a:r>
          </a:p>
        </p:txBody>
      </p:sp>
      <p:sp>
        <p:nvSpPr>
          <p:cNvPr id="36" name="Стрелка: вправо 35">
            <a:extLst>
              <a:ext uri="{FF2B5EF4-FFF2-40B4-BE49-F238E27FC236}">
                <a16:creationId xmlns:a16="http://schemas.microsoft.com/office/drawing/2014/main" id="{0990E373-E399-4D48-B55E-ACDF731A9DE2}"/>
              </a:ext>
            </a:extLst>
          </p:cNvPr>
          <p:cNvSpPr/>
          <p:nvPr/>
        </p:nvSpPr>
        <p:spPr>
          <a:xfrm>
            <a:off x="4512869" y="4698062"/>
            <a:ext cx="523783" cy="2929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3345767-3E1A-4813-AAFC-579F2C6B2471}"/>
              </a:ext>
            </a:extLst>
          </p:cNvPr>
          <p:cNvSpPr txBox="1"/>
          <p:nvPr/>
        </p:nvSpPr>
        <p:spPr>
          <a:xfrm>
            <a:off x="5068387" y="4493189"/>
            <a:ext cx="228780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Предоставление данных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sz="1000" dirty="0">
                <a:solidFill>
                  <a:srgbClr val="1F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 зависимости от типа товара,</a:t>
            </a:r>
          </a:p>
          <a:p>
            <a:pPr algn="l"/>
            <a:r>
              <a:rPr lang="ru-RU" sz="1000" dirty="0">
                <a:solidFill>
                  <a:srgbClr val="1F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будут необходимы определённые </a:t>
            </a:r>
          </a:p>
          <a:p>
            <a:pPr algn="l"/>
            <a:r>
              <a:rPr lang="ru-RU" sz="1000" dirty="0">
                <a:solidFill>
                  <a:srgbClr val="1F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сведенья/документы)</a:t>
            </a:r>
            <a:endParaRPr lang="ru-RU" sz="1000" b="0" i="0" dirty="0">
              <a:solidFill>
                <a:srgbClr val="1F1F1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9296E4E-62AD-41B9-8EDB-76907A3FE40F}"/>
              </a:ext>
            </a:extLst>
          </p:cNvPr>
          <p:cNvSpPr txBox="1"/>
          <p:nvPr/>
        </p:nvSpPr>
        <p:spPr>
          <a:xfrm>
            <a:off x="2918130" y="4432446"/>
            <a:ext cx="16391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Подача заявки на получение разрешительных документов через сервис</a:t>
            </a:r>
          </a:p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Мой экспорт</a:t>
            </a:r>
            <a:r>
              <a:rPr lang="en-US" sz="1000" dirty="0">
                <a:latin typeface="Open Sans" panose="020B0606030504020204" pitchFamily="34" charset="0"/>
                <a:cs typeface="Arial" panose="020B0604020202020204" pitchFamily="34" charset="0"/>
              </a:rPr>
              <a:t>”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1FED806-7A17-4DE7-BEAA-6BE73A3EAB71}"/>
              </a:ext>
            </a:extLst>
          </p:cNvPr>
          <p:cNvSpPr txBox="1"/>
          <p:nvPr/>
        </p:nvSpPr>
        <p:spPr>
          <a:xfrm>
            <a:off x="7788677" y="4378581"/>
            <a:ext cx="311816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- Получение разрешения на вывоз.</a:t>
            </a:r>
          </a:p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- Получение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QR-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кода </a:t>
            </a:r>
            <a:r>
              <a:rPr lang="ru-RU" sz="1000" b="0" i="0" dirty="0">
                <a:solidFill>
                  <a:srgbClr val="121212"/>
                </a:solidFill>
                <a:effectLst/>
                <a:latin typeface="Lato" panose="020F0502020204030203" pitchFamily="34" charset="0"/>
              </a:rPr>
              <a:t>для прохождения </a:t>
            </a:r>
          </a:p>
          <a:p>
            <a:r>
              <a:rPr lang="ru-RU" sz="1000" b="0" i="0" dirty="0">
                <a:solidFill>
                  <a:srgbClr val="121212"/>
                </a:solidFill>
                <a:effectLst/>
                <a:latin typeface="Lato" panose="020F0502020204030203" pitchFamily="34" charset="0"/>
              </a:rPr>
              <a:t>ветеринарного контроля без необходимости </a:t>
            </a:r>
          </a:p>
          <a:p>
            <a:r>
              <a:rPr lang="ru-RU" sz="1000" b="0" i="0" dirty="0">
                <a:solidFill>
                  <a:srgbClr val="121212"/>
                </a:solidFill>
                <a:effectLst/>
                <a:latin typeface="Lato" panose="020F0502020204030203" pitchFamily="34" charset="0"/>
              </a:rPr>
              <a:t>предоставления документов в бумажной форме.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- Получение ветеринарного сертификата</a:t>
            </a:r>
          </a:p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составляется на двух языках</a:t>
            </a:r>
            <a:r>
              <a:rPr lang="en-US" sz="1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1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русском и страны </a:t>
            </a:r>
          </a:p>
          <a:p>
            <a:r>
              <a:rPr lang="ru-RU" sz="1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импортера</a:t>
            </a:r>
            <a:r>
              <a:rPr lang="en-US" sz="1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Стрелка: вправо 41">
            <a:extLst>
              <a:ext uri="{FF2B5EF4-FFF2-40B4-BE49-F238E27FC236}">
                <a16:creationId xmlns:a16="http://schemas.microsoft.com/office/drawing/2014/main" id="{B95F1425-74D9-4D94-A20F-4FA56C9BC5A5}"/>
              </a:ext>
            </a:extLst>
          </p:cNvPr>
          <p:cNvSpPr/>
          <p:nvPr/>
        </p:nvSpPr>
        <p:spPr>
          <a:xfrm>
            <a:off x="7264894" y="4682082"/>
            <a:ext cx="523783" cy="2929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EF4BBC1A-975E-421C-9F7F-AEF6511DC9C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9582" y="5668864"/>
            <a:ext cx="666487" cy="666487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2B5FB026-7A1E-422C-AAC0-1C6EEED3719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5275" y="5668864"/>
            <a:ext cx="666487" cy="704693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79544377-BC08-4729-A412-44599DDB91A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71762" y="5774814"/>
            <a:ext cx="798576" cy="560243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83A06766-31F3-4FBA-99BA-B0B56CF65A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45326" y="5440060"/>
            <a:ext cx="1544992" cy="965026"/>
          </a:xfrm>
          <a:prstGeom prst="rect">
            <a:avLst/>
          </a:prstGeom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2ABFE330-3E22-4DFA-81CA-DBF6B90689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39314" y="5440060"/>
            <a:ext cx="970875" cy="965026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6208CC93-5857-42AC-8B4B-712BA53D358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05980" y="5668864"/>
            <a:ext cx="523783" cy="561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696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5517" y="1343770"/>
            <a:ext cx="10312841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  <a:spcAft>
                <a:spcPts val="0"/>
              </a:spcAft>
            </a:pPr>
            <a:r>
              <a:rPr lang="ru-RU" sz="1400" dirty="0">
                <a:solidFill>
                  <a:srgbClr val="12121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Документарная проверка сведений при оформлении ВС* - 8 рабочих часов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solidFill>
                  <a:srgbClr val="12121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*При необходимости вы можете прибыть в место оформления ВС после подачи заявления, предъявить QR-код и пройти документарную проверку без предъявления бумажных </a:t>
            </a:r>
            <a:r>
              <a:rPr lang="ru-RU" sz="1400" dirty="0" smtClean="0">
                <a:solidFill>
                  <a:srgbClr val="12121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документов.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lnSpc>
                <a:spcPts val="1800"/>
              </a:lnSpc>
              <a:spcAft>
                <a:spcPts val="0"/>
              </a:spcAft>
            </a:pPr>
            <a:r>
              <a:rPr lang="ru-RU" sz="1400" dirty="0">
                <a:solidFill>
                  <a:srgbClr val="12121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Оформление ВС или мотивированного отказа -1 рабочий день (при условии соответствия товара требованиям страны импортёра</a:t>
            </a:r>
            <a:r>
              <a:rPr lang="ru-RU" sz="1400" dirty="0" smtClean="0">
                <a:solidFill>
                  <a:srgbClr val="12121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).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lnSpc>
                <a:spcPts val="1800"/>
              </a:lnSpc>
              <a:spcAft>
                <a:spcPts val="0"/>
              </a:spcAft>
            </a:pPr>
            <a:r>
              <a:rPr lang="ru-RU" sz="1400" dirty="0">
                <a:solidFill>
                  <a:srgbClr val="12121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Оформление Разрешения на вывоз или мотивированного отказа - Не более 15 рабочих </a:t>
            </a:r>
            <a:r>
              <a:rPr lang="ru-RU" sz="1400" dirty="0" smtClean="0">
                <a:solidFill>
                  <a:srgbClr val="12121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дней.</a:t>
            </a:r>
          </a:p>
          <a:p>
            <a:pPr>
              <a:lnSpc>
                <a:spcPts val="1800"/>
              </a:lnSpc>
              <a:spcAft>
                <a:spcPts val="0"/>
              </a:spcAft>
            </a:pPr>
            <a:endParaRPr lang="ru-RU" sz="14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lnSpc>
                <a:spcPts val="1800"/>
              </a:lnSpc>
              <a:spcAft>
                <a:spcPts val="0"/>
              </a:spcAft>
            </a:pPr>
            <a:r>
              <a:rPr lang="ru-RU" sz="1400" dirty="0">
                <a:solidFill>
                  <a:srgbClr val="12121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Регистрация площадки - Не более 5 рабочих </a:t>
            </a:r>
            <a:r>
              <a:rPr lang="ru-RU" sz="1400" dirty="0" smtClean="0">
                <a:solidFill>
                  <a:srgbClr val="12121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дней.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lnSpc>
                <a:spcPts val="1800"/>
              </a:lnSpc>
              <a:spcAft>
                <a:spcPts val="0"/>
              </a:spcAft>
            </a:pPr>
            <a:r>
              <a:rPr lang="ru-RU" sz="1400" dirty="0">
                <a:solidFill>
                  <a:srgbClr val="12121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Аттестация поднадзорного объекта* - Не более 20 рабочих </a:t>
            </a:r>
            <a:r>
              <a:rPr lang="ru-RU" sz="1400" dirty="0" smtClean="0">
                <a:solidFill>
                  <a:srgbClr val="12121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дней.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solidFill>
                  <a:srgbClr val="12121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*Для производственных, приёмотранспортных и рыболовных судов не более 3 рабочих дней в течение 7 рабочих дней со дня представления их к </a:t>
            </a:r>
            <a:r>
              <a:rPr lang="ru-RU" sz="1400" dirty="0" smtClean="0">
                <a:solidFill>
                  <a:srgbClr val="12121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осмотру.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Сроки 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прохождения ветеринарного контроля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r>
              <a:rPr lang="ru-RU" sz="1400" dirty="0">
                <a:solidFill>
                  <a:srgbClr val="22262D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При правильном оформлении пакета документации и соответствии товаров требованиям ветеринарно-санитарных норм, срок прохождения процедур ветеринарного надзора не превышает 1 рабочего дня уполномоченного органа, а при необходимости проведения лабораторных испытаний — 1 рабочего дня после получения результатов исследований.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699715"/>
            <a:ext cx="87829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Сроки по электронному декларированию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9910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Текст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ОФОРМЛЯЕМЫЕ ТОВАРЫ. ПОТРЕБИТЕЛЬСКИЕ </a:t>
            </a:r>
            <a:r>
              <a:rPr lang="ru-RU" dirty="0" smtClean="0"/>
              <a:t>ТОВАРЫ</a:t>
            </a:r>
          </a:p>
        </p:txBody>
      </p:sp>
      <p:sp>
        <p:nvSpPr>
          <p:cNvPr id="20" name="object 5"/>
          <p:cNvSpPr txBox="1"/>
          <p:nvPr/>
        </p:nvSpPr>
        <p:spPr>
          <a:xfrm>
            <a:off x="677078" y="3106448"/>
            <a:ext cx="1065511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200" spc="-5" dirty="0" smtClean="0">
                <a:solidFill>
                  <a:srgbClr val="231F20"/>
                </a:solidFill>
                <a:latin typeface="Verdana"/>
                <a:cs typeface="Verdana"/>
              </a:rPr>
              <a:t>Косметика</a:t>
            </a:r>
            <a:endParaRPr sz="1200" dirty="0">
              <a:latin typeface="Verdana"/>
              <a:cs typeface="Verdana"/>
            </a:endParaRPr>
          </a:p>
        </p:txBody>
      </p:sp>
      <p:sp>
        <p:nvSpPr>
          <p:cNvPr id="21" name="object 6"/>
          <p:cNvSpPr txBox="1"/>
          <p:nvPr/>
        </p:nvSpPr>
        <p:spPr>
          <a:xfrm>
            <a:off x="3181289" y="3106448"/>
            <a:ext cx="93027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200" spc="-5" dirty="0" smtClean="0">
                <a:solidFill>
                  <a:srgbClr val="231F20"/>
                </a:solidFill>
                <a:latin typeface="Verdana"/>
                <a:cs typeface="Verdana"/>
              </a:rPr>
              <a:t>Химия</a:t>
            </a:r>
            <a:endParaRPr sz="1200" dirty="0">
              <a:latin typeface="Verdana"/>
              <a:cs typeface="Verdana"/>
            </a:endParaRPr>
          </a:p>
        </p:txBody>
      </p:sp>
      <p:sp>
        <p:nvSpPr>
          <p:cNvPr id="28" name="object 7"/>
          <p:cNvSpPr txBox="1"/>
          <p:nvPr/>
        </p:nvSpPr>
        <p:spPr>
          <a:xfrm>
            <a:off x="7862769" y="3106448"/>
            <a:ext cx="1330571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200" spc="-5" dirty="0" smtClean="0">
                <a:solidFill>
                  <a:srgbClr val="231F20"/>
                </a:solidFill>
                <a:latin typeface="Verdana"/>
                <a:cs typeface="Verdana"/>
              </a:rPr>
              <a:t>Электроника</a:t>
            </a:r>
            <a:endParaRPr sz="1200" dirty="0">
              <a:latin typeface="Verdana"/>
              <a:cs typeface="Verdana"/>
            </a:endParaRPr>
          </a:p>
        </p:txBody>
      </p:sp>
      <p:sp>
        <p:nvSpPr>
          <p:cNvPr id="14" name="object 7"/>
          <p:cNvSpPr txBox="1"/>
          <p:nvPr/>
        </p:nvSpPr>
        <p:spPr>
          <a:xfrm>
            <a:off x="10324508" y="3020310"/>
            <a:ext cx="1330571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ru-RU" sz="1200" dirty="0">
                <a:solidFill>
                  <a:schemeClr val="tx1">
                    <a:lumMod val="50000"/>
                  </a:schemeClr>
                </a:solidFill>
                <a:ea typeface="Calibri" panose="020F0502020204030204" pitchFamily="34" charset="0"/>
              </a:rPr>
              <a:t>Электронные сигареты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sz="1200" dirty="0">
              <a:latin typeface="Verdana"/>
              <a:cs typeface="Verdana"/>
            </a:endParaRPr>
          </a:p>
        </p:txBody>
      </p:sp>
      <p:sp>
        <p:nvSpPr>
          <p:cNvPr id="15" name="object 7"/>
          <p:cNvSpPr txBox="1"/>
          <p:nvPr/>
        </p:nvSpPr>
        <p:spPr>
          <a:xfrm>
            <a:off x="5417744" y="3106448"/>
            <a:ext cx="1330571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200" dirty="0">
                <a:solidFill>
                  <a:schemeClr val="tx1">
                    <a:lumMod val="50000"/>
                  </a:schemeClr>
                </a:solidFill>
                <a:ea typeface="Calibri" panose="020F0502020204030204" pitchFamily="34" charset="0"/>
              </a:rPr>
              <a:t>Фармацевтика</a:t>
            </a:r>
            <a:endParaRPr sz="120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71070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8605373"/>
      </p:ext>
    </p:extLst>
  </p:cSld>
  <p:clrMapOvr>
    <a:masterClrMapping/>
  </p:clrMapOvr>
</p:sld>
</file>

<file path=ppt/theme/theme1.xml><?xml version="1.0" encoding="utf-8"?>
<a:theme xmlns:a="http://schemas.openxmlformats.org/drawingml/2006/main" name="RZDL">
  <a:themeElements>
    <a:clrScheme name="РЖД Логистика">
      <a:dk1>
        <a:srgbClr val="44546A"/>
      </a:dk1>
      <a:lt1>
        <a:sysClr val="window" lastClr="FFFFFF"/>
      </a:lt1>
      <a:dk2>
        <a:srgbClr val="44546A"/>
      </a:dk2>
      <a:lt2>
        <a:srgbClr val="D6DCE4"/>
      </a:lt2>
      <a:accent1>
        <a:srgbClr val="44546A"/>
      </a:accent1>
      <a:accent2>
        <a:srgbClr val="ED7D31"/>
      </a:accent2>
      <a:accent3>
        <a:srgbClr val="5B9BD5"/>
      </a:accent3>
      <a:accent4>
        <a:srgbClr val="9A3487"/>
      </a:accent4>
      <a:accent5>
        <a:srgbClr val="E73F22"/>
      </a:accent5>
      <a:accent6>
        <a:srgbClr val="70AD47"/>
      </a:accent6>
      <a:hlink>
        <a:srgbClr val="4472C4"/>
      </a:hlink>
      <a:folHlink>
        <a:srgbClr val="4472C4"/>
      </a:folHlink>
    </a:clrScheme>
    <a:fontScheme name="Другая 2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pattFill prst="ltUpDiag">
          <a:fgClr>
            <a:schemeClr val="tx2">
              <a:lumMod val="40000"/>
              <a:lumOff val="60000"/>
            </a:schemeClr>
          </a:fgClr>
          <a:bgClr>
            <a:schemeClr val="bg1"/>
          </a:bgClr>
        </a:patt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Шаблон презентаций 2021.pptx  -  только для чтения" id="{907EB642-A523-4A36-8FFF-BC2DA610566C}" vid="{F22ED413-BC22-4462-89F0-541FCD8797D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</TotalTime>
  <Words>636</Words>
  <Application>Microsoft Office PowerPoint</Application>
  <PresentationFormat>Широкоэкранный</PresentationFormat>
  <Paragraphs>107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Arial</vt:lpstr>
      <vt:lpstr>Calibri</vt:lpstr>
      <vt:lpstr>Lato</vt:lpstr>
      <vt:lpstr>Open Sans</vt:lpstr>
      <vt:lpstr>PT Root UI</vt:lpstr>
      <vt:lpstr>Times New Roman</vt:lpstr>
      <vt:lpstr>Verdana</vt:lpstr>
      <vt:lpstr>RZDL</vt:lpstr>
      <vt:lpstr>Таможенный представитель</vt:lpstr>
      <vt:lpstr>НАШИ УСЛУГИ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Таможенный представитель</dc:title>
  <dc:creator>Фандеев Илья Владимирович</dc:creator>
  <cp:lastModifiedBy>Никитина Екатерина Александровна</cp:lastModifiedBy>
  <cp:revision>7</cp:revision>
  <dcterms:created xsi:type="dcterms:W3CDTF">2023-11-13T14:13:00Z</dcterms:created>
  <dcterms:modified xsi:type="dcterms:W3CDTF">2023-11-14T13:55:42Z</dcterms:modified>
</cp:coreProperties>
</file>