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78" r:id="rId3"/>
    <p:sldMasterId id="2147483690" r:id="rId4"/>
  </p:sldMasterIdLst>
  <p:notesMasterIdLst>
    <p:notesMasterId r:id="rId16"/>
  </p:notesMasterIdLst>
  <p:sldIdLst>
    <p:sldId id="256" r:id="rId5"/>
    <p:sldId id="257" r:id="rId6"/>
    <p:sldId id="279" r:id="rId7"/>
    <p:sldId id="258" r:id="rId8"/>
    <p:sldId id="280" r:id="rId9"/>
    <p:sldId id="281" r:id="rId10"/>
    <p:sldId id="282" r:id="rId11"/>
    <p:sldId id="278" r:id="rId12"/>
    <p:sldId id="262" r:id="rId13"/>
    <p:sldId id="276" r:id="rId14"/>
    <p:sldId id="277" r:id="rId1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682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5075B-FD99-43AE-9B60-BB763BCA34EF}" type="datetimeFigureOut">
              <a:rPr lang="ru-RU" smtClean="0"/>
              <a:t>14.11.2023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B9E82-879F-4EFF-9E5A-E3B62EB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987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Проводятся мероприятия по расширению географии, в частности, помимо Московского региона, регулярные отправки контейнерных поездов осуществляются из Челябинского региона, активизировано взаимодействие филиалов АО «РЖД Логистика» и региональных железных дорог с представителями государственных органов власти;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Совместно с Министерством промышленности и торговли РФ прорабатывается вопрос адресного субсидирования экспортеров по МТК «Север-Юг»;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В адрес Агентства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Туркмендемирёллары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 стороны направлено письмо с предложением рассмотреть возможность снижения общих транспортных расходов по территории Туркменистана (включая стоимость прочих услуг) при перевозке груженого 40-футового контейнера из России до 500 долл. США за 40-футовый контейнер и порожнего вагона из-под выгрузки контейнера до 350 долл. США вагон. (ИСХ-17809 от 19.07.2023). Аналогичное обращение в настоящий момент готовится от Министра транспорта РФ Савельева В.Г. в адрес Генерального директора Агентства транспорта и коммуникаций Туркменистана.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В целях улучшения ценовых и временных условий перевозки по территории Ирана. Направлено письмо от первого заместителя генерального директора ОАО «РЖД» Павлова С.А. на имя статс-секретаря – заместителя Министра транспорта Российской Федерации Зверева Д.С. с просьбой оказать содействие обращения в адрес Министра дорог и городского развития Исламской Республики Иран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Базрпаша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М. и согласовании с Иранской стороной снижения ставки с текущей 1800 долл. США за 40-футовый контейнер (письмо от 28.07.2023 №ИСХ-18620).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продолжение данного обращения направлено письмо от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статс-секретаря - заместителя Министра транспорта Российской Федерации Зверева Д.С. в адрес заместителя Министра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дорог и градостроительства Исламской Республики Иран Е.П.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Шахрияна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Афандизаде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усиления данной позиции организуется отправки идентичных обращений от профильных государственных органов Казахстана и Туркменистана, о чем достигнута договоренность с АО «KTZ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Express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и ОАО «Транспортно-логистический центр Туркменистана».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Прорабатываются условия создания СП в формате единого логистического оператора.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AD2B9E-257D-46FB-989F-1C4DA98574F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040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50195A-48F2-433F-B2BD-C3E7998C920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889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50195A-48F2-433F-B2BD-C3E7998C920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924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55C70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иаграмма 5"/>
          <p:cNvSpPr>
            <a:spLocks noGrp="1"/>
          </p:cNvSpPr>
          <p:nvPr>
            <p:ph type="chart" sz="quarter" idx="12"/>
          </p:nvPr>
        </p:nvSpPr>
        <p:spPr>
          <a:xfrm>
            <a:off x="5695122" y="1687493"/>
            <a:ext cx="6172200" cy="45642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455266" y="1687493"/>
            <a:ext cx="4975225" cy="4564219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9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0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418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и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иаграмма 5"/>
          <p:cNvSpPr>
            <a:spLocks noGrp="1"/>
          </p:cNvSpPr>
          <p:nvPr>
            <p:ph type="chart" sz="quarter" idx="12"/>
          </p:nvPr>
        </p:nvSpPr>
        <p:spPr>
          <a:xfrm>
            <a:off x="441325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Диаграмма 5"/>
          <p:cNvSpPr>
            <a:spLocks noGrp="1"/>
          </p:cNvSpPr>
          <p:nvPr>
            <p:ph type="chart" sz="quarter" idx="19"/>
          </p:nvPr>
        </p:nvSpPr>
        <p:spPr>
          <a:xfrm>
            <a:off x="8126343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14" name="Диаграмма 5"/>
          <p:cNvSpPr>
            <a:spLocks noGrp="1"/>
          </p:cNvSpPr>
          <p:nvPr>
            <p:ph type="chart" sz="quarter" idx="20"/>
          </p:nvPr>
        </p:nvSpPr>
        <p:spPr>
          <a:xfrm>
            <a:off x="4283834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19" name="Диаграмма 5"/>
          <p:cNvSpPr>
            <a:spLocks noGrp="1"/>
          </p:cNvSpPr>
          <p:nvPr>
            <p:ph type="chart" sz="quarter" idx="21"/>
          </p:nvPr>
        </p:nvSpPr>
        <p:spPr>
          <a:xfrm>
            <a:off x="2297941" y="4117831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20" name="Диаграмма 5"/>
          <p:cNvSpPr>
            <a:spLocks noGrp="1"/>
          </p:cNvSpPr>
          <p:nvPr>
            <p:ph type="chart" sz="quarter" idx="22"/>
          </p:nvPr>
        </p:nvSpPr>
        <p:spPr>
          <a:xfrm>
            <a:off x="6140450" y="4117831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10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595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6"/>
          <a:stretch/>
        </p:blipFill>
        <p:spPr>
          <a:xfrm>
            <a:off x="28575" y="205333"/>
            <a:ext cx="11766476" cy="6280527"/>
          </a:xfrm>
          <a:prstGeom prst="rect">
            <a:avLst/>
          </a:prstGeom>
        </p:spPr>
      </p:pic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820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1"/>
          <a:stretch/>
        </p:blipFill>
        <p:spPr>
          <a:xfrm>
            <a:off x="574820" y="510363"/>
            <a:ext cx="11233372" cy="5975498"/>
          </a:xfrm>
          <a:prstGeom prst="rect">
            <a:avLst/>
          </a:prstGeom>
        </p:spPr>
      </p:pic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187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 №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9963" y="4398229"/>
            <a:ext cx="7630917" cy="72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9963" y="3390117"/>
            <a:ext cx="7630917" cy="72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0" hasCustomPrompt="1"/>
          </p:nvPr>
        </p:nvSpPr>
        <p:spPr>
          <a:xfrm>
            <a:off x="469962" y="3585100"/>
            <a:ext cx="7630917" cy="75389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2" hasCustomPrompt="1"/>
          </p:nvPr>
        </p:nvSpPr>
        <p:spPr>
          <a:xfrm>
            <a:off x="8475662" y="1778966"/>
            <a:ext cx="3716338" cy="4672013"/>
          </a:xfrm>
          <a:prstGeom prst="rect">
            <a:avLst/>
          </a:prstGeom>
          <a:noFill/>
        </p:spPr>
        <p:txBody>
          <a:bodyPr/>
          <a:lstStyle>
            <a:lvl1pPr>
              <a:defRPr sz="35000" b="1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20" name="object 34"/>
          <p:cNvSpPr txBox="1"/>
          <p:nvPr/>
        </p:nvSpPr>
        <p:spPr>
          <a:xfrm>
            <a:off x="266871" y="4529471"/>
            <a:ext cx="8037157" cy="2013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0" b="1" spc="35" dirty="0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Verdana"/>
                <a:cs typeface="Verdana"/>
              </a:rPr>
              <a:t>ВОПРОС</a:t>
            </a:r>
            <a:endParaRPr lang="ru-RU" sz="13000" dirty="0">
              <a:pattFill prst="ltUpDiag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Verdana"/>
              <a:cs typeface="Verdana"/>
            </a:endParaRPr>
          </a:p>
        </p:txBody>
      </p:sp>
      <p:sp>
        <p:nvSpPr>
          <p:cNvPr id="8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9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458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лож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4"/>
          <p:cNvSpPr txBox="1"/>
          <p:nvPr/>
        </p:nvSpPr>
        <p:spPr>
          <a:xfrm>
            <a:off x="266871" y="2902689"/>
            <a:ext cx="11652227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0000" b="1" spc="35" dirty="0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Verdana"/>
                <a:cs typeface="Verdana"/>
              </a:rPr>
              <a:t>ПРИЛОЖЕНИЕ</a:t>
            </a:r>
            <a:endParaRPr lang="ru-RU" sz="10000" dirty="0">
              <a:pattFill prst="ltUpDiag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Verdana"/>
              <a:cs typeface="Verdana"/>
            </a:endParaRPr>
          </a:p>
        </p:txBody>
      </p:sp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37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след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 userDrawn="1"/>
        </p:nvSpPr>
        <p:spPr>
          <a:xfrm>
            <a:off x="3160346" y="1978242"/>
            <a:ext cx="5871306" cy="153670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>
            <a:lvl1pPr marL="0">
              <a:defRPr sz="5500" b="1" i="0">
                <a:solidFill>
                  <a:srgbClr val="231F20"/>
                </a:solidFill>
                <a:latin typeface="Verdana"/>
                <a:ea typeface="+mn-ea"/>
                <a:cs typeface="Verdan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5875" marR="5080" lvl="0" indent="993140" defTabSz="914400" eaLnBrk="1" fontAlgn="auto" latinLnBrk="0" hangingPunct="1">
              <a:lnSpc>
                <a:spcPts val="5300"/>
              </a:lnSpc>
              <a:spcBef>
                <a:spcPts val="1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СПАСИБО  ЗА</a:t>
            </a:r>
            <a:r>
              <a:rPr kumimoji="0" lang="ru-RU" sz="5500" b="1" i="0" u="none" strike="noStrike" kern="0" cap="none" spc="-9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 </a:t>
            </a:r>
            <a:r>
              <a:rPr kumimoji="0" lang="ru-RU" sz="5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ВНИМАНИЕ</a:t>
            </a:r>
          </a:p>
        </p:txBody>
      </p:sp>
      <p:sp>
        <p:nvSpPr>
          <p:cNvPr id="9" name="object 3"/>
          <p:cNvSpPr txBox="1"/>
          <p:nvPr userDrawn="1"/>
        </p:nvSpPr>
        <p:spPr>
          <a:xfrm>
            <a:off x="1069109" y="5200714"/>
            <a:ext cx="5822950" cy="1400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89915">
              <a:lnSpc>
                <a:spcPct val="113100"/>
              </a:lnSpc>
              <a:spcBef>
                <a:spcPts val="100"/>
              </a:spcBef>
            </a:pPr>
            <a:r>
              <a:rPr sz="1400" dirty="0">
                <a:solidFill>
                  <a:srgbClr val="003356"/>
                </a:solidFill>
                <a:cs typeface="Verdana"/>
              </a:rPr>
              <a:t>107078,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г. </a:t>
            </a:r>
            <a:r>
              <a:rPr sz="1400" dirty="0">
                <a:solidFill>
                  <a:srgbClr val="003356"/>
                </a:solidFill>
                <a:cs typeface="Verdana"/>
              </a:rPr>
              <a:t>Москва, ул. Маши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Порываевой, </a:t>
            </a:r>
            <a:r>
              <a:rPr sz="1400" dirty="0">
                <a:solidFill>
                  <a:srgbClr val="003356"/>
                </a:solidFill>
                <a:cs typeface="Verdana"/>
              </a:rPr>
              <a:t>д. 34,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блок </a:t>
            </a:r>
            <a:r>
              <a:rPr sz="1400" dirty="0">
                <a:solidFill>
                  <a:srgbClr val="003356"/>
                </a:solidFill>
                <a:cs typeface="Verdana"/>
              </a:rPr>
              <a:t>1 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Тел. +7 (495) </a:t>
            </a:r>
            <a:r>
              <a:rPr sz="1400" dirty="0">
                <a:solidFill>
                  <a:srgbClr val="003356"/>
                </a:solidFill>
                <a:cs typeface="Verdana"/>
              </a:rPr>
              <a:t>988 68 68</a:t>
            </a:r>
            <a:endParaRPr sz="1400" dirty="0">
              <a:solidFill>
                <a:prstClr val="black"/>
              </a:solidFill>
              <a:cs typeface="Verdana"/>
            </a:endParaRPr>
          </a:p>
          <a:p>
            <a:pPr marL="12700">
              <a:spcBef>
                <a:spcPts val="219"/>
              </a:spcBef>
            </a:pPr>
            <a:r>
              <a:rPr sz="1400" dirty="0">
                <a:solidFill>
                  <a:srgbClr val="003356"/>
                </a:solidFill>
                <a:cs typeface="Verdana"/>
              </a:rPr>
              <a:t>Факс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+7 (495) </a:t>
            </a:r>
            <a:r>
              <a:rPr sz="1400" dirty="0">
                <a:solidFill>
                  <a:srgbClr val="003356"/>
                </a:solidFill>
                <a:cs typeface="Verdana"/>
              </a:rPr>
              <a:t>748 32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 </a:t>
            </a:r>
            <a:r>
              <a:rPr sz="1400" dirty="0">
                <a:solidFill>
                  <a:srgbClr val="003356"/>
                </a:solidFill>
                <a:cs typeface="Verdana"/>
              </a:rPr>
              <a:t>32</a:t>
            </a:r>
            <a:endParaRPr sz="1400" dirty="0">
              <a:solidFill>
                <a:prstClr val="black"/>
              </a:solidFill>
              <a:cs typeface="Verdana"/>
            </a:endParaRPr>
          </a:p>
          <a:p>
            <a:pPr marL="12700">
              <a:spcBef>
                <a:spcPts val="610"/>
              </a:spcBef>
            </a:pPr>
            <a:r>
              <a:rPr sz="3300" b="1" baseline="-7575" dirty="0">
                <a:solidFill>
                  <a:schemeClr val="bg1"/>
                </a:solidFill>
                <a:cs typeface="Verdana"/>
              </a:rPr>
              <a:t>8 800 775 01 00 </a:t>
            </a:r>
            <a:r>
              <a:rPr sz="1500" dirty="0">
                <a:solidFill>
                  <a:schemeClr val="bg1"/>
                </a:solidFill>
                <a:cs typeface="Verdana"/>
              </a:rPr>
              <a:t>| </a:t>
            </a:r>
            <a:r>
              <a:rPr sz="1500" spc="-10" dirty="0">
                <a:solidFill>
                  <a:schemeClr val="bg1"/>
                </a:solidFill>
                <a:cs typeface="Verdana"/>
              </a:rPr>
              <a:t>www.rzdlog.ru </a:t>
            </a:r>
            <a:r>
              <a:rPr sz="1500" dirty="0">
                <a:solidFill>
                  <a:schemeClr val="bg1"/>
                </a:solidFill>
                <a:cs typeface="Verdana"/>
              </a:rPr>
              <a:t>|</a:t>
            </a:r>
            <a:r>
              <a:rPr sz="1500" spc="-229" dirty="0">
                <a:solidFill>
                  <a:schemeClr val="bg1"/>
                </a:solidFill>
                <a:cs typeface="Verdana"/>
              </a:rPr>
              <a:t> </a:t>
            </a:r>
            <a:r>
              <a:rPr sz="1500" spc="-10" dirty="0">
                <a:solidFill>
                  <a:schemeClr val="bg1"/>
                </a:solidFill>
                <a:cs typeface="Verdana"/>
              </a:rPr>
              <a:t>info@rzdlog.ru</a:t>
            </a:r>
            <a:endParaRPr sz="1500" dirty="0">
              <a:solidFill>
                <a:schemeClr val="bg1"/>
              </a:solidFill>
              <a:cs typeface="Verdana"/>
            </a:endParaRPr>
          </a:p>
          <a:p>
            <a:pPr marL="12700">
              <a:spcBef>
                <a:spcPts val="675"/>
              </a:spcBef>
            </a:pPr>
            <a:r>
              <a:rPr sz="1000" spc="-5" dirty="0">
                <a:solidFill>
                  <a:srgbClr val="003F53"/>
                </a:solidFill>
                <a:cs typeface="Verdana"/>
              </a:rPr>
              <a:t>Единый информационный </a:t>
            </a:r>
            <a:r>
              <a:rPr sz="1000" dirty="0">
                <a:solidFill>
                  <a:srgbClr val="003F53"/>
                </a:solidFill>
                <a:cs typeface="Verdana"/>
              </a:rPr>
              <a:t>центр 24/7</a:t>
            </a:r>
            <a:endParaRPr sz="1000" dirty="0">
              <a:solidFill>
                <a:prstClr val="black"/>
              </a:solidFill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20116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ли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ctrTitle" hasCustomPrompt="1"/>
          </p:nvPr>
        </p:nvSpPr>
        <p:spPr>
          <a:xfrm>
            <a:off x="1014299" y="5415664"/>
            <a:ext cx="723816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ru-RU" dirty="0"/>
              <a:t>Название презентации</a:t>
            </a:r>
            <a:endParaRPr dirty="0"/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940558" y="6470889"/>
            <a:ext cx="2458946" cy="2245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0" hasCustomPrompt="1"/>
          </p:nvPr>
        </p:nvSpPr>
        <p:spPr>
          <a:xfrm>
            <a:off x="3865376" y="6464264"/>
            <a:ext cx="4387084" cy="231153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1475115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4418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441325" y="1647203"/>
            <a:ext cx="11398250" cy="174903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+mn-lt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Текст слайда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шрифт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 1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2-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pt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ru-RU" sz="1400" dirty="0">
              <a:latin typeface="+mn-lt"/>
              <a:cs typeface="Verdana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 hasCustomPrompt="1"/>
          </p:nvPr>
        </p:nvSpPr>
        <p:spPr>
          <a:xfrm>
            <a:off x="441325" y="3550780"/>
            <a:ext cx="5533876" cy="369794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Текст 6"/>
          <p:cNvSpPr>
            <a:spLocks noGrp="1"/>
          </p:cNvSpPr>
          <p:nvPr>
            <p:ph type="body" sz="quarter" idx="15" hasCustomPrompt="1"/>
          </p:nvPr>
        </p:nvSpPr>
        <p:spPr>
          <a:xfrm>
            <a:off x="6217140" y="3550780"/>
            <a:ext cx="5622435" cy="369794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>
              <a:defRPr sz="14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9"/>
          <p:cNvSpPr>
            <a:spLocks noGrp="1"/>
          </p:cNvSpPr>
          <p:nvPr>
            <p:ph type="body" sz="quarter" idx="16"/>
          </p:nvPr>
        </p:nvSpPr>
        <p:spPr>
          <a:xfrm>
            <a:off x="6217141" y="4075113"/>
            <a:ext cx="5622926" cy="2349500"/>
          </a:xfrm>
          <a:prstGeom prst="rect">
            <a:avLst/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7"/>
          </p:nvPr>
        </p:nvSpPr>
        <p:spPr>
          <a:xfrm>
            <a:off x="441325" y="4094741"/>
            <a:ext cx="5534025" cy="2329872"/>
          </a:xfrm>
          <a:prstGeom prst="rect">
            <a:avLst/>
          </a:prstGeom>
        </p:spPr>
        <p:txBody>
          <a:bodyPr/>
          <a:lstStyle>
            <a:lvl1pPr marL="285750" marR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tabLst/>
              <a:defRPr sz="1400"/>
            </a:lvl1pPr>
            <a:lvl2pPr marL="7429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2pPr>
            <a:lvl3pPr marL="12001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3pPr>
            <a:lvl4pPr marL="16573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4pPr>
            <a:lvl5pPr marL="21145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20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0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93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21445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55C70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абл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аблица 12"/>
          <p:cNvSpPr>
            <a:spLocks noGrp="1"/>
          </p:cNvSpPr>
          <p:nvPr>
            <p:ph type="tbl" sz="quarter" idx="10"/>
          </p:nvPr>
        </p:nvSpPr>
        <p:spPr>
          <a:xfrm>
            <a:off x="441324" y="1719881"/>
            <a:ext cx="11398251" cy="439261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5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7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20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иаграмма 5"/>
          <p:cNvSpPr>
            <a:spLocks noGrp="1"/>
          </p:cNvSpPr>
          <p:nvPr>
            <p:ph type="chart" sz="quarter" idx="12"/>
          </p:nvPr>
        </p:nvSpPr>
        <p:spPr>
          <a:xfrm>
            <a:off x="5695122" y="1687493"/>
            <a:ext cx="6172200" cy="45642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455266" y="1687493"/>
            <a:ext cx="4975225" cy="4564219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9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0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0156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и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иаграмма 5"/>
          <p:cNvSpPr>
            <a:spLocks noGrp="1"/>
          </p:cNvSpPr>
          <p:nvPr>
            <p:ph type="chart" sz="quarter" idx="12"/>
          </p:nvPr>
        </p:nvSpPr>
        <p:spPr>
          <a:xfrm>
            <a:off x="441325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Диаграмма 5"/>
          <p:cNvSpPr>
            <a:spLocks noGrp="1"/>
          </p:cNvSpPr>
          <p:nvPr>
            <p:ph type="chart" sz="quarter" idx="19"/>
          </p:nvPr>
        </p:nvSpPr>
        <p:spPr>
          <a:xfrm>
            <a:off x="8126343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14" name="Диаграмма 5"/>
          <p:cNvSpPr>
            <a:spLocks noGrp="1"/>
          </p:cNvSpPr>
          <p:nvPr>
            <p:ph type="chart" sz="quarter" idx="20"/>
          </p:nvPr>
        </p:nvSpPr>
        <p:spPr>
          <a:xfrm>
            <a:off x="4283834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19" name="Диаграмма 5"/>
          <p:cNvSpPr>
            <a:spLocks noGrp="1"/>
          </p:cNvSpPr>
          <p:nvPr>
            <p:ph type="chart" sz="quarter" idx="21"/>
          </p:nvPr>
        </p:nvSpPr>
        <p:spPr>
          <a:xfrm>
            <a:off x="2297941" y="4117831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20" name="Диаграмма 5"/>
          <p:cNvSpPr>
            <a:spLocks noGrp="1"/>
          </p:cNvSpPr>
          <p:nvPr>
            <p:ph type="chart" sz="quarter" idx="22"/>
          </p:nvPr>
        </p:nvSpPr>
        <p:spPr>
          <a:xfrm>
            <a:off x="6140450" y="4117831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10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821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6"/>
          <a:stretch/>
        </p:blipFill>
        <p:spPr>
          <a:xfrm>
            <a:off x="28575" y="205333"/>
            <a:ext cx="11766476" cy="6280527"/>
          </a:xfrm>
          <a:prstGeom prst="rect">
            <a:avLst/>
          </a:prstGeom>
        </p:spPr>
      </p:pic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148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1"/>
          <a:stretch/>
        </p:blipFill>
        <p:spPr>
          <a:xfrm>
            <a:off x="574820" y="510363"/>
            <a:ext cx="11233372" cy="5975498"/>
          </a:xfrm>
          <a:prstGeom prst="rect">
            <a:avLst/>
          </a:prstGeom>
        </p:spPr>
      </p:pic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7800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 №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9963" y="4398229"/>
            <a:ext cx="7630917" cy="72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9963" y="3390117"/>
            <a:ext cx="7630917" cy="72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0" hasCustomPrompt="1"/>
          </p:nvPr>
        </p:nvSpPr>
        <p:spPr>
          <a:xfrm>
            <a:off x="469962" y="3585100"/>
            <a:ext cx="7630917" cy="75389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2" hasCustomPrompt="1"/>
          </p:nvPr>
        </p:nvSpPr>
        <p:spPr>
          <a:xfrm>
            <a:off x="8475662" y="1778966"/>
            <a:ext cx="3716338" cy="4672013"/>
          </a:xfrm>
          <a:prstGeom prst="rect">
            <a:avLst/>
          </a:prstGeom>
          <a:noFill/>
        </p:spPr>
        <p:txBody>
          <a:bodyPr/>
          <a:lstStyle>
            <a:lvl1pPr>
              <a:defRPr sz="35000" b="1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20" name="object 34"/>
          <p:cNvSpPr txBox="1"/>
          <p:nvPr/>
        </p:nvSpPr>
        <p:spPr>
          <a:xfrm>
            <a:off x="266871" y="4529471"/>
            <a:ext cx="8037157" cy="2013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0" b="1" spc="35" dirty="0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Verdana"/>
                <a:cs typeface="Verdana"/>
              </a:rPr>
              <a:t>ВОПРОС</a:t>
            </a:r>
            <a:endParaRPr lang="ru-RU" sz="13000" dirty="0">
              <a:pattFill prst="ltUpDiag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Verdana"/>
              <a:cs typeface="Verdana"/>
            </a:endParaRPr>
          </a:p>
        </p:txBody>
      </p:sp>
      <p:sp>
        <p:nvSpPr>
          <p:cNvPr id="8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9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3728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лож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4"/>
          <p:cNvSpPr txBox="1"/>
          <p:nvPr/>
        </p:nvSpPr>
        <p:spPr>
          <a:xfrm>
            <a:off x="266871" y="2902689"/>
            <a:ext cx="11652227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0000" b="1" spc="35" dirty="0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Verdana"/>
                <a:cs typeface="Verdana"/>
              </a:rPr>
              <a:t>ПРИЛОЖЕНИЕ</a:t>
            </a:r>
            <a:endParaRPr lang="ru-RU" sz="10000" dirty="0">
              <a:pattFill prst="ltUpDiag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Verdana"/>
              <a:cs typeface="Verdana"/>
            </a:endParaRPr>
          </a:p>
        </p:txBody>
      </p:sp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1746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след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 userDrawn="1"/>
        </p:nvSpPr>
        <p:spPr>
          <a:xfrm>
            <a:off x="3160346" y="1978242"/>
            <a:ext cx="5871306" cy="153670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>
            <a:lvl1pPr marL="0">
              <a:defRPr sz="5500" b="1" i="0">
                <a:solidFill>
                  <a:srgbClr val="231F20"/>
                </a:solidFill>
                <a:latin typeface="Verdana"/>
                <a:ea typeface="+mn-ea"/>
                <a:cs typeface="Verdan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5875" marR="5080" lvl="0" indent="993140" defTabSz="914400" eaLnBrk="1" fontAlgn="auto" latinLnBrk="0" hangingPunct="1">
              <a:lnSpc>
                <a:spcPts val="5300"/>
              </a:lnSpc>
              <a:spcBef>
                <a:spcPts val="1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СПАСИБО  ЗА</a:t>
            </a:r>
            <a:r>
              <a:rPr kumimoji="0" lang="ru-RU" sz="5500" b="1" i="0" u="none" strike="noStrike" kern="0" cap="none" spc="-9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 </a:t>
            </a:r>
            <a:r>
              <a:rPr kumimoji="0" lang="ru-RU" sz="55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</a:rPr>
              <a:t>ВНИМАНИЕ</a:t>
            </a:r>
          </a:p>
        </p:txBody>
      </p:sp>
      <p:sp>
        <p:nvSpPr>
          <p:cNvPr id="9" name="object 3"/>
          <p:cNvSpPr txBox="1"/>
          <p:nvPr userDrawn="1"/>
        </p:nvSpPr>
        <p:spPr>
          <a:xfrm>
            <a:off x="1069109" y="5200714"/>
            <a:ext cx="5822950" cy="1400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89915">
              <a:lnSpc>
                <a:spcPct val="113100"/>
              </a:lnSpc>
              <a:spcBef>
                <a:spcPts val="100"/>
              </a:spcBef>
            </a:pPr>
            <a:r>
              <a:rPr sz="1400" dirty="0">
                <a:solidFill>
                  <a:srgbClr val="003356"/>
                </a:solidFill>
                <a:cs typeface="Verdana"/>
              </a:rPr>
              <a:t>107078,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г. </a:t>
            </a:r>
            <a:r>
              <a:rPr sz="1400" dirty="0">
                <a:solidFill>
                  <a:srgbClr val="003356"/>
                </a:solidFill>
                <a:cs typeface="Verdana"/>
              </a:rPr>
              <a:t>Москва, ул. Маши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Порываевой, </a:t>
            </a:r>
            <a:r>
              <a:rPr sz="1400" dirty="0">
                <a:solidFill>
                  <a:srgbClr val="003356"/>
                </a:solidFill>
                <a:cs typeface="Verdana"/>
              </a:rPr>
              <a:t>д. 34,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блок </a:t>
            </a:r>
            <a:r>
              <a:rPr sz="1400" dirty="0">
                <a:solidFill>
                  <a:srgbClr val="003356"/>
                </a:solidFill>
                <a:cs typeface="Verdana"/>
              </a:rPr>
              <a:t>1 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Тел. +7 (495) </a:t>
            </a:r>
            <a:r>
              <a:rPr sz="1400" dirty="0">
                <a:solidFill>
                  <a:srgbClr val="003356"/>
                </a:solidFill>
                <a:cs typeface="Verdana"/>
              </a:rPr>
              <a:t>988 68 68</a:t>
            </a:r>
            <a:endParaRPr sz="1400" dirty="0">
              <a:solidFill>
                <a:prstClr val="black"/>
              </a:solidFill>
              <a:cs typeface="Verdana"/>
            </a:endParaRPr>
          </a:p>
          <a:p>
            <a:pPr marL="12700">
              <a:spcBef>
                <a:spcPts val="219"/>
              </a:spcBef>
            </a:pPr>
            <a:r>
              <a:rPr sz="1400" dirty="0">
                <a:solidFill>
                  <a:srgbClr val="003356"/>
                </a:solidFill>
                <a:cs typeface="Verdana"/>
              </a:rPr>
              <a:t>Факс 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+7 (495) </a:t>
            </a:r>
            <a:r>
              <a:rPr sz="1400" dirty="0">
                <a:solidFill>
                  <a:srgbClr val="003356"/>
                </a:solidFill>
                <a:cs typeface="Verdana"/>
              </a:rPr>
              <a:t>748 32</a:t>
            </a:r>
            <a:r>
              <a:rPr sz="1400" spc="-5" dirty="0">
                <a:solidFill>
                  <a:srgbClr val="003356"/>
                </a:solidFill>
                <a:cs typeface="Verdana"/>
              </a:rPr>
              <a:t> </a:t>
            </a:r>
            <a:r>
              <a:rPr sz="1400" dirty="0">
                <a:solidFill>
                  <a:srgbClr val="003356"/>
                </a:solidFill>
                <a:cs typeface="Verdana"/>
              </a:rPr>
              <a:t>32</a:t>
            </a:r>
            <a:endParaRPr sz="1400" dirty="0">
              <a:solidFill>
                <a:prstClr val="black"/>
              </a:solidFill>
              <a:cs typeface="Verdana"/>
            </a:endParaRPr>
          </a:p>
          <a:p>
            <a:pPr marL="12700">
              <a:spcBef>
                <a:spcPts val="610"/>
              </a:spcBef>
            </a:pPr>
            <a:r>
              <a:rPr sz="3300" b="1" baseline="-7575" dirty="0">
                <a:solidFill>
                  <a:schemeClr val="bg1"/>
                </a:solidFill>
                <a:cs typeface="Verdana"/>
              </a:rPr>
              <a:t>8 800 775 01 00 </a:t>
            </a:r>
            <a:r>
              <a:rPr sz="1500" dirty="0">
                <a:solidFill>
                  <a:schemeClr val="bg1"/>
                </a:solidFill>
                <a:cs typeface="Verdana"/>
              </a:rPr>
              <a:t>| </a:t>
            </a:r>
            <a:r>
              <a:rPr sz="1500" spc="-10" dirty="0">
                <a:solidFill>
                  <a:schemeClr val="bg1"/>
                </a:solidFill>
                <a:cs typeface="Verdana"/>
              </a:rPr>
              <a:t>www.rzdlog.ru </a:t>
            </a:r>
            <a:r>
              <a:rPr sz="1500" dirty="0">
                <a:solidFill>
                  <a:schemeClr val="bg1"/>
                </a:solidFill>
                <a:cs typeface="Verdana"/>
              </a:rPr>
              <a:t>|</a:t>
            </a:r>
            <a:r>
              <a:rPr sz="1500" spc="-229" dirty="0">
                <a:solidFill>
                  <a:schemeClr val="bg1"/>
                </a:solidFill>
                <a:cs typeface="Verdana"/>
              </a:rPr>
              <a:t> </a:t>
            </a:r>
            <a:r>
              <a:rPr sz="1500" spc="-10" dirty="0">
                <a:solidFill>
                  <a:schemeClr val="bg1"/>
                </a:solidFill>
                <a:cs typeface="Verdana"/>
              </a:rPr>
              <a:t>info@rzdlog.ru</a:t>
            </a:r>
            <a:endParaRPr sz="1500" dirty="0">
              <a:solidFill>
                <a:schemeClr val="bg1"/>
              </a:solidFill>
              <a:cs typeface="Verdana"/>
            </a:endParaRPr>
          </a:p>
          <a:p>
            <a:pPr marL="12700">
              <a:spcBef>
                <a:spcPts val="675"/>
              </a:spcBef>
            </a:pPr>
            <a:r>
              <a:rPr sz="1000" spc="-5" dirty="0">
                <a:solidFill>
                  <a:srgbClr val="003F53"/>
                </a:solidFill>
                <a:cs typeface="Verdana"/>
              </a:rPr>
              <a:t>Единый информационный </a:t>
            </a:r>
            <a:r>
              <a:rPr sz="1000" dirty="0">
                <a:solidFill>
                  <a:srgbClr val="003F53"/>
                </a:solidFill>
                <a:cs typeface="Verdana"/>
              </a:rPr>
              <a:t>центр 24/7</a:t>
            </a:r>
            <a:endParaRPr sz="1000" dirty="0">
              <a:solidFill>
                <a:prstClr val="black"/>
              </a:solidFill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52236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ли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ctrTitle" hasCustomPrompt="1"/>
          </p:nvPr>
        </p:nvSpPr>
        <p:spPr>
          <a:xfrm>
            <a:off x="1014299" y="5415664"/>
            <a:ext cx="723816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ru-RU" dirty="0"/>
              <a:t>Название презентации</a:t>
            </a:r>
            <a:endParaRPr dirty="0"/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940558" y="6470889"/>
            <a:ext cx="2458946" cy="2245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0" hasCustomPrompt="1"/>
          </p:nvPr>
        </p:nvSpPr>
        <p:spPr>
          <a:xfrm>
            <a:off x="3865376" y="6464264"/>
            <a:ext cx="4387084" cy="231153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7191645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7" name="Holder 6"/>
          <p:cNvSpPr txBox="1">
            <a:spLocks/>
          </p:cNvSpPr>
          <p:nvPr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748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21445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55C70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441325" y="1647203"/>
            <a:ext cx="11398250" cy="174903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+mn-lt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Текст слайда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шрифт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 1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2-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pt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ru-RU" sz="1400" dirty="0">
              <a:latin typeface="+mn-lt"/>
              <a:cs typeface="Verdana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 hasCustomPrompt="1"/>
          </p:nvPr>
        </p:nvSpPr>
        <p:spPr>
          <a:xfrm>
            <a:off x="441325" y="3550780"/>
            <a:ext cx="5533876" cy="369794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Текст 6"/>
          <p:cNvSpPr>
            <a:spLocks noGrp="1"/>
          </p:cNvSpPr>
          <p:nvPr>
            <p:ph type="body" sz="quarter" idx="15" hasCustomPrompt="1"/>
          </p:nvPr>
        </p:nvSpPr>
        <p:spPr>
          <a:xfrm>
            <a:off x="6217140" y="3550780"/>
            <a:ext cx="5622435" cy="369794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>
              <a:defRPr sz="14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9"/>
          <p:cNvSpPr>
            <a:spLocks noGrp="1"/>
          </p:cNvSpPr>
          <p:nvPr>
            <p:ph type="body" sz="quarter" idx="16"/>
          </p:nvPr>
        </p:nvSpPr>
        <p:spPr>
          <a:xfrm>
            <a:off x="6217141" y="4075113"/>
            <a:ext cx="5622926" cy="2349500"/>
          </a:xfrm>
          <a:prstGeom prst="rect">
            <a:avLst/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7"/>
          </p:nvPr>
        </p:nvSpPr>
        <p:spPr>
          <a:xfrm>
            <a:off x="441325" y="4094741"/>
            <a:ext cx="5534025" cy="2329872"/>
          </a:xfrm>
          <a:prstGeom prst="rect">
            <a:avLst/>
          </a:prstGeom>
        </p:spPr>
        <p:txBody>
          <a:bodyPr/>
          <a:lstStyle>
            <a:lvl1pPr marL="285750" marR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tabLst/>
              <a:defRPr sz="1400"/>
            </a:lvl1pPr>
            <a:lvl2pPr marL="7429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2pPr>
            <a:lvl3pPr marL="12001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3pPr>
            <a:lvl4pPr marL="16573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4pPr>
            <a:lvl5pPr marL="21145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20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0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730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абл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аблица 12"/>
          <p:cNvSpPr>
            <a:spLocks noGrp="1"/>
          </p:cNvSpPr>
          <p:nvPr>
            <p:ph type="tbl" sz="quarter" idx="10"/>
          </p:nvPr>
        </p:nvSpPr>
        <p:spPr>
          <a:xfrm>
            <a:off x="441324" y="1719881"/>
            <a:ext cx="11398251" cy="439261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5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7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36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иаграмма 5"/>
          <p:cNvSpPr>
            <a:spLocks noGrp="1"/>
          </p:cNvSpPr>
          <p:nvPr>
            <p:ph type="chart" sz="quarter" idx="12"/>
          </p:nvPr>
        </p:nvSpPr>
        <p:spPr>
          <a:xfrm>
            <a:off x="5695122" y="1687493"/>
            <a:ext cx="6172200" cy="45642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455266" y="1687493"/>
            <a:ext cx="4975225" cy="4564219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9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0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4942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и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иаграмма 5"/>
          <p:cNvSpPr>
            <a:spLocks noGrp="1"/>
          </p:cNvSpPr>
          <p:nvPr>
            <p:ph type="chart" sz="quarter" idx="12"/>
          </p:nvPr>
        </p:nvSpPr>
        <p:spPr>
          <a:xfrm>
            <a:off x="441325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Диаграмма 5"/>
          <p:cNvSpPr>
            <a:spLocks noGrp="1"/>
          </p:cNvSpPr>
          <p:nvPr>
            <p:ph type="chart" sz="quarter" idx="19"/>
          </p:nvPr>
        </p:nvSpPr>
        <p:spPr>
          <a:xfrm>
            <a:off x="8126343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14" name="Диаграмма 5"/>
          <p:cNvSpPr>
            <a:spLocks noGrp="1"/>
          </p:cNvSpPr>
          <p:nvPr>
            <p:ph type="chart" sz="quarter" idx="20"/>
          </p:nvPr>
        </p:nvSpPr>
        <p:spPr>
          <a:xfrm>
            <a:off x="4283834" y="1667615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 dirty="0"/>
          </a:p>
        </p:txBody>
      </p:sp>
      <p:sp>
        <p:nvSpPr>
          <p:cNvPr id="19" name="Диаграмма 5"/>
          <p:cNvSpPr>
            <a:spLocks noGrp="1"/>
          </p:cNvSpPr>
          <p:nvPr>
            <p:ph type="chart" sz="quarter" idx="21"/>
          </p:nvPr>
        </p:nvSpPr>
        <p:spPr>
          <a:xfrm>
            <a:off x="2297941" y="4117831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20" name="Диаграмма 5"/>
          <p:cNvSpPr>
            <a:spLocks noGrp="1"/>
          </p:cNvSpPr>
          <p:nvPr>
            <p:ph type="chart" sz="quarter" idx="22"/>
          </p:nvPr>
        </p:nvSpPr>
        <p:spPr>
          <a:xfrm>
            <a:off x="6140450" y="4117831"/>
            <a:ext cx="3713232" cy="232791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10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0720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6"/>
          <a:stretch/>
        </p:blipFill>
        <p:spPr>
          <a:xfrm>
            <a:off x="28575" y="205333"/>
            <a:ext cx="11766476" cy="6280527"/>
          </a:xfrm>
          <a:prstGeom prst="rect">
            <a:avLst/>
          </a:prstGeom>
        </p:spPr>
      </p:pic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7866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арта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21"/>
          <a:stretch/>
        </p:blipFill>
        <p:spPr>
          <a:xfrm>
            <a:off x="574820" y="510363"/>
            <a:ext cx="11233372" cy="5975498"/>
          </a:xfrm>
          <a:prstGeom prst="rect">
            <a:avLst/>
          </a:prstGeom>
        </p:spPr>
      </p:pic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9049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 №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69963" y="4398229"/>
            <a:ext cx="7630917" cy="72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9963" y="3390117"/>
            <a:ext cx="7630917" cy="720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0" hasCustomPrompt="1"/>
          </p:nvPr>
        </p:nvSpPr>
        <p:spPr>
          <a:xfrm>
            <a:off x="469962" y="3585100"/>
            <a:ext cx="7630917" cy="75389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2" hasCustomPrompt="1"/>
          </p:nvPr>
        </p:nvSpPr>
        <p:spPr>
          <a:xfrm>
            <a:off x="8475662" y="1778966"/>
            <a:ext cx="3716338" cy="4672013"/>
          </a:xfrm>
          <a:prstGeom prst="rect">
            <a:avLst/>
          </a:prstGeom>
          <a:noFill/>
        </p:spPr>
        <p:txBody>
          <a:bodyPr/>
          <a:lstStyle>
            <a:lvl1pPr>
              <a:defRPr sz="35000" b="1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20" name="object 34"/>
          <p:cNvSpPr txBox="1"/>
          <p:nvPr/>
        </p:nvSpPr>
        <p:spPr>
          <a:xfrm>
            <a:off x="266871" y="4529471"/>
            <a:ext cx="8037157" cy="2013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3000" b="1" spc="35" dirty="0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Verdana"/>
                <a:cs typeface="Verdana"/>
              </a:rPr>
              <a:t>ВОПРОС</a:t>
            </a:r>
            <a:endParaRPr lang="ru-RU" sz="13000" dirty="0">
              <a:pattFill prst="ltUpDiag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Verdana"/>
              <a:cs typeface="Verdana"/>
            </a:endParaRPr>
          </a:p>
        </p:txBody>
      </p:sp>
      <p:sp>
        <p:nvSpPr>
          <p:cNvPr id="8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9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700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лож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4"/>
          <p:cNvSpPr txBox="1"/>
          <p:nvPr/>
        </p:nvSpPr>
        <p:spPr>
          <a:xfrm>
            <a:off x="266871" y="2902689"/>
            <a:ext cx="11652227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0000" b="1" spc="35" dirty="0">
                <a:pattFill prst="ltUpDiag">
                  <a:fgClr>
                    <a:schemeClr val="tx2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Verdana"/>
                <a:cs typeface="Verdana"/>
              </a:rPr>
              <a:t>ПРИЛОЖЕНИЕ</a:t>
            </a:r>
            <a:endParaRPr lang="ru-RU" sz="10000" dirty="0">
              <a:pattFill prst="ltUpDiag">
                <a:fgClr>
                  <a:schemeClr val="tx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Verdana"/>
              <a:cs typeface="Verdana"/>
            </a:endParaRPr>
          </a:p>
        </p:txBody>
      </p:sp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6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9925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след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610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21445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55C70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455C70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ли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2"/>
          <p:cNvSpPr>
            <a:spLocks noGrp="1"/>
          </p:cNvSpPr>
          <p:nvPr>
            <p:ph type="ctrTitle" hasCustomPrompt="1"/>
          </p:nvPr>
        </p:nvSpPr>
        <p:spPr>
          <a:xfrm>
            <a:off x="1014299" y="5415664"/>
            <a:ext cx="723816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ru-RU" dirty="0"/>
              <a:t>Название презентации</a:t>
            </a:r>
            <a:endParaRPr dirty="0"/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940558" y="6470889"/>
            <a:ext cx="2458946" cy="2245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Фамилия Имя Отчество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0" hasCustomPrompt="1"/>
          </p:nvPr>
        </p:nvSpPr>
        <p:spPr>
          <a:xfrm>
            <a:off x="3865376" y="6464264"/>
            <a:ext cx="4387084" cy="231153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3571551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2046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2" hasCustomPrompt="1"/>
          </p:nvPr>
        </p:nvSpPr>
        <p:spPr>
          <a:xfrm>
            <a:off x="441325" y="1647203"/>
            <a:ext cx="11398250" cy="174903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+mn-lt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Текст слайда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шрифт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 1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2-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pt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ru-RU" sz="1400" dirty="0">
              <a:latin typeface="+mn-lt"/>
              <a:cs typeface="Verdana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 hasCustomPrompt="1"/>
          </p:nvPr>
        </p:nvSpPr>
        <p:spPr>
          <a:xfrm>
            <a:off x="441325" y="3550780"/>
            <a:ext cx="5533876" cy="369794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3" name="Текст 6"/>
          <p:cNvSpPr>
            <a:spLocks noGrp="1"/>
          </p:cNvSpPr>
          <p:nvPr>
            <p:ph type="body" sz="quarter" idx="15" hasCustomPrompt="1"/>
          </p:nvPr>
        </p:nvSpPr>
        <p:spPr>
          <a:xfrm>
            <a:off x="6217140" y="3550780"/>
            <a:ext cx="5622435" cy="369794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>
              <a:defRPr sz="14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9"/>
          <p:cNvSpPr>
            <a:spLocks noGrp="1"/>
          </p:cNvSpPr>
          <p:nvPr>
            <p:ph type="body" sz="quarter" idx="16"/>
          </p:nvPr>
        </p:nvSpPr>
        <p:spPr>
          <a:xfrm>
            <a:off x="6217141" y="4075113"/>
            <a:ext cx="5622926" cy="2349500"/>
          </a:xfrm>
          <a:prstGeom prst="rect">
            <a:avLst/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>
            <a:lvl1pPr marL="342900" marR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+mj-lt"/>
              <a:buAutoNum type="arabicPeriod"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17"/>
          </p:nvPr>
        </p:nvSpPr>
        <p:spPr>
          <a:xfrm>
            <a:off x="441325" y="4094741"/>
            <a:ext cx="5534025" cy="2329872"/>
          </a:xfrm>
          <a:prstGeom prst="rect">
            <a:avLst/>
          </a:prstGeom>
        </p:spPr>
        <p:txBody>
          <a:bodyPr/>
          <a:lstStyle>
            <a:lvl1pPr marL="285750" marR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tabLst/>
              <a:defRPr sz="1400"/>
            </a:lvl1pPr>
            <a:lvl2pPr marL="7429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2pPr>
            <a:lvl3pPr marL="12001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3pPr>
            <a:lvl4pPr marL="16573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4pPr>
            <a:lvl5pPr marL="2114550" indent="-285750">
              <a:buClr>
                <a:schemeClr val="accent5"/>
              </a:buClr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20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0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0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абл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аблица 12"/>
          <p:cNvSpPr>
            <a:spLocks noGrp="1"/>
          </p:cNvSpPr>
          <p:nvPr>
            <p:ph type="tbl" sz="quarter" idx="10"/>
          </p:nvPr>
        </p:nvSpPr>
        <p:spPr>
          <a:xfrm>
            <a:off x="441324" y="1719881"/>
            <a:ext cx="11398251" cy="439261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5" name="Текст 6"/>
          <p:cNvSpPr>
            <a:spLocks noGrp="1"/>
          </p:cNvSpPr>
          <p:nvPr>
            <p:ph type="body" sz="quarter" idx="18" hasCustomPrompt="1"/>
          </p:nvPr>
        </p:nvSpPr>
        <p:spPr>
          <a:xfrm>
            <a:off x="441325" y="1160776"/>
            <a:ext cx="11398250" cy="369794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0510" y="357809"/>
            <a:ext cx="7630917" cy="322675"/>
          </a:xfrm>
          <a:prstGeom prst="rect">
            <a:avLst/>
          </a:prstGeom>
        </p:spPr>
        <p:txBody>
          <a:bodyPr anchor="ctr"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ОБРАЗЕЦ ЗАГОЛОВКА</a:t>
            </a:r>
          </a:p>
        </p:txBody>
      </p:sp>
      <p:sp>
        <p:nvSpPr>
          <p:cNvPr id="7" name="Holder 6"/>
          <p:cNvSpPr txBox="1">
            <a:spLocks/>
          </p:cNvSpPr>
          <p:nvPr userDrawn="1"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algn="ctr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056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84645" y="1087168"/>
            <a:ext cx="6348095" cy="427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21445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6047" y="6614584"/>
            <a:ext cx="196215" cy="164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455C70"/>
                </a:solidFill>
                <a:latin typeface="Verdana"/>
                <a:cs typeface="Verdan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186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eaLnBrk="1" hangingPunct="1">
        <a:defRPr sz="1400" baseline="0">
          <a:solidFill>
            <a:schemeClr val="bg2">
              <a:lumMod val="10000"/>
            </a:schemeClr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990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eaLnBrk="1" hangingPunct="1">
        <a:defRPr sz="1400" baseline="0">
          <a:solidFill>
            <a:schemeClr val="bg2">
              <a:lumMod val="10000"/>
            </a:schemeClr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330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eaLnBrk="1" hangingPunct="1">
        <a:defRPr sz="1400" baseline="0">
          <a:solidFill>
            <a:schemeClr val="bg2">
              <a:lumMod val="10000"/>
            </a:schemeClr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1201" y="5600700"/>
            <a:ext cx="76282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57300" algn="l"/>
                <a:tab pos="3534410" algn="l"/>
              </a:tabLst>
            </a:pPr>
            <a:r>
              <a:rPr sz="4800" dirty="0">
                <a:solidFill>
                  <a:srgbClr val="E83627"/>
                </a:solidFill>
                <a:latin typeface="RussianRail G Pro Extended"/>
                <a:cs typeface="RussianRail G Pro Extended"/>
              </a:rPr>
              <a:t>АО	«</a:t>
            </a:r>
            <a:r>
              <a:rPr sz="4800" spc="-90" dirty="0">
                <a:solidFill>
                  <a:srgbClr val="E83627"/>
                </a:solidFill>
                <a:latin typeface="RussianRail G Pro Extended"/>
                <a:cs typeface="RussianRail G Pro Extended"/>
              </a:rPr>
              <a:t>Р</a:t>
            </a:r>
            <a:r>
              <a:rPr sz="4800" dirty="0">
                <a:solidFill>
                  <a:srgbClr val="E83627"/>
                </a:solidFill>
                <a:latin typeface="RussianRail G Pro Extended"/>
                <a:cs typeface="RussianRail G Pro Extended"/>
              </a:rPr>
              <a:t>ЖД	Логистика»</a:t>
            </a:r>
            <a:endParaRPr sz="4800">
              <a:latin typeface="RussianRail G Pro Extended"/>
              <a:cs typeface="RussianRail G Pro Extende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447625" y="403627"/>
            <a:ext cx="30314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14459"/>
                </a:solidFill>
                <a:latin typeface="Verdana"/>
                <a:cs typeface="Verdana"/>
              </a:rPr>
              <a:t>ТАМОЖЕННОЕ</a:t>
            </a:r>
            <a:r>
              <a:rPr sz="1400" b="1" spc="-85" dirty="0">
                <a:solidFill>
                  <a:srgbClr val="214459"/>
                </a:solidFill>
                <a:latin typeface="Verdana"/>
                <a:cs typeface="Verdana"/>
              </a:rPr>
              <a:t> </a:t>
            </a:r>
            <a:r>
              <a:rPr sz="1400" b="1" spc="5" dirty="0">
                <a:solidFill>
                  <a:srgbClr val="214459"/>
                </a:solidFill>
                <a:latin typeface="Verdana"/>
                <a:cs typeface="Verdana"/>
              </a:rPr>
              <a:t>ОФОРМЛЕНИЕ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8747" y="6615198"/>
            <a:ext cx="1708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55C70"/>
                </a:solidFill>
                <a:latin typeface="Verdana"/>
                <a:cs typeface="Verdana"/>
              </a:rPr>
              <a:t>21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500" y="1889155"/>
            <a:ext cx="2887345" cy="43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00"/>
              </a:lnSpc>
              <a:spcBef>
                <a:spcPts val="100"/>
              </a:spcBef>
            </a:pP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Анализ внешнеторговой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документации</a:t>
            </a:r>
            <a:endParaRPr sz="1000">
              <a:latin typeface="Verdana"/>
              <a:cs typeface="Verdana"/>
            </a:endParaRPr>
          </a:p>
          <a:p>
            <a:pPr marL="12700" marR="5080">
              <a:lnSpc>
                <a:spcPts val="1000"/>
              </a:lnSpc>
              <a:spcBef>
                <a:spcPts val="100"/>
              </a:spcBef>
            </a:pP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на соответствие требованиям таможенного  законодательства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500" y="2559334"/>
            <a:ext cx="1899920" cy="30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100"/>
              </a:lnSpc>
              <a:spcBef>
                <a:spcPts val="100"/>
              </a:spcBef>
            </a:pP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Помещение</a:t>
            </a: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товаров</a:t>
            </a:r>
            <a:endParaRPr sz="1000">
              <a:latin typeface="Verdana"/>
              <a:cs typeface="Verdana"/>
            </a:endParaRPr>
          </a:p>
          <a:p>
            <a:pPr marL="12700">
              <a:lnSpc>
                <a:spcPts val="1100"/>
              </a:lnSpc>
            </a:pP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под таможенные</a:t>
            </a:r>
            <a:r>
              <a:rPr sz="1000" spc="-7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процедуры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500" y="3164235"/>
            <a:ext cx="3143885" cy="3048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300"/>
              </a:spcBef>
            </a:pP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Консультации для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подтверждения таможенной  стоимости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и классификационного</a:t>
            </a: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кода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13660" y="1889155"/>
            <a:ext cx="2719070" cy="4318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300"/>
              </a:spcBef>
            </a:pP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Использование специализированного  программного средства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«АС_Логистика»  для упрощения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таможенных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операций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13660" y="2559334"/>
            <a:ext cx="3079115" cy="3048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300"/>
              </a:spcBef>
            </a:pP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Участие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в фактическом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таможенном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контроле 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(таможенные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осмотры и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досмотры)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13660" y="3164235"/>
            <a:ext cx="2749550" cy="3048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300"/>
              </a:spcBef>
            </a:pP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Открытие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и оперативное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сопровождение 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ВЗТК,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СВХ, ТС, УЭО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23660" y="1889155"/>
            <a:ext cx="2755265" cy="4318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300"/>
              </a:spcBef>
            </a:pP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Оформление таможенных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деклараций 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на товары, перемещаемые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всеми видами 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транспорта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23660" y="2495834"/>
            <a:ext cx="2910205" cy="4318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just">
              <a:lnSpc>
                <a:spcPts val="1000"/>
              </a:lnSpc>
              <a:spcBef>
                <a:spcPts val="300"/>
              </a:spcBef>
            </a:pP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Получение разрешительной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документации  и классификационных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решений РТУ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И ФТС  России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23660" y="3100735"/>
            <a:ext cx="2532380" cy="4318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300"/>
              </a:spcBef>
            </a:pP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Правовая помощь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в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прохождении  таможенных проверок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и</a:t>
            </a:r>
            <a:r>
              <a:rPr sz="1000" spc="-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оспаривания 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решений таможенных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органов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71968" y="3639031"/>
            <a:ext cx="14782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E83627"/>
                </a:solidFill>
                <a:latin typeface="FSRAILWAY Bold"/>
                <a:cs typeface="FSRAILWAY Bold"/>
              </a:rPr>
              <a:t>НАМ</a:t>
            </a:r>
            <a:r>
              <a:rPr sz="1400" spc="-125" dirty="0">
                <a:solidFill>
                  <a:srgbClr val="E83627"/>
                </a:solidFill>
                <a:latin typeface="FSRAILWAY Bold"/>
                <a:cs typeface="FSRAILWAY Bold"/>
              </a:rPr>
              <a:t> </a:t>
            </a:r>
            <a:r>
              <a:rPr sz="1400" spc="-35" dirty="0">
                <a:solidFill>
                  <a:srgbClr val="E83627"/>
                </a:solidFill>
                <a:latin typeface="FSRAILWAY Bold"/>
                <a:cs typeface="FSRAILWAY Bold"/>
              </a:rPr>
              <a:t>ДОВЕРЯЮТ</a:t>
            </a:r>
            <a:endParaRPr sz="1400">
              <a:latin typeface="FSRAILWAY Bold"/>
              <a:cs typeface="FSRAILWAY 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2214" y="1116131"/>
            <a:ext cx="10487660" cy="596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3F53"/>
                </a:solidFill>
                <a:latin typeface="Verdana"/>
                <a:cs typeface="Verdana"/>
              </a:rPr>
              <a:t>АО </a:t>
            </a:r>
            <a:r>
              <a:rPr sz="1200" b="1" dirty="0">
                <a:solidFill>
                  <a:srgbClr val="003F53"/>
                </a:solidFill>
                <a:latin typeface="Verdana"/>
                <a:cs typeface="Verdana"/>
              </a:rPr>
              <a:t>«РЖД </a:t>
            </a:r>
            <a:r>
              <a:rPr sz="1200" b="1" spc="-5" dirty="0">
                <a:solidFill>
                  <a:srgbClr val="003F53"/>
                </a:solidFill>
                <a:latin typeface="Verdana"/>
                <a:cs typeface="Verdana"/>
              </a:rPr>
              <a:t>Логистика» включено </a:t>
            </a:r>
            <a:r>
              <a:rPr sz="1200" b="1" dirty="0">
                <a:solidFill>
                  <a:srgbClr val="003F53"/>
                </a:solidFill>
                <a:latin typeface="Verdana"/>
                <a:cs typeface="Verdana"/>
              </a:rPr>
              <a:t>в </a:t>
            </a:r>
            <a:r>
              <a:rPr sz="1200" b="1" dirty="0">
                <a:solidFill>
                  <a:srgbClr val="E83627"/>
                </a:solidFill>
                <a:latin typeface="Verdana"/>
                <a:cs typeface="Verdana"/>
              </a:rPr>
              <a:t>РЕЕСТР ТАМОЖЕННЫХ </a:t>
            </a:r>
            <a:r>
              <a:rPr sz="1200" b="1" spc="-5" dirty="0">
                <a:solidFill>
                  <a:srgbClr val="E83627"/>
                </a:solidFill>
                <a:latin typeface="Verdana"/>
                <a:cs typeface="Verdana"/>
              </a:rPr>
              <a:t>ПРЕДСТАВИТЕЛЕЙ </a:t>
            </a:r>
            <a:r>
              <a:rPr sz="1200" b="1" spc="-5" dirty="0">
                <a:solidFill>
                  <a:srgbClr val="003F53"/>
                </a:solidFill>
                <a:latin typeface="Verdana"/>
                <a:cs typeface="Verdana"/>
              </a:rPr>
              <a:t>(запись </a:t>
            </a:r>
            <a:r>
              <a:rPr sz="1200" b="1" dirty="0">
                <a:solidFill>
                  <a:srgbClr val="003F53"/>
                </a:solidFill>
                <a:latin typeface="Verdana"/>
                <a:cs typeface="Verdana"/>
              </a:rPr>
              <a:t>в </a:t>
            </a:r>
            <a:r>
              <a:rPr sz="1200" b="1" dirty="0" err="1">
                <a:solidFill>
                  <a:srgbClr val="003F53"/>
                </a:solidFill>
                <a:latin typeface="Verdana"/>
                <a:cs typeface="Verdana"/>
              </a:rPr>
              <a:t>Реестре</a:t>
            </a:r>
            <a:r>
              <a:rPr sz="1200" b="1" dirty="0">
                <a:solidFill>
                  <a:srgbClr val="003F53"/>
                </a:solidFill>
                <a:latin typeface="Verdana"/>
                <a:cs typeface="Verdana"/>
              </a:rPr>
              <a:t> </a:t>
            </a:r>
            <a:r>
              <a:rPr sz="1200" b="1" dirty="0" smtClean="0">
                <a:solidFill>
                  <a:srgbClr val="003F53"/>
                </a:solidFill>
                <a:latin typeface="Verdana"/>
                <a:cs typeface="Verdana"/>
              </a:rPr>
              <a:t>15</a:t>
            </a:r>
            <a:r>
              <a:rPr lang="ru-RU" sz="1200" b="1" dirty="0" smtClean="0">
                <a:solidFill>
                  <a:srgbClr val="003F53"/>
                </a:solidFill>
                <a:latin typeface="Verdana"/>
                <a:cs typeface="Verdana"/>
              </a:rPr>
              <a:t>91</a:t>
            </a:r>
            <a:r>
              <a:rPr sz="1200" b="1" dirty="0" smtClean="0">
                <a:solidFill>
                  <a:srgbClr val="003F53"/>
                </a:solidFill>
                <a:latin typeface="Verdana"/>
                <a:cs typeface="Verdana"/>
              </a:rPr>
              <a:t> </a:t>
            </a:r>
            <a:r>
              <a:rPr sz="1200" b="1" dirty="0" err="1">
                <a:solidFill>
                  <a:srgbClr val="003F53"/>
                </a:solidFill>
                <a:latin typeface="Verdana"/>
                <a:cs typeface="Verdana"/>
              </a:rPr>
              <a:t>от</a:t>
            </a:r>
            <a:r>
              <a:rPr sz="1200" b="1" dirty="0">
                <a:solidFill>
                  <a:srgbClr val="003F53"/>
                </a:solidFill>
                <a:latin typeface="Verdana"/>
                <a:cs typeface="Verdana"/>
              </a:rPr>
              <a:t> </a:t>
            </a:r>
            <a:r>
              <a:rPr lang="ru-RU" sz="1200" b="1" dirty="0" smtClean="0">
                <a:solidFill>
                  <a:srgbClr val="003F53"/>
                </a:solidFill>
                <a:latin typeface="Verdana"/>
                <a:cs typeface="Verdana"/>
              </a:rPr>
              <a:t>28</a:t>
            </a:r>
            <a:r>
              <a:rPr sz="1200" b="1" dirty="0" smtClean="0">
                <a:solidFill>
                  <a:srgbClr val="003F53"/>
                </a:solidFill>
                <a:latin typeface="Verdana"/>
                <a:cs typeface="Verdana"/>
              </a:rPr>
              <a:t>.0</a:t>
            </a:r>
            <a:r>
              <a:rPr lang="ru-RU" sz="1200" b="1" dirty="0" smtClean="0">
                <a:solidFill>
                  <a:srgbClr val="003F53"/>
                </a:solidFill>
                <a:latin typeface="Verdana"/>
                <a:cs typeface="Verdana"/>
              </a:rPr>
              <a:t>4</a:t>
            </a:r>
            <a:r>
              <a:rPr sz="1200" b="1" dirty="0" smtClean="0">
                <a:solidFill>
                  <a:srgbClr val="003F53"/>
                </a:solidFill>
                <a:latin typeface="Verdana"/>
                <a:cs typeface="Verdana"/>
              </a:rPr>
              <a:t>.202</a:t>
            </a:r>
            <a:r>
              <a:rPr lang="ru-RU" sz="1200" b="1" dirty="0" smtClean="0">
                <a:solidFill>
                  <a:srgbClr val="003F53"/>
                </a:solidFill>
                <a:latin typeface="Verdana"/>
                <a:cs typeface="Verdana"/>
              </a:rPr>
              <a:t>3</a:t>
            </a:r>
            <a:r>
              <a:rPr sz="1200" b="1" spc="-70" dirty="0" smtClean="0">
                <a:solidFill>
                  <a:srgbClr val="003F53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003F53"/>
                </a:solidFill>
                <a:latin typeface="Verdana"/>
                <a:cs typeface="Verdana"/>
              </a:rPr>
              <a:t>г.)</a:t>
            </a:r>
            <a:endParaRPr sz="12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spc="-25" dirty="0">
                <a:solidFill>
                  <a:srgbClr val="E83627"/>
                </a:solidFill>
                <a:latin typeface="FSRAILWAY Bold"/>
                <a:cs typeface="FSRAILWAY Bold"/>
              </a:rPr>
              <a:t>НАШИ</a:t>
            </a:r>
            <a:r>
              <a:rPr sz="1400" spc="-75" dirty="0">
                <a:solidFill>
                  <a:srgbClr val="E83627"/>
                </a:solidFill>
                <a:latin typeface="FSRAILWAY Bold"/>
                <a:cs typeface="FSRAILWAY Bold"/>
              </a:rPr>
              <a:t> </a:t>
            </a:r>
            <a:r>
              <a:rPr sz="1400" spc="-30" dirty="0">
                <a:solidFill>
                  <a:srgbClr val="E83627"/>
                </a:solidFill>
                <a:latin typeface="FSRAILWAY Bold"/>
                <a:cs typeface="FSRAILWAY Bold"/>
              </a:rPr>
              <a:t>УСЛУГИ</a:t>
            </a:r>
            <a:endParaRPr sz="1400" dirty="0">
              <a:latin typeface="FSRAILWAY Bold"/>
              <a:cs typeface="FSRAILWAY Bol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215417" y="211112"/>
            <a:ext cx="594360" cy="594360"/>
          </a:xfrm>
          <a:custGeom>
            <a:avLst/>
            <a:gdLst/>
            <a:ahLst/>
            <a:cxnLst/>
            <a:rect l="l" t="t" r="r" b="b"/>
            <a:pathLst>
              <a:path w="594359" h="594360">
                <a:moveTo>
                  <a:pt x="0" y="296887"/>
                </a:moveTo>
                <a:lnTo>
                  <a:pt x="3885" y="345045"/>
                </a:lnTo>
                <a:lnTo>
                  <a:pt x="15135" y="390728"/>
                </a:lnTo>
                <a:lnTo>
                  <a:pt x="33137" y="433326"/>
                </a:lnTo>
                <a:lnTo>
                  <a:pt x="57281" y="472227"/>
                </a:lnTo>
                <a:lnTo>
                  <a:pt x="86955" y="506820"/>
                </a:lnTo>
                <a:lnTo>
                  <a:pt x="121548" y="536494"/>
                </a:lnTo>
                <a:lnTo>
                  <a:pt x="160449" y="560638"/>
                </a:lnTo>
                <a:lnTo>
                  <a:pt x="203047" y="578640"/>
                </a:lnTo>
                <a:lnTo>
                  <a:pt x="248730" y="589890"/>
                </a:lnTo>
                <a:lnTo>
                  <a:pt x="296887" y="593775"/>
                </a:lnTo>
                <a:lnTo>
                  <a:pt x="345041" y="589890"/>
                </a:lnTo>
                <a:lnTo>
                  <a:pt x="390722" y="578640"/>
                </a:lnTo>
                <a:lnTo>
                  <a:pt x="433317" y="560638"/>
                </a:lnTo>
                <a:lnTo>
                  <a:pt x="472217" y="536494"/>
                </a:lnTo>
                <a:lnTo>
                  <a:pt x="506809" y="506820"/>
                </a:lnTo>
                <a:lnTo>
                  <a:pt x="536482" y="472227"/>
                </a:lnTo>
                <a:lnTo>
                  <a:pt x="560625" y="433326"/>
                </a:lnTo>
                <a:lnTo>
                  <a:pt x="578627" y="390728"/>
                </a:lnTo>
                <a:lnTo>
                  <a:pt x="589877" y="345045"/>
                </a:lnTo>
                <a:lnTo>
                  <a:pt x="593763" y="296887"/>
                </a:lnTo>
                <a:lnTo>
                  <a:pt x="589877" y="248730"/>
                </a:lnTo>
                <a:lnTo>
                  <a:pt x="578627" y="203047"/>
                </a:lnTo>
                <a:lnTo>
                  <a:pt x="560625" y="160449"/>
                </a:lnTo>
                <a:lnTo>
                  <a:pt x="536482" y="121548"/>
                </a:lnTo>
                <a:lnTo>
                  <a:pt x="506809" y="86955"/>
                </a:lnTo>
                <a:lnTo>
                  <a:pt x="472217" y="57281"/>
                </a:lnTo>
                <a:lnTo>
                  <a:pt x="433317" y="33137"/>
                </a:lnTo>
                <a:lnTo>
                  <a:pt x="390722" y="15135"/>
                </a:lnTo>
                <a:lnTo>
                  <a:pt x="345041" y="3885"/>
                </a:lnTo>
                <a:lnTo>
                  <a:pt x="296887" y="0"/>
                </a:lnTo>
              </a:path>
            </a:pathLst>
          </a:custGeom>
          <a:ln w="6057">
            <a:solidFill>
              <a:srgbClr val="2144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231742" y="227444"/>
            <a:ext cx="561340" cy="561340"/>
          </a:xfrm>
          <a:custGeom>
            <a:avLst/>
            <a:gdLst/>
            <a:ahLst/>
            <a:cxnLst/>
            <a:rect l="l" t="t" r="r" b="b"/>
            <a:pathLst>
              <a:path w="561340" h="561340">
                <a:moveTo>
                  <a:pt x="561111" y="280555"/>
                </a:moveTo>
                <a:lnTo>
                  <a:pt x="557439" y="235049"/>
                </a:lnTo>
                <a:lnTo>
                  <a:pt x="546809" y="191880"/>
                </a:lnTo>
                <a:lnTo>
                  <a:pt x="529797" y="151627"/>
                </a:lnTo>
                <a:lnTo>
                  <a:pt x="506982" y="114866"/>
                </a:lnTo>
                <a:lnTo>
                  <a:pt x="478940" y="82175"/>
                </a:lnTo>
                <a:lnTo>
                  <a:pt x="446250" y="54132"/>
                </a:lnTo>
                <a:lnTo>
                  <a:pt x="409489" y="31316"/>
                </a:lnTo>
                <a:lnTo>
                  <a:pt x="369235" y="14303"/>
                </a:lnTo>
                <a:lnTo>
                  <a:pt x="326064" y="3672"/>
                </a:lnTo>
                <a:lnTo>
                  <a:pt x="280555" y="0"/>
                </a:lnTo>
                <a:lnTo>
                  <a:pt x="235049" y="3672"/>
                </a:lnTo>
                <a:lnTo>
                  <a:pt x="191880" y="14303"/>
                </a:lnTo>
                <a:lnTo>
                  <a:pt x="151627" y="31316"/>
                </a:lnTo>
                <a:lnTo>
                  <a:pt x="114866" y="54132"/>
                </a:lnTo>
                <a:lnTo>
                  <a:pt x="82175" y="82175"/>
                </a:lnTo>
                <a:lnTo>
                  <a:pt x="54132" y="114866"/>
                </a:lnTo>
                <a:lnTo>
                  <a:pt x="31316" y="151627"/>
                </a:lnTo>
                <a:lnTo>
                  <a:pt x="14303" y="191880"/>
                </a:lnTo>
                <a:lnTo>
                  <a:pt x="3672" y="235049"/>
                </a:lnTo>
                <a:lnTo>
                  <a:pt x="0" y="280555"/>
                </a:lnTo>
                <a:lnTo>
                  <a:pt x="3672" y="326061"/>
                </a:lnTo>
                <a:lnTo>
                  <a:pt x="14303" y="369230"/>
                </a:lnTo>
                <a:lnTo>
                  <a:pt x="31316" y="409484"/>
                </a:lnTo>
                <a:lnTo>
                  <a:pt x="54132" y="446245"/>
                </a:lnTo>
                <a:lnTo>
                  <a:pt x="82175" y="478936"/>
                </a:lnTo>
                <a:lnTo>
                  <a:pt x="114866" y="506978"/>
                </a:lnTo>
                <a:lnTo>
                  <a:pt x="151627" y="529795"/>
                </a:lnTo>
                <a:lnTo>
                  <a:pt x="191880" y="546807"/>
                </a:lnTo>
                <a:lnTo>
                  <a:pt x="235049" y="557439"/>
                </a:lnTo>
                <a:lnTo>
                  <a:pt x="280555" y="561111"/>
                </a:lnTo>
              </a:path>
            </a:pathLst>
          </a:custGeom>
          <a:ln w="6057">
            <a:solidFill>
              <a:srgbClr val="EE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282834" y="458372"/>
            <a:ext cx="459105" cy="74295"/>
          </a:xfrm>
          <a:custGeom>
            <a:avLst/>
            <a:gdLst/>
            <a:ahLst/>
            <a:cxnLst/>
            <a:rect l="l" t="t" r="r" b="b"/>
            <a:pathLst>
              <a:path w="459104" h="74295">
                <a:moveTo>
                  <a:pt x="37020" y="0"/>
                </a:moveTo>
                <a:lnTo>
                  <a:pt x="22138" y="2851"/>
                </a:lnTo>
                <a:lnTo>
                  <a:pt x="10423" y="10688"/>
                </a:lnTo>
                <a:lnTo>
                  <a:pt x="2751" y="22433"/>
                </a:lnTo>
                <a:lnTo>
                  <a:pt x="0" y="37007"/>
                </a:lnTo>
                <a:lnTo>
                  <a:pt x="2751" y="51546"/>
                </a:lnTo>
                <a:lnTo>
                  <a:pt x="10423" y="63299"/>
                </a:lnTo>
                <a:lnTo>
                  <a:pt x="22138" y="71162"/>
                </a:lnTo>
                <a:lnTo>
                  <a:pt x="37020" y="74028"/>
                </a:lnTo>
                <a:lnTo>
                  <a:pt x="49113" y="72035"/>
                </a:lnTo>
                <a:lnTo>
                  <a:pt x="59415" y="66476"/>
                </a:lnTo>
                <a:lnTo>
                  <a:pt x="65048" y="60299"/>
                </a:lnTo>
                <a:lnTo>
                  <a:pt x="37020" y="60299"/>
                </a:lnTo>
                <a:lnTo>
                  <a:pt x="27535" y="58576"/>
                </a:lnTo>
                <a:lnTo>
                  <a:pt x="20251" y="53763"/>
                </a:lnTo>
                <a:lnTo>
                  <a:pt x="15580" y="46396"/>
                </a:lnTo>
                <a:lnTo>
                  <a:pt x="13931" y="37007"/>
                </a:lnTo>
                <a:lnTo>
                  <a:pt x="15580" y="27568"/>
                </a:lnTo>
                <a:lnTo>
                  <a:pt x="20251" y="20173"/>
                </a:lnTo>
                <a:lnTo>
                  <a:pt x="27535" y="15351"/>
                </a:lnTo>
                <a:lnTo>
                  <a:pt x="37020" y="13627"/>
                </a:lnTo>
                <a:lnTo>
                  <a:pt x="64972" y="13627"/>
                </a:lnTo>
                <a:lnTo>
                  <a:pt x="59377" y="7513"/>
                </a:lnTo>
                <a:lnTo>
                  <a:pt x="49071" y="1978"/>
                </a:lnTo>
                <a:lnTo>
                  <a:pt x="37020" y="0"/>
                </a:lnTo>
                <a:close/>
              </a:path>
              <a:path w="459104" h="74295">
                <a:moveTo>
                  <a:pt x="71589" y="47180"/>
                </a:moveTo>
                <a:lnTo>
                  <a:pt x="56845" y="47180"/>
                </a:lnTo>
                <a:lnTo>
                  <a:pt x="54305" y="55219"/>
                </a:lnTo>
                <a:lnTo>
                  <a:pt x="46380" y="60299"/>
                </a:lnTo>
                <a:lnTo>
                  <a:pt x="65048" y="60299"/>
                </a:lnTo>
                <a:lnTo>
                  <a:pt x="67161" y="57981"/>
                </a:lnTo>
                <a:lnTo>
                  <a:pt x="71589" y="47180"/>
                </a:lnTo>
                <a:close/>
              </a:path>
              <a:path w="459104" h="74295">
                <a:moveTo>
                  <a:pt x="64972" y="13627"/>
                </a:moveTo>
                <a:lnTo>
                  <a:pt x="46380" y="13627"/>
                </a:lnTo>
                <a:lnTo>
                  <a:pt x="54305" y="18808"/>
                </a:lnTo>
                <a:lnTo>
                  <a:pt x="56845" y="26847"/>
                </a:lnTo>
                <a:lnTo>
                  <a:pt x="71589" y="26847"/>
                </a:lnTo>
                <a:lnTo>
                  <a:pt x="67147" y="16003"/>
                </a:lnTo>
                <a:lnTo>
                  <a:pt x="64972" y="13627"/>
                </a:lnTo>
                <a:close/>
              </a:path>
              <a:path w="459104" h="74295">
                <a:moveTo>
                  <a:pt x="93764" y="1422"/>
                </a:moveTo>
                <a:lnTo>
                  <a:pt x="79730" y="1422"/>
                </a:lnTo>
                <a:lnTo>
                  <a:pt x="79730" y="50838"/>
                </a:lnTo>
                <a:lnTo>
                  <a:pt x="81766" y="60810"/>
                </a:lnTo>
                <a:lnTo>
                  <a:pt x="87320" y="68076"/>
                </a:lnTo>
                <a:lnTo>
                  <a:pt x="95562" y="72521"/>
                </a:lnTo>
                <a:lnTo>
                  <a:pt x="105663" y="74028"/>
                </a:lnTo>
                <a:lnTo>
                  <a:pt x="115763" y="72521"/>
                </a:lnTo>
                <a:lnTo>
                  <a:pt x="124001" y="68076"/>
                </a:lnTo>
                <a:lnTo>
                  <a:pt x="129550" y="60810"/>
                </a:lnTo>
                <a:lnTo>
                  <a:pt x="129655" y="60299"/>
                </a:lnTo>
                <a:lnTo>
                  <a:pt x="97421" y="60299"/>
                </a:lnTo>
                <a:lnTo>
                  <a:pt x="93764" y="56337"/>
                </a:lnTo>
                <a:lnTo>
                  <a:pt x="93764" y="1422"/>
                </a:lnTo>
                <a:close/>
              </a:path>
              <a:path w="459104" h="74295">
                <a:moveTo>
                  <a:pt x="131584" y="1422"/>
                </a:moveTo>
                <a:lnTo>
                  <a:pt x="117652" y="1422"/>
                </a:lnTo>
                <a:lnTo>
                  <a:pt x="117652" y="56337"/>
                </a:lnTo>
                <a:lnTo>
                  <a:pt x="113995" y="60299"/>
                </a:lnTo>
                <a:lnTo>
                  <a:pt x="129655" y="60299"/>
                </a:lnTo>
                <a:lnTo>
                  <a:pt x="131584" y="50838"/>
                </a:lnTo>
                <a:lnTo>
                  <a:pt x="131584" y="1422"/>
                </a:lnTo>
                <a:close/>
              </a:path>
              <a:path w="459104" h="74295">
                <a:moveTo>
                  <a:pt x="154774" y="50634"/>
                </a:moveTo>
                <a:lnTo>
                  <a:pt x="140741" y="50634"/>
                </a:lnTo>
                <a:lnTo>
                  <a:pt x="142835" y="61067"/>
                </a:lnTo>
                <a:lnTo>
                  <a:pt x="148496" y="68356"/>
                </a:lnTo>
                <a:lnTo>
                  <a:pt x="156788" y="72632"/>
                </a:lnTo>
                <a:lnTo>
                  <a:pt x="166776" y="74028"/>
                </a:lnTo>
                <a:lnTo>
                  <a:pt x="176165" y="72688"/>
                </a:lnTo>
                <a:lnTo>
                  <a:pt x="183932" y="68718"/>
                </a:lnTo>
                <a:lnTo>
                  <a:pt x="189220" y="62192"/>
                </a:lnTo>
                <a:lnTo>
                  <a:pt x="189630" y="60299"/>
                </a:lnTo>
                <a:lnTo>
                  <a:pt x="158838" y="60299"/>
                </a:lnTo>
                <a:lnTo>
                  <a:pt x="154774" y="57150"/>
                </a:lnTo>
                <a:lnTo>
                  <a:pt x="154774" y="50634"/>
                </a:lnTo>
                <a:close/>
              </a:path>
              <a:path w="459104" h="74295">
                <a:moveTo>
                  <a:pt x="165150" y="0"/>
                </a:moveTo>
                <a:lnTo>
                  <a:pt x="156565" y="1324"/>
                </a:lnTo>
                <a:lnTo>
                  <a:pt x="149182" y="5259"/>
                </a:lnTo>
                <a:lnTo>
                  <a:pt x="144010" y="11749"/>
                </a:lnTo>
                <a:lnTo>
                  <a:pt x="142062" y="20739"/>
                </a:lnTo>
                <a:lnTo>
                  <a:pt x="144175" y="30133"/>
                </a:lnTo>
                <a:lnTo>
                  <a:pt x="149588" y="36402"/>
                </a:lnTo>
                <a:lnTo>
                  <a:pt x="156908" y="40536"/>
                </a:lnTo>
                <a:lnTo>
                  <a:pt x="164744" y="43522"/>
                </a:lnTo>
                <a:lnTo>
                  <a:pt x="171551" y="45859"/>
                </a:lnTo>
                <a:lnTo>
                  <a:pt x="177253" y="48094"/>
                </a:lnTo>
                <a:lnTo>
                  <a:pt x="177253" y="57251"/>
                </a:lnTo>
                <a:lnTo>
                  <a:pt x="173888" y="60299"/>
                </a:lnTo>
                <a:lnTo>
                  <a:pt x="189630" y="60299"/>
                </a:lnTo>
                <a:lnTo>
                  <a:pt x="160870" y="28270"/>
                </a:lnTo>
                <a:lnTo>
                  <a:pt x="155994" y="25933"/>
                </a:lnTo>
                <a:lnTo>
                  <a:pt x="155994" y="16573"/>
                </a:lnTo>
                <a:lnTo>
                  <a:pt x="159346" y="13627"/>
                </a:lnTo>
                <a:lnTo>
                  <a:pt x="187311" y="13627"/>
                </a:lnTo>
                <a:lnTo>
                  <a:pt x="187137" y="12735"/>
                </a:lnTo>
                <a:lnTo>
                  <a:pt x="181798" y="5576"/>
                </a:lnTo>
                <a:lnTo>
                  <a:pt x="174133" y="1373"/>
                </a:lnTo>
                <a:lnTo>
                  <a:pt x="165150" y="0"/>
                </a:lnTo>
                <a:close/>
              </a:path>
              <a:path w="459104" h="74295">
                <a:moveTo>
                  <a:pt x="187311" y="13627"/>
                </a:moveTo>
                <a:lnTo>
                  <a:pt x="171551" y="13627"/>
                </a:lnTo>
                <a:lnTo>
                  <a:pt x="175209" y="16776"/>
                </a:lnTo>
                <a:lnTo>
                  <a:pt x="175209" y="22974"/>
                </a:lnTo>
                <a:lnTo>
                  <a:pt x="189141" y="22974"/>
                </a:lnTo>
                <a:lnTo>
                  <a:pt x="187311" y="13627"/>
                </a:lnTo>
                <a:close/>
              </a:path>
              <a:path w="459104" h="74295">
                <a:moveTo>
                  <a:pt x="225145" y="14846"/>
                </a:moveTo>
                <a:lnTo>
                  <a:pt x="211112" y="14846"/>
                </a:lnTo>
                <a:lnTo>
                  <a:pt x="211112" y="72605"/>
                </a:lnTo>
                <a:lnTo>
                  <a:pt x="225145" y="72605"/>
                </a:lnTo>
                <a:lnTo>
                  <a:pt x="225145" y="14846"/>
                </a:lnTo>
                <a:close/>
              </a:path>
              <a:path w="459104" h="74295">
                <a:moveTo>
                  <a:pt x="242328" y="1422"/>
                </a:moveTo>
                <a:lnTo>
                  <a:pt x="194030" y="1422"/>
                </a:lnTo>
                <a:lnTo>
                  <a:pt x="194030" y="14846"/>
                </a:lnTo>
                <a:lnTo>
                  <a:pt x="242328" y="14846"/>
                </a:lnTo>
                <a:lnTo>
                  <a:pt x="242328" y="1422"/>
                </a:lnTo>
                <a:close/>
              </a:path>
              <a:path w="459104" h="74295">
                <a:moveTo>
                  <a:pt x="280771" y="0"/>
                </a:moveTo>
                <a:lnTo>
                  <a:pt x="266334" y="2851"/>
                </a:lnTo>
                <a:lnTo>
                  <a:pt x="254606" y="10688"/>
                </a:lnTo>
                <a:lnTo>
                  <a:pt x="246731" y="22433"/>
                </a:lnTo>
                <a:lnTo>
                  <a:pt x="243852" y="37007"/>
                </a:lnTo>
                <a:lnTo>
                  <a:pt x="246731" y="51546"/>
                </a:lnTo>
                <a:lnTo>
                  <a:pt x="254606" y="63299"/>
                </a:lnTo>
                <a:lnTo>
                  <a:pt x="266334" y="71162"/>
                </a:lnTo>
                <a:lnTo>
                  <a:pt x="280771" y="74028"/>
                </a:lnTo>
                <a:lnTo>
                  <a:pt x="295217" y="71162"/>
                </a:lnTo>
                <a:lnTo>
                  <a:pt x="306976" y="63299"/>
                </a:lnTo>
                <a:lnTo>
                  <a:pt x="308995" y="60299"/>
                </a:lnTo>
                <a:lnTo>
                  <a:pt x="280771" y="60299"/>
                </a:lnTo>
                <a:lnTo>
                  <a:pt x="271730" y="58576"/>
                </a:lnTo>
                <a:lnTo>
                  <a:pt x="264434" y="53763"/>
                </a:lnTo>
                <a:lnTo>
                  <a:pt x="259560" y="46396"/>
                </a:lnTo>
                <a:lnTo>
                  <a:pt x="257784" y="37007"/>
                </a:lnTo>
                <a:lnTo>
                  <a:pt x="259560" y="27568"/>
                </a:lnTo>
                <a:lnTo>
                  <a:pt x="264434" y="20173"/>
                </a:lnTo>
                <a:lnTo>
                  <a:pt x="271730" y="15351"/>
                </a:lnTo>
                <a:lnTo>
                  <a:pt x="280771" y="13627"/>
                </a:lnTo>
                <a:lnTo>
                  <a:pt x="308955" y="13627"/>
                </a:lnTo>
                <a:lnTo>
                  <a:pt x="306976" y="10688"/>
                </a:lnTo>
                <a:lnTo>
                  <a:pt x="295217" y="2851"/>
                </a:lnTo>
                <a:lnTo>
                  <a:pt x="280771" y="0"/>
                </a:lnTo>
                <a:close/>
              </a:path>
              <a:path w="459104" h="74295">
                <a:moveTo>
                  <a:pt x="308955" y="13627"/>
                </a:moveTo>
                <a:lnTo>
                  <a:pt x="280771" y="13627"/>
                </a:lnTo>
                <a:lnTo>
                  <a:pt x="289810" y="15351"/>
                </a:lnTo>
                <a:lnTo>
                  <a:pt x="297102" y="20173"/>
                </a:lnTo>
                <a:lnTo>
                  <a:pt x="301972" y="27568"/>
                </a:lnTo>
                <a:lnTo>
                  <a:pt x="303745" y="37007"/>
                </a:lnTo>
                <a:lnTo>
                  <a:pt x="301972" y="46396"/>
                </a:lnTo>
                <a:lnTo>
                  <a:pt x="297102" y="53763"/>
                </a:lnTo>
                <a:lnTo>
                  <a:pt x="289810" y="58576"/>
                </a:lnTo>
                <a:lnTo>
                  <a:pt x="280771" y="60299"/>
                </a:lnTo>
                <a:lnTo>
                  <a:pt x="308995" y="60299"/>
                </a:lnTo>
                <a:lnTo>
                  <a:pt x="314884" y="51546"/>
                </a:lnTo>
                <a:lnTo>
                  <a:pt x="317779" y="37007"/>
                </a:lnTo>
                <a:lnTo>
                  <a:pt x="314884" y="22433"/>
                </a:lnTo>
                <a:lnTo>
                  <a:pt x="308955" y="13627"/>
                </a:lnTo>
                <a:close/>
              </a:path>
              <a:path w="459104" h="74295">
                <a:moveTo>
                  <a:pt x="344627" y="1422"/>
                </a:moveTo>
                <a:lnTo>
                  <a:pt x="328663" y="1422"/>
                </a:lnTo>
                <a:lnTo>
                  <a:pt x="328663" y="72605"/>
                </a:lnTo>
                <a:lnTo>
                  <a:pt x="342696" y="72605"/>
                </a:lnTo>
                <a:lnTo>
                  <a:pt x="342696" y="24815"/>
                </a:lnTo>
                <a:lnTo>
                  <a:pt x="354791" y="24815"/>
                </a:lnTo>
                <a:lnTo>
                  <a:pt x="344627" y="1422"/>
                </a:lnTo>
                <a:close/>
              </a:path>
              <a:path w="459104" h="74295">
                <a:moveTo>
                  <a:pt x="398322" y="24815"/>
                </a:moveTo>
                <a:lnTo>
                  <a:pt x="384390" y="24815"/>
                </a:lnTo>
                <a:lnTo>
                  <a:pt x="384390" y="72605"/>
                </a:lnTo>
                <a:lnTo>
                  <a:pt x="398322" y="72605"/>
                </a:lnTo>
                <a:lnTo>
                  <a:pt x="398322" y="24815"/>
                </a:lnTo>
                <a:close/>
              </a:path>
              <a:path w="459104" h="74295">
                <a:moveTo>
                  <a:pt x="354791" y="24815"/>
                </a:moveTo>
                <a:lnTo>
                  <a:pt x="342696" y="24815"/>
                </a:lnTo>
                <a:lnTo>
                  <a:pt x="358457" y="61214"/>
                </a:lnTo>
                <a:lnTo>
                  <a:pt x="368630" y="61214"/>
                </a:lnTo>
                <a:lnTo>
                  <a:pt x="375674" y="44945"/>
                </a:lnTo>
                <a:lnTo>
                  <a:pt x="363537" y="44945"/>
                </a:lnTo>
                <a:lnTo>
                  <a:pt x="354791" y="24815"/>
                </a:lnTo>
                <a:close/>
              </a:path>
              <a:path w="459104" h="74295">
                <a:moveTo>
                  <a:pt x="398322" y="1422"/>
                </a:moveTo>
                <a:lnTo>
                  <a:pt x="382358" y="1422"/>
                </a:lnTo>
                <a:lnTo>
                  <a:pt x="363537" y="44945"/>
                </a:lnTo>
                <a:lnTo>
                  <a:pt x="375674" y="44945"/>
                </a:lnTo>
                <a:lnTo>
                  <a:pt x="384390" y="24815"/>
                </a:lnTo>
                <a:lnTo>
                  <a:pt x="398322" y="24815"/>
                </a:lnTo>
                <a:lnTo>
                  <a:pt x="398322" y="1422"/>
                </a:lnTo>
                <a:close/>
              </a:path>
              <a:path w="459104" h="74295">
                <a:moveTo>
                  <a:pt x="422516" y="50634"/>
                </a:moveTo>
                <a:lnTo>
                  <a:pt x="408482" y="50634"/>
                </a:lnTo>
                <a:lnTo>
                  <a:pt x="410577" y="61067"/>
                </a:lnTo>
                <a:lnTo>
                  <a:pt x="416237" y="68356"/>
                </a:lnTo>
                <a:lnTo>
                  <a:pt x="424529" y="72632"/>
                </a:lnTo>
                <a:lnTo>
                  <a:pt x="434517" y="74028"/>
                </a:lnTo>
                <a:lnTo>
                  <a:pt x="443909" y="72688"/>
                </a:lnTo>
                <a:lnTo>
                  <a:pt x="451680" y="68718"/>
                </a:lnTo>
                <a:lnTo>
                  <a:pt x="456972" y="62192"/>
                </a:lnTo>
                <a:lnTo>
                  <a:pt x="457383" y="60299"/>
                </a:lnTo>
                <a:lnTo>
                  <a:pt x="426580" y="60299"/>
                </a:lnTo>
                <a:lnTo>
                  <a:pt x="422516" y="57150"/>
                </a:lnTo>
                <a:lnTo>
                  <a:pt x="422516" y="50634"/>
                </a:lnTo>
                <a:close/>
              </a:path>
              <a:path w="459104" h="74295">
                <a:moveTo>
                  <a:pt x="432892" y="0"/>
                </a:moveTo>
                <a:lnTo>
                  <a:pt x="424307" y="1324"/>
                </a:lnTo>
                <a:lnTo>
                  <a:pt x="416923" y="5259"/>
                </a:lnTo>
                <a:lnTo>
                  <a:pt x="411752" y="11749"/>
                </a:lnTo>
                <a:lnTo>
                  <a:pt x="409803" y="20739"/>
                </a:lnTo>
                <a:lnTo>
                  <a:pt x="411917" y="30133"/>
                </a:lnTo>
                <a:lnTo>
                  <a:pt x="417329" y="36402"/>
                </a:lnTo>
                <a:lnTo>
                  <a:pt x="424650" y="40536"/>
                </a:lnTo>
                <a:lnTo>
                  <a:pt x="432485" y="43522"/>
                </a:lnTo>
                <a:lnTo>
                  <a:pt x="439292" y="45859"/>
                </a:lnTo>
                <a:lnTo>
                  <a:pt x="444995" y="48094"/>
                </a:lnTo>
                <a:lnTo>
                  <a:pt x="444995" y="57251"/>
                </a:lnTo>
                <a:lnTo>
                  <a:pt x="441629" y="60299"/>
                </a:lnTo>
                <a:lnTo>
                  <a:pt x="457383" y="60299"/>
                </a:lnTo>
                <a:lnTo>
                  <a:pt x="428624" y="28270"/>
                </a:lnTo>
                <a:lnTo>
                  <a:pt x="423735" y="25933"/>
                </a:lnTo>
                <a:lnTo>
                  <a:pt x="423735" y="16573"/>
                </a:lnTo>
                <a:lnTo>
                  <a:pt x="427100" y="13627"/>
                </a:lnTo>
                <a:lnTo>
                  <a:pt x="455064" y="13627"/>
                </a:lnTo>
                <a:lnTo>
                  <a:pt x="454889" y="12735"/>
                </a:lnTo>
                <a:lnTo>
                  <a:pt x="449546" y="5576"/>
                </a:lnTo>
                <a:lnTo>
                  <a:pt x="441877" y="1373"/>
                </a:lnTo>
                <a:lnTo>
                  <a:pt x="432892" y="0"/>
                </a:lnTo>
                <a:close/>
              </a:path>
              <a:path w="459104" h="74295">
                <a:moveTo>
                  <a:pt x="455064" y="13627"/>
                </a:moveTo>
                <a:lnTo>
                  <a:pt x="439292" y="13627"/>
                </a:lnTo>
                <a:lnTo>
                  <a:pt x="442963" y="16776"/>
                </a:lnTo>
                <a:lnTo>
                  <a:pt x="442963" y="22974"/>
                </a:lnTo>
                <a:lnTo>
                  <a:pt x="456895" y="22974"/>
                </a:lnTo>
                <a:lnTo>
                  <a:pt x="455064" y="13627"/>
                </a:lnTo>
                <a:close/>
              </a:path>
            </a:pathLst>
          </a:custGeom>
          <a:solidFill>
            <a:srgbClr val="003F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282836" y="564133"/>
            <a:ext cx="459105" cy="0"/>
          </a:xfrm>
          <a:custGeom>
            <a:avLst/>
            <a:gdLst/>
            <a:ahLst/>
            <a:cxnLst/>
            <a:rect l="l" t="t" r="r" b="b"/>
            <a:pathLst>
              <a:path w="459104">
                <a:moveTo>
                  <a:pt x="0" y="0"/>
                </a:moveTo>
                <a:lnTo>
                  <a:pt x="458914" y="0"/>
                </a:lnTo>
              </a:path>
            </a:pathLst>
          </a:custGeom>
          <a:ln w="16941">
            <a:solidFill>
              <a:srgbClr val="003F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051600" y="5195238"/>
            <a:ext cx="5237480" cy="74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100"/>
              </a:lnSpc>
              <a:spcBef>
                <a:spcPts val="100"/>
              </a:spcBef>
            </a:pPr>
            <a:r>
              <a:rPr sz="1400" dirty="0">
                <a:solidFill>
                  <a:srgbClr val="003356"/>
                </a:solidFill>
                <a:latin typeface="Verdana"/>
                <a:cs typeface="Verdana"/>
              </a:rPr>
              <a:t>107078, </a:t>
            </a:r>
            <a:r>
              <a:rPr sz="1400" spc="-5" dirty="0">
                <a:solidFill>
                  <a:srgbClr val="003356"/>
                </a:solidFill>
                <a:latin typeface="Verdana"/>
                <a:cs typeface="Verdana"/>
              </a:rPr>
              <a:t>г. </a:t>
            </a:r>
            <a:r>
              <a:rPr sz="1400" dirty="0">
                <a:solidFill>
                  <a:srgbClr val="003356"/>
                </a:solidFill>
                <a:latin typeface="Verdana"/>
                <a:cs typeface="Verdana"/>
              </a:rPr>
              <a:t>Москва, ул. Маши </a:t>
            </a:r>
            <a:r>
              <a:rPr sz="1400" spc="-5" dirty="0">
                <a:solidFill>
                  <a:srgbClr val="003356"/>
                </a:solidFill>
                <a:latin typeface="Verdana"/>
                <a:cs typeface="Verdana"/>
              </a:rPr>
              <a:t>Порываевой, </a:t>
            </a:r>
            <a:r>
              <a:rPr sz="1400" dirty="0">
                <a:solidFill>
                  <a:srgbClr val="003356"/>
                </a:solidFill>
                <a:latin typeface="Verdana"/>
                <a:cs typeface="Verdana"/>
              </a:rPr>
              <a:t>д. 34, </a:t>
            </a:r>
            <a:r>
              <a:rPr sz="1400" spc="-5" dirty="0">
                <a:solidFill>
                  <a:srgbClr val="003356"/>
                </a:solidFill>
                <a:latin typeface="Verdana"/>
                <a:cs typeface="Verdana"/>
              </a:rPr>
              <a:t>блок </a:t>
            </a:r>
            <a:r>
              <a:rPr sz="1400" dirty="0">
                <a:solidFill>
                  <a:srgbClr val="003356"/>
                </a:solidFill>
                <a:latin typeface="Verdana"/>
                <a:cs typeface="Verdana"/>
              </a:rPr>
              <a:t>1  </a:t>
            </a:r>
            <a:r>
              <a:rPr sz="1400" spc="-5" dirty="0">
                <a:solidFill>
                  <a:srgbClr val="003356"/>
                </a:solidFill>
                <a:latin typeface="Verdana"/>
                <a:cs typeface="Verdana"/>
              </a:rPr>
              <a:t>Тел. +7 (495) </a:t>
            </a:r>
            <a:r>
              <a:rPr sz="1400" dirty="0">
                <a:solidFill>
                  <a:srgbClr val="003356"/>
                </a:solidFill>
                <a:latin typeface="Verdana"/>
                <a:cs typeface="Verdana"/>
              </a:rPr>
              <a:t>988 68 68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1400" dirty="0">
                <a:solidFill>
                  <a:srgbClr val="003356"/>
                </a:solidFill>
                <a:latin typeface="Verdana"/>
                <a:cs typeface="Verdana"/>
              </a:rPr>
              <a:t>Факс </a:t>
            </a:r>
            <a:r>
              <a:rPr sz="1400" spc="-5" dirty="0">
                <a:solidFill>
                  <a:srgbClr val="003356"/>
                </a:solidFill>
                <a:latin typeface="Verdana"/>
                <a:cs typeface="Verdana"/>
              </a:rPr>
              <a:t>+7 (495) </a:t>
            </a:r>
            <a:r>
              <a:rPr sz="1400" dirty="0">
                <a:solidFill>
                  <a:srgbClr val="003356"/>
                </a:solidFill>
                <a:latin typeface="Verdana"/>
                <a:cs typeface="Verdana"/>
              </a:rPr>
              <a:t>748 32</a:t>
            </a:r>
            <a:r>
              <a:rPr sz="1400" spc="-5" dirty="0">
                <a:solidFill>
                  <a:srgbClr val="003356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003356"/>
                </a:solidFill>
                <a:latin typeface="Verdana"/>
                <a:cs typeface="Verdana"/>
              </a:rPr>
              <a:t>32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600" y="6418012"/>
            <a:ext cx="251777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5" dirty="0">
                <a:solidFill>
                  <a:srgbClr val="003F53"/>
                </a:solidFill>
                <a:latin typeface="Verdana"/>
                <a:cs typeface="Verdana"/>
              </a:rPr>
              <a:t>Единый информационный </a:t>
            </a:r>
            <a:r>
              <a:rPr sz="1000" dirty="0">
                <a:solidFill>
                  <a:srgbClr val="003F53"/>
                </a:solidFill>
                <a:latin typeface="Verdana"/>
                <a:cs typeface="Verdana"/>
              </a:rPr>
              <a:t>центр</a:t>
            </a:r>
            <a:r>
              <a:rPr sz="1000" spc="-75" dirty="0">
                <a:solidFill>
                  <a:srgbClr val="003F53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003F53"/>
                </a:solidFill>
                <a:latin typeface="Verdana"/>
                <a:cs typeface="Verdana"/>
              </a:rPr>
              <a:t>24/7</a:t>
            </a:r>
            <a:endParaRPr sz="1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444500" y="403627"/>
            <a:ext cx="55352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214459"/>
                </a:solidFill>
                <a:latin typeface="Verdana"/>
                <a:cs typeface="Verdana"/>
              </a:rPr>
              <a:t>«РЖД </a:t>
            </a:r>
            <a:r>
              <a:rPr sz="1400" b="1" dirty="0">
                <a:solidFill>
                  <a:srgbClr val="214459"/>
                </a:solidFill>
                <a:latin typeface="Verdana"/>
                <a:cs typeface="Verdana"/>
              </a:rPr>
              <a:t>ЛОГИСТИКА» — ХАРАКТЕРИСТИКА</a:t>
            </a:r>
            <a:r>
              <a:rPr sz="1400" b="1" spc="-215" dirty="0">
                <a:solidFill>
                  <a:srgbClr val="214459"/>
                </a:solidFill>
                <a:latin typeface="Verdana"/>
                <a:cs typeface="Verdana"/>
              </a:rPr>
              <a:t> </a:t>
            </a:r>
            <a:r>
              <a:rPr sz="1400" b="1" spc="5" dirty="0">
                <a:solidFill>
                  <a:srgbClr val="214459"/>
                </a:solidFill>
                <a:latin typeface="Verdana"/>
                <a:cs typeface="Verdana"/>
              </a:rPr>
              <a:t>КОМПАНИИ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2379" y="6613448"/>
            <a:ext cx="123825" cy="164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z="900" dirty="0">
                <a:solidFill>
                  <a:srgbClr val="455C70"/>
                </a:solidFill>
                <a:latin typeface="Verdana"/>
                <a:cs typeface="Verdana"/>
              </a:rPr>
              <a:t>2</a:t>
            </a:fld>
            <a:endParaRPr sz="9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5000" y="1713528"/>
            <a:ext cx="2898140" cy="6654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40"/>
              </a:spcBef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а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также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обособленные 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подразделения,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дочерние</a:t>
            </a:r>
            <a:r>
              <a:rPr sz="1200" spc="-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общества  и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совместные</a:t>
            </a:r>
            <a:r>
              <a:rPr sz="1200" spc="-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предприятия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200"/>
              </a:lnSpc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в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России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и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за</a:t>
            </a:r>
            <a:r>
              <a:rPr sz="1200" spc="-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рубежом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5000" y="1329735"/>
            <a:ext cx="16744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35" dirty="0">
                <a:solidFill>
                  <a:srgbClr val="D2232A"/>
                </a:solidFill>
                <a:latin typeface="Verdana"/>
                <a:cs typeface="Verdana"/>
              </a:rPr>
              <a:t>12</a:t>
            </a:r>
            <a:r>
              <a:rPr sz="3000" b="1" spc="-615" dirty="0">
                <a:solidFill>
                  <a:srgbClr val="D2232A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D2232A"/>
                </a:solidFill>
                <a:latin typeface="Verdana"/>
                <a:cs typeface="Verdana"/>
              </a:rPr>
              <a:t>ФИЛИАЛОВ,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05027" y="4579818"/>
            <a:ext cx="1524000" cy="3606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40"/>
              </a:spcBef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обработанных 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грузов за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2022</a:t>
            </a:r>
            <a:r>
              <a:rPr sz="1200" spc="-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год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5808" y="4015838"/>
            <a:ext cx="8604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70" dirty="0">
                <a:solidFill>
                  <a:srgbClr val="D2232A"/>
                </a:solidFill>
                <a:latin typeface="Verdana"/>
                <a:cs typeface="Verdana"/>
              </a:rPr>
              <a:t>36,4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05808" y="4396838"/>
            <a:ext cx="9328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D2232A"/>
                </a:solidFill>
                <a:latin typeface="Verdana"/>
                <a:cs typeface="Verdana"/>
              </a:rPr>
              <a:t>млн</a:t>
            </a:r>
            <a:r>
              <a:rPr sz="1400" b="1" spc="-140" dirty="0">
                <a:solidFill>
                  <a:srgbClr val="D2232A"/>
                </a:solidFill>
                <a:latin typeface="Verdana"/>
                <a:cs typeface="Verdana"/>
              </a:rPr>
              <a:t> </a:t>
            </a:r>
            <a:r>
              <a:rPr sz="1400" b="1" spc="-30" dirty="0">
                <a:solidFill>
                  <a:srgbClr val="D2232A"/>
                </a:solidFill>
                <a:latin typeface="Verdana"/>
                <a:cs typeface="Verdana"/>
              </a:rPr>
              <a:t>тонн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04999" y="2771388"/>
            <a:ext cx="10896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D2232A"/>
                </a:solidFill>
                <a:latin typeface="Verdana"/>
                <a:cs typeface="Verdana"/>
              </a:rPr>
              <a:t>3</a:t>
            </a:r>
            <a:r>
              <a:rPr sz="3000" b="1" spc="-605" dirty="0">
                <a:solidFill>
                  <a:srgbClr val="D2232A"/>
                </a:solidFill>
                <a:latin typeface="Verdana"/>
                <a:cs typeface="Verdana"/>
              </a:rPr>
              <a:t> </a:t>
            </a:r>
            <a:r>
              <a:rPr sz="3000" b="1" spc="-270" dirty="0">
                <a:solidFill>
                  <a:srgbClr val="D2232A"/>
                </a:solidFill>
                <a:latin typeface="Verdana"/>
                <a:cs typeface="Verdana"/>
              </a:rPr>
              <a:t>700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04999" y="3161408"/>
            <a:ext cx="100203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2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клиентов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320"/>
              </a:lnSpc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и</a:t>
            </a:r>
            <a:r>
              <a:rPr sz="1200" spc="-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партнеров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04999" y="6024242"/>
            <a:ext cx="95123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2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выручка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320"/>
              </a:lnSpc>
            </a:pP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за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2022</a:t>
            </a:r>
            <a:r>
              <a:rPr sz="1200" spc="-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год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05000" y="5464972"/>
            <a:ext cx="8604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70" dirty="0">
                <a:solidFill>
                  <a:srgbClr val="D2232A"/>
                </a:solidFill>
                <a:latin typeface="Verdana"/>
                <a:cs typeface="Verdana"/>
              </a:rPr>
              <a:t>40,8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5000" y="5845972"/>
            <a:ext cx="13042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D2232A"/>
                </a:solidFill>
                <a:latin typeface="Verdana"/>
                <a:cs typeface="Verdana"/>
              </a:rPr>
              <a:t>млрд</a:t>
            </a:r>
            <a:r>
              <a:rPr sz="1400" b="1" spc="-130" dirty="0">
                <a:solidFill>
                  <a:srgbClr val="D2232A"/>
                </a:solidFill>
                <a:latin typeface="Verdana"/>
                <a:cs typeface="Verdana"/>
              </a:rPr>
              <a:t> </a:t>
            </a:r>
            <a:r>
              <a:rPr sz="1400" b="1" spc="-30" dirty="0">
                <a:solidFill>
                  <a:srgbClr val="D2232A"/>
                </a:solidFill>
                <a:latin typeface="Verdana"/>
                <a:cs typeface="Verdana"/>
              </a:rPr>
              <a:t>рублей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75" dirty="0"/>
              <a:t>ЛОГИСТИЧЕСКАЯ</a:t>
            </a:r>
            <a:r>
              <a:rPr spc="20" dirty="0"/>
              <a:t> </a:t>
            </a:r>
            <a:r>
              <a:rPr spc="80" dirty="0"/>
              <a:t>ЭКОСИСТЕМА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848073" y="1371648"/>
            <a:ext cx="38125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214459"/>
                </a:solidFill>
                <a:latin typeface="Verdana"/>
                <a:cs typeface="Verdana"/>
              </a:rPr>
              <a:t>для всех видов</a:t>
            </a:r>
            <a:r>
              <a:rPr sz="2400" spc="-95" dirty="0">
                <a:solidFill>
                  <a:srgbClr val="214459"/>
                </a:solidFill>
                <a:latin typeface="Verdana"/>
                <a:cs typeface="Verdana"/>
              </a:rPr>
              <a:t> </a:t>
            </a:r>
            <a:r>
              <a:rPr sz="2400" spc="-5" dirty="0">
                <a:solidFill>
                  <a:srgbClr val="214459"/>
                </a:solidFill>
                <a:latin typeface="Verdana"/>
                <a:cs typeface="Verdana"/>
              </a:rPr>
              <a:t>бизнеса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МАРШРУТЫ АО «РЖД ЛОГИСТИКА»</a:t>
            </a:r>
            <a:endParaRPr lang="ru-RU" dirty="0"/>
          </a:p>
        </p:txBody>
      </p:sp>
      <p:sp>
        <p:nvSpPr>
          <p:cNvPr id="5" name="Holder 6"/>
          <p:cNvSpPr txBox="1">
            <a:spLocks/>
          </p:cNvSpPr>
          <p:nvPr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820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82379" y="6613448"/>
            <a:ext cx="123825" cy="164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z="900" dirty="0">
                <a:solidFill>
                  <a:srgbClr val="455C70"/>
                </a:solidFill>
                <a:latin typeface="Verdana"/>
                <a:cs typeface="Verdana"/>
              </a:rPr>
              <a:t>4</a:t>
            </a:fld>
            <a:endParaRPr sz="900">
              <a:latin typeface="Verdana"/>
              <a:cs typeface="Verdan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44500" y="391868"/>
            <a:ext cx="55352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214459"/>
                </a:solidFill>
                <a:latin typeface="Verdana"/>
                <a:cs typeface="Verdana"/>
              </a:rPr>
              <a:t>«РЖД </a:t>
            </a:r>
            <a:r>
              <a:rPr sz="1400" b="1" dirty="0">
                <a:solidFill>
                  <a:srgbClr val="214459"/>
                </a:solidFill>
                <a:latin typeface="Verdana"/>
                <a:cs typeface="Verdana"/>
              </a:rPr>
              <a:t>ЛОГИСТИКА» — ХАРАКТЕРИСТИКА</a:t>
            </a:r>
            <a:r>
              <a:rPr sz="1400" b="1" spc="-215" dirty="0">
                <a:solidFill>
                  <a:srgbClr val="214459"/>
                </a:solidFill>
                <a:latin typeface="Verdana"/>
                <a:cs typeface="Verdana"/>
              </a:rPr>
              <a:t> </a:t>
            </a:r>
            <a:r>
              <a:rPr sz="1400" b="1" spc="5" dirty="0">
                <a:solidFill>
                  <a:srgbClr val="214459"/>
                </a:solidFill>
                <a:latin typeface="Verdana"/>
                <a:cs typeface="Verdana"/>
              </a:rPr>
              <a:t>КОМПАНИИ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8189" y="1483823"/>
            <a:ext cx="4609465" cy="5435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2163445" algn="r">
              <a:lnSpc>
                <a:spcPct val="101600"/>
              </a:lnSpc>
              <a:spcBef>
                <a:spcPts val="85"/>
              </a:spcBef>
            </a:pPr>
            <a:r>
              <a:rPr sz="1250" b="1" dirty="0">
                <a:solidFill>
                  <a:srgbClr val="214459"/>
                </a:solidFill>
                <a:latin typeface="Verdana"/>
                <a:cs typeface="Verdana"/>
              </a:rPr>
              <a:t>Мультимодальный</a:t>
            </a:r>
            <a:r>
              <a:rPr sz="1250" b="1" spc="-30" dirty="0">
                <a:solidFill>
                  <a:srgbClr val="214459"/>
                </a:solidFill>
                <a:latin typeface="Verdana"/>
                <a:cs typeface="Verdana"/>
              </a:rPr>
              <a:t> </a:t>
            </a:r>
            <a:r>
              <a:rPr sz="1250" b="1" dirty="0">
                <a:solidFill>
                  <a:srgbClr val="214459"/>
                </a:solidFill>
                <a:latin typeface="Verdana"/>
                <a:cs typeface="Verdana"/>
              </a:rPr>
              <a:t>сервис </a:t>
            </a:r>
            <a:r>
              <a:rPr sz="1250" b="1" spc="-5" dirty="0">
                <a:solidFill>
                  <a:srgbClr val="214459"/>
                </a:solidFill>
                <a:latin typeface="Verdana"/>
                <a:cs typeface="Verdana"/>
              </a:rPr>
              <a:t>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организация доставки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грузов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в</a:t>
            </a:r>
            <a:r>
              <a:rPr sz="1050" spc="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контейнерах железнодорожным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 транспортом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и в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мультимодальном</a:t>
            </a:r>
            <a:r>
              <a:rPr sz="1050" spc="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сообщении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46165" y="1478922"/>
            <a:ext cx="5224145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Более </a:t>
            </a:r>
            <a:r>
              <a:rPr sz="800" b="1" dirty="0">
                <a:solidFill>
                  <a:srgbClr val="EE3524"/>
                </a:solidFill>
                <a:latin typeface="Verdana"/>
                <a:cs typeface="Verdana"/>
              </a:rPr>
              <a:t>50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постоянных пунктов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доставки в России, Китае и других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странах,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логистическое  обслуживание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международной торговли на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всем евразийском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пространстве (страны СНГ,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Китай,  Вьетнам,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Иран, Индия,страны</a:t>
            </a:r>
            <a:r>
              <a:rPr sz="800" spc="-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ЕС).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8653" y="2738072"/>
            <a:ext cx="5219065" cy="7086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2432685" algn="r">
              <a:lnSpc>
                <a:spcPct val="101600"/>
              </a:lnSpc>
              <a:spcBef>
                <a:spcPts val="85"/>
              </a:spcBef>
            </a:pPr>
            <a:r>
              <a:rPr sz="1250" b="1" spc="5" dirty="0">
                <a:solidFill>
                  <a:srgbClr val="214459"/>
                </a:solidFill>
                <a:latin typeface="Verdana"/>
                <a:cs typeface="Verdana"/>
              </a:rPr>
              <a:t>Управление</a:t>
            </a:r>
            <a:r>
              <a:rPr sz="1250" b="1" spc="-25" dirty="0">
                <a:solidFill>
                  <a:srgbClr val="214459"/>
                </a:solidFill>
                <a:latin typeface="Verdana"/>
                <a:cs typeface="Verdana"/>
              </a:rPr>
              <a:t> </a:t>
            </a:r>
            <a:r>
              <a:rPr sz="1250" b="1" spc="5" dirty="0">
                <a:solidFill>
                  <a:srgbClr val="214459"/>
                </a:solidFill>
                <a:latin typeface="Verdana"/>
                <a:cs typeface="Verdana"/>
              </a:rPr>
              <a:t>цепями</a:t>
            </a:r>
            <a:r>
              <a:rPr sz="1250" b="1" spc="-20" dirty="0">
                <a:solidFill>
                  <a:srgbClr val="214459"/>
                </a:solidFill>
                <a:latin typeface="Verdana"/>
                <a:cs typeface="Verdana"/>
              </a:rPr>
              <a:t> </a:t>
            </a:r>
            <a:r>
              <a:rPr sz="1250" b="1" dirty="0">
                <a:solidFill>
                  <a:srgbClr val="214459"/>
                </a:solidFill>
                <a:latin typeface="Verdana"/>
                <a:cs typeface="Verdana"/>
              </a:rPr>
              <a:t>поставок 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комплексные логистические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услуги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для промышленных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предприятий, </a:t>
            </a:r>
            <a:r>
              <a:rPr sz="1050" spc="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включая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организацию внутризаводской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логистики и доставки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грузов</a:t>
            </a:r>
            <a:r>
              <a:rPr sz="1050" spc="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на</a:t>
            </a:r>
            <a:endParaRPr sz="1050">
              <a:latin typeface="Verdana"/>
              <a:cs typeface="Verdana"/>
            </a:endParaRPr>
          </a:p>
          <a:p>
            <a:pPr marR="5715" algn="r">
              <a:lnSpc>
                <a:spcPct val="100000"/>
              </a:lnSpc>
              <a:spcBef>
                <a:spcPts val="40"/>
              </a:spcBef>
            </a:pP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первой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и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последней</a:t>
            </a:r>
            <a:r>
              <a:rPr sz="1050" spc="-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милях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46165" y="2862361"/>
            <a:ext cx="5642610" cy="449580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9"/>
              </a:spcBef>
            </a:pP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АО «РЖД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Логистика» </a:t>
            </a:r>
            <a:r>
              <a:rPr sz="800" dirty="0" err="1" smtClean="0">
                <a:solidFill>
                  <a:srgbClr val="231F20"/>
                </a:solidFill>
                <a:latin typeface="Verdana"/>
                <a:cs typeface="Verdana"/>
              </a:rPr>
              <a:t>является</a:t>
            </a:r>
            <a:r>
              <a:rPr sz="800" dirty="0" smtClean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ru-RU" sz="800" dirty="0" smtClean="0">
                <a:solidFill>
                  <a:srgbClr val="231F20"/>
                </a:solidFill>
                <a:latin typeface="Verdana"/>
                <a:cs typeface="Verdana"/>
              </a:rPr>
              <a:t>ведущей </a:t>
            </a:r>
            <a:r>
              <a:rPr sz="800" spc="-5" dirty="0" err="1" smtClean="0">
                <a:solidFill>
                  <a:srgbClr val="231F20"/>
                </a:solidFill>
                <a:latin typeface="Verdana"/>
                <a:cs typeface="Verdana"/>
              </a:rPr>
              <a:t>сетевой</a:t>
            </a:r>
            <a:r>
              <a:rPr sz="800" spc="-5" dirty="0" smtClean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компанией,</a:t>
            </a:r>
            <a:r>
              <a:rPr sz="800" spc="-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работающей</a:t>
            </a:r>
            <a:endParaRPr sz="800" dirty="0">
              <a:latin typeface="Verdana"/>
              <a:cs typeface="Verdana"/>
            </a:endParaRPr>
          </a:p>
          <a:p>
            <a:pPr marL="12700" marR="5080">
              <a:lnSpc>
                <a:spcPct val="104200"/>
              </a:lnSpc>
              <a:spcBef>
                <a:spcPts val="165"/>
              </a:spcBef>
            </a:pP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в данном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сегменте рынка. Портфель постоянных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клиентов — </a:t>
            </a:r>
            <a:r>
              <a:rPr sz="800" b="1" dirty="0">
                <a:solidFill>
                  <a:srgbClr val="EE3524"/>
                </a:solidFill>
                <a:latin typeface="Verdana"/>
                <a:cs typeface="Verdana"/>
              </a:rPr>
              <a:t>более 100 компаний.  Уникальный опыт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в управлении логистикой крупнейших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металлургических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холдингов</a:t>
            </a:r>
            <a:r>
              <a:rPr sz="800" spc="-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страны.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6036" y="4083660"/>
            <a:ext cx="4702175" cy="7086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2700020" algn="just">
              <a:lnSpc>
                <a:spcPct val="101600"/>
              </a:lnSpc>
              <a:spcBef>
                <a:spcPts val="85"/>
              </a:spcBef>
            </a:pPr>
            <a:r>
              <a:rPr sz="1250" b="1" dirty="0">
                <a:solidFill>
                  <a:srgbClr val="214459"/>
                </a:solidFill>
                <a:latin typeface="Verdana"/>
                <a:cs typeface="Verdana"/>
              </a:rPr>
              <a:t>Проектная логистика 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весь комплекс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транспортно-экспедиционных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услуг по перевозке  и доставке проектных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грузов,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в вагонах-транспортерах и</a:t>
            </a:r>
            <a:r>
              <a:rPr sz="1050" spc="-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других</a:t>
            </a:r>
            <a:endParaRPr sz="1050">
              <a:latin typeface="Verdana"/>
              <a:cs typeface="Verdana"/>
            </a:endParaRPr>
          </a:p>
          <a:p>
            <a:pPr marL="1965960">
              <a:lnSpc>
                <a:spcPct val="100000"/>
              </a:lnSpc>
              <a:spcBef>
                <a:spcPts val="40"/>
              </a:spcBef>
            </a:pP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различных типах подвижного</a:t>
            </a:r>
            <a:r>
              <a:rPr sz="1050" spc="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состава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46165" y="4159115"/>
            <a:ext cx="564261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Наличие </a:t>
            </a:r>
            <a:r>
              <a:rPr sz="800" b="1" dirty="0">
                <a:solidFill>
                  <a:srgbClr val="EE3524"/>
                </a:solidFill>
                <a:latin typeface="Verdana"/>
                <a:cs typeface="Verdana"/>
              </a:rPr>
              <a:t>парка </a:t>
            </a:r>
            <a:r>
              <a:rPr sz="800" b="1" spc="-5" dirty="0">
                <a:solidFill>
                  <a:srgbClr val="EE3524"/>
                </a:solidFill>
                <a:latin typeface="Verdana"/>
                <a:cs typeface="Verdana"/>
              </a:rPr>
              <a:t>вагонов-транспортеров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в оперировании, </a:t>
            </a:r>
            <a:r>
              <a:rPr sz="800" b="1" spc="-5" dirty="0">
                <a:solidFill>
                  <a:srgbClr val="EE3524"/>
                </a:solidFill>
                <a:latin typeface="Verdana"/>
                <a:cs typeface="Verdana"/>
              </a:rPr>
              <a:t>свое </a:t>
            </a:r>
            <a:r>
              <a:rPr sz="800" b="1" dirty="0">
                <a:solidFill>
                  <a:srgbClr val="EE3524"/>
                </a:solidFill>
                <a:latin typeface="Verdana"/>
                <a:cs typeface="Verdana"/>
              </a:rPr>
              <a:t>проектное бюро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по разработке схем 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и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чертежей размещения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и крепления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грузов,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осуществление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погрузки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и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такелажных работ,</a:t>
            </a:r>
            <a:r>
              <a:rPr sz="8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организация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«первой» и «последней»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мили, </a:t>
            </a:r>
            <a:r>
              <a:rPr sz="800" b="1" spc="-5" dirty="0">
                <a:solidFill>
                  <a:srgbClr val="EE3524"/>
                </a:solidFill>
                <a:latin typeface="Verdana"/>
                <a:cs typeface="Verdana"/>
              </a:rPr>
              <a:t>десятки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перевезенных проектных грузов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в </a:t>
            </a:r>
            <a:r>
              <a:rPr sz="800" b="1" dirty="0">
                <a:solidFill>
                  <a:srgbClr val="EE3524"/>
                </a:solidFill>
                <a:latin typeface="Verdana"/>
                <a:cs typeface="Verdana"/>
              </a:rPr>
              <a:t>2022</a:t>
            </a:r>
            <a:r>
              <a:rPr sz="800" b="1" spc="-10" dirty="0">
                <a:solidFill>
                  <a:srgbClr val="EE3524"/>
                </a:solidFill>
                <a:latin typeface="Verdana"/>
                <a:cs typeface="Verdana"/>
              </a:rPr>
              <a:t> </a:t>
            </a:r>
            <a:r>
              <a:rPr sz="800" b="1" spc="-5" dirty="0">
                <a:solidFill>
                  <a:srgbClr val="EE3524"/>
                </a:solidFill>
                <a:latin typeface="Verdana"/>
                <a:cs typeface="Verdana"/>
              </a:rPr>
              <a:t>году.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6629" y="5506305"/>
            <a:ext cx="4410710" cy="54356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3019425" algn="r">
              <a:lnSpc>
                <a:spcPct val="101600"/>
              </a:lnSpc>
              <a:spcBef>
                <a:spcPts val="85"/>
              </a:spcBef>
            </a:pPr>
            <a:r>
              <a:rPr sz="1250" b="1" dirty="0">
                <a:solidFill>
                  <a:srgbClr val="214459"/>
                </a:solidFill>
                <a:latin typeface="Verdana"/>
                <a:cs typeface="Verdana"/>
              </a:rPr>
              <a:t>А</a:t>
            </a:r>
            <a:r>
              <a:rPr sz="1250" b="1" spc="5" dirty="0">
                <a:solidFill>
                  <a:srgbClr val="214459"/>
                </a:solidFill>
                <a:latin typeface="Verdana"/>
                <a:cs typeface="Verdana"/>
              </a:rPr>
              <a:t>г</a:t>
            </a:r>
            <a:r>
              <a:rPr sz="1250" b="1" dirty="0">
                <a:solidFill>
                  <a:srgbClr val="214459"/>
                </a:solidFill>
                <a:latin typeface="Verdana"/>
                <a:cs typeface="Verdana"/>
              </a:rPr>
              <a:t>рологистика 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специализированный сервис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по</a:t>
            </a:r>
            <a:r>
              <a:rPr sz="1050" spc="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международным</a:t>
            </a:r>
            <a:r>
              <a:rPr sz="1050" spc="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перевозкам </a:t>
            </a:r>
            <a:r>
              <a:rPr sz="1050" spc="10" dirty="0">
                <a:solidFill>
                  <a:srgbClr val="231F20"/>
                </a:solidFill>
                <a:latin typeface="Verdana"/>
                <a:cs typeface="Verdana"/>
              </a:rPr>
              <a:t> продукции </a:t>
            </a:r>
            <a:r>
              <a:rPr sz="1050" spc="15" dirty="0">
                <a:solidFill>
                  <a:srgbClr val="231F20"/>
                </a:solidFill>
                <a:latin typeface="Verdana"/>
                <a:cs typeface="Verdana"/>
              </a:rPr>
              <a:t>агропромышленного комплекса</a:t>
            </a:r>
            <a:endParaRPr sz="105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46165" y="5418033"/>
            <a:ext cx="5723255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Полный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цикл услуг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международной перевозки при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экспорте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российской продукции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АПК и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иной  промышленной продукции на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целевые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рынки по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организованным ускоренным контейнерным  железнодорожным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маршрутам. Совместно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с «Российским экспортным центром»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запущен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цифровой</a:t>
            </a:r>
            <a:r>
              <a:rPr sz="800" spc="-7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сервис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800" b="1" dirty="0">
                <a:solidFill>
                  <a:srgbClr val="EE3524"/>
                </a:solidFill>
                <a:latin typeface="Verdana"/>
                <a:cs typeface="Verdana"/>
              </a:rPr>
              <a:t>«Агроэкспресс» </a:t>
            </a:r>
            <a:r>
              <a:rPr sz="800" spc="-5" dirty="0">
                <a:solidFill>
                  <a:srgbClr val="231F20"/>
                </a:solidFill>
                <a:latin typeface="Verdana"/>
                <a:cs typeface="Verdana"/>
              </a:rPr>
              <a:t>на платформе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«Мой</a:t>
            </a:r>
            <a:r>
              <a:rPr sz="800" spc="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231F20"/>
                </a:solidFill>
                <a:latin typeface="Verdana"/>
                <a:cs typeface="Verdana"/>
              </a:rPr>
              <a:t>экспорт».</a:t>
            </a:r>
            <a:endParaRPr sz="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10" t="15593" r="43181"/>
          <a:stretch/>
        </p:blipFill>
        <p:spPr>
          <a:xfrm>
            <a:off x="0" y="1069675"/>
            <a:ext cx="7306574" cy="5787896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492407" y="2270086"/>
            <a:ext cx="4678391" cy="744928"/>
          </a:xfrm>
          <a:prstGeom prst="rect">
            <a:avLst/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492407" y="1060982"/>
            <a:ext cx="4678391" cy="1146330"/>
          </a:xfrm>
          <a:prstGeom prst="rect">
            <a:avLst/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492408" y="3088257"/>
            <a:ext cx="4678391" cy="3305158"/>
          </a:xfrm>
          <a:prstGeom prst="rect">
            <a:avLst/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8180BE3-298E-9FCB-939F-0BC49E2FE7A0}"/>
              </a:ext>
            </a:extLst>
          </p:cNvPr>
          <p:cNvSpPr/>
          <p:nvPr/>
        </p:nvSpPr>
        <p:spPr>
          <a:xfrm>
            <a:off x="240522" y="5551206"/>
            <a:ext cx="17797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ВОЗМОЖНОСТИ</a:t>
            </a: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16A92FA-A0A2-29A3-F867-A3F1B1C72D75}"/>
              </a:ext>
            </a:extLst>
          </p:cNvPr>
          <p:cNvSpPr txBox="1"/>
          <p:nvPr/>
        </p:nvSpPr>
        <p:spPr>
          <a:xfrm>
            <a:off x="333955" y="380939"/>
            <a:ext cx="661179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14459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МУЛЬТИМОДАЛЬНЫЙ СЕРВИС. </a:t>
            </a:r>
            <a:r>
              <a:rPr kumimoji="0" lang="ru-RU" sz="1400" b="1" i="0" u="none" strike="noStrike" kern="1200" cap="none" spc="35" normalizeH="0" baseline="0" noProof="0" dirty="0" smtClean="0">
                <a:ln>
                  <a:noFill/>
                </a:ln>
                <a:solidFill>
                  <a:srgbClr val="003F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МТК </a:t>
            </a:r>
            <a:r>
              <a:rPr kumimoji="0" lang="ru-RU" sz="1400" b="1" i="0" u="none" strike="noStrike" kern="1200" cap="none" spc="35" normalizeH="0" baseline="0" noProof="0" dirty="0">
                <a:ln>
                  <a:noFill/>
                </a:ln>
                <a:solidFill>
                  <a:srgbClr val="003F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«СЕВЕР-ЮГ»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9749" y="1160872"/>
            <a:ext cx="456491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ИТОГИ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2022 г.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9A3487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Всего в 2022 году отправлено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482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ДФЭ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По восточной ветке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212 ДФЭ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По западной ветке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270 ДФЭ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Рост в 7,5 раз к 2021 г.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627089" y="3829540"/>
            <a:ext cx="417099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С августа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2022 г.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себестоимость сервиса сократилась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на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38%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9A3487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627089" y="5330243"/>
            <a:ext cx="454371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С апреля 2023 г. сервис выведен на регулярную основу –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2 поезда в месяц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(из Москвы и Челябинска).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Задача –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декабр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я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2023 г.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4 поезда в месяц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27089" y="4395226"/>
            <a:ext cx="44975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С момента старта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проекта развития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МТК «Север-Юг» по восточной ветке в экспортном направлении перевезено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18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поездов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, из них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14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в 2023 г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.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/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(в 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т.ч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. 1 в импорте).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559749" y="2456153"/>
            <a:ext cx="4564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9A3487"/>
                </a:solidFill>
                <a:latin typeface="Verdana"/>
              </a:rPr>
              <a:t>9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МЕСЯЦЕВ 2023 г.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9A3487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85725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Tx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Контейнерные перевозки выросли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в 2 раза (к 9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мес.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2022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года)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9A3487"/>
              </a:solidFill>
              <a:effectLst/>
              <a:uLnTx/>
              <a:uFillTx/>
              <a:latin typeface="Verdana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9769" y="1125770"/>
            <a:ext cx="339834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sng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ЭКСПОРТ</a:t>
            </a:r>
            <a:endParaRPr kumimoji="0" lang="en-US" sz="1000" b="1" i="0" u="sng" strike="noStrike" kern="1200" cap="none" spc="0" normalizeH="0" baseline="0" noProof="0" dirty="0" smtClean="0">
              <a:ln>
                <a:noFill/>
              </a:ln>
              <a:solidFill>
                <a:srgbClr val="9A3487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Бумага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Пиломатериалы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Химические вещества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С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троительные материалы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Мебель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Продукты питания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sng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ИМПОРТ</a:t>
            </a:r>
            <a:endParaRPr kumimoji="0" lang="en-US" sz="1000" b="1" i="0" u="sng" strike="noStrike" kern="1200" cap="none" spc="0" normalizeH="0" baseline="0" noProof="0" dirty="0" smtClean="0">
              <a:ln>
                <a:noFill/>
              </a:ln>
              <a:solidFill>
                <a:srgbClr val="9A3487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С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троительные материалы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Т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овары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народного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потребления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И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зделия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из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пластмассы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П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рокат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черных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металлов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П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родукты питания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Картон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О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борудование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и его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части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И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скусственные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и синтетические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волокна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Химические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+mn-cs"/>
              </a:rPr>
              <a:t>вещества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627089" y="3233077"/>
            <a:ext cx="34664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РАЗВИТИЕ ВОСТОЧНОЙ ВЕТКИ МТК «СЕВЕР-ЮГ»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0522" y="5819579"/>
            <a:ext cx="4795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Западная ветка: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перевозка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одиночных контейнеров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экспортно-импортном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сообщении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Восточная ветка: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отправка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 поездных объемах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7103" r="89457" b="25909"/>
          <a:stretch/>
        </p:blipFill>
        <p:spPr>
          <a:xfrm>
            <a:off x="116366" y="1260510"/>
            <a:ext cx="664234" cy="390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6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714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1109382"/>
            <a:ext cx="3489512" cy="5331759"/>
          </a:xfrm>
          <a:prstGeom prst="rect">
            <a:avLst/>
          </a:prstGeom>
          <a:pattFill prst="ltUpDiag">
            <a:fgClr>
              <a:schemeClr val="tx2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ВОСТОЧНЫЙ МАРШРУТ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0" t="-296" r="8210" b="296"/>
          <a:stretch/>
        </p:blipFill>
        <p:spPr>
          <a:xfrm>
            <a:off x="9123829" y="3493999"/>
            <a:ext cx="3068172" cy="2877199"/>
          </a:xfrm>
          <a:prstGeom prst="rect">
            <a:avLst/>
          </a:prstGeom>
          <a:effectLst/>
        </p:spPr>
      </p:pic>
      <p:grpSp>
        <p:nvGrpSpPr>
          <p:cNvPr id="6" name="Группа 5"/>
          <p:cNvGrpSpPr/>
          <p:nvPr/>
        </p:nvGrpSpPr>
        <p:grpSpPr>
          <a:xfrm>
            <a:off x="10687549" y="1412911"/>
            <a:ext cx="1092200" cy="851264"/>
            <a:chOff x="9599266" y="1174756"/>
            <a:chExt cx="1092200" cy="851264"/>
          </a:xfrm>
        </p:grpSpPr>
        <p:sp>
          <p:nvSpPr>
            <p:cNvPr id="4" name="Овал 3"/>
            <p:cNvSpPr/>
            <p:nvPr/>
          </p:nvSpPr>
          <p:spPr>
            <a:xfrm>
              <a:off x="9719734" y="1174756"/>
              <a:ext cx="851264" cy="85126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599266" y="1497057"/>
              <a:ext cx="1092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3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35</a:t>
              </a:r>
              <a:br>
                <a:rPr kumimoji="0" lang="ru-RU" sz="33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</a:b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дней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8829589" y="1669266"/>
            <a:ext cx="19784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Срок доставки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2723" y="4183346"/>
            <a:ext cx="33407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348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Две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железнодорожные станции на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погранпереходах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между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Туркменистаном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и Ираном (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Сарахс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и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Инче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Бурун) могут обеспечить перегрузку до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1,5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млн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т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 год;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348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Больший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географический охват потенциальной грузовой базы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не только центральные регионы России,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но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и Урал, Сибирь);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348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Сформированный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сервис (осуществляются регулярные отправки контейнерных поездов);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348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Меньший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срок перевозки в сравнении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/>
            </a:r>
            <a:b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с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западной веткой;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348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Применение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специальных тарифов.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17983" y="1840210"/>
            <a:ext cx="2183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Объем перевозок: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2021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/202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практически абсолютный рост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9A3487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38054" y="1114343"/>
            <a:ext cx="21830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Пропускная способность: 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1-1,5 млн тонн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9A3487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7110" y="3708670"/>
            <a:ext cx="2107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Сильные стороны: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16" t="13101" r="31604" b="68207"/>
          <a:stretch/>
        </p:blipFill>
        <p:spPr>
          <a:xfrm>
            <a:off x="428254" y="1081597"/>
            <a:ext cx="755703" cy="82076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6" t="13101" r="18656" b="68207"/>
          <a:stretch/>
        </p:blipFill>
        <p:spPr>
          <a:xfrm>
            <a:off x="431671" y="1853007"/>
            <a:ext cx="765712" cy="82076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8" t="76494" r="58866" b="6521"/>
          <a:stretch/>
        </p:blipFill>
        <p:spPr>
          <a:xfrm>
            <a:off x="423638" y="3428757"/>
            <a:ext cx="733472" cy="74579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5" t="56755" r="71219" b="25579"/>
          <a:stretch/>
        </p:blipFill>
        <p:spPr>
          <a:xfrm>
            <a:off x="416156" y="2701556"/>
            <a:ext cx="795427" cy="77056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217983" y="2803107"/>
            <a:ext cx="21830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Груз по всему маршруту следует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9A3487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без перетарок</a:t>
            </a:r>
          </a:p>
        </p:txBody>
      </p:sp>
    </p:spTree>
    <p:extLst>
      <p:ext uri="{BB962C8B-B14F-4D97-AF65-F5344CB8AC3E}">
        <p14:creationId xmlns:p14="http://schemas.microsoft.com/office/powerpoint/2010/main" val="102209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447625" y="403627"/>
            <a:ext cx="612394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4155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Е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4155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ВРАЗИЙСКИЙ АГРОЭКСПРЕСС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4155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44500" y="1150347"/>
            <a:ext cx="1872614" cy="42164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20"/>
              </a:lnSpc>
              <a:spcBef>
                <a:spcPts val="2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1200" cap="none" spc="15" normalizeH="0" baseline="0" noProof="0" dirty="0">
                <a:ln>
                  <a:noFill/>
                </a:ln>
                <a:solidFill>
                  <a:srgbClr val="003F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ПРЕИМУЩЕСТВА  </a:t>
            </a:r>
            <a:r>
              <a:rPr kumimoji="0" sz="1300" b="1" i="0" u="none" strike="noStrike" kern="1200" cap="none" spc="20" normalizeH="0" baseline="0" noProof="0" dirty="0">
                <a:ln>
                  <a:noFill/>
                </a:ln>
                <a:solidFill>
                  <a:srgbClr val="003F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НАШЕГО</a:t>
            </a:r>
            <a:r>
              <a:rPr kumimoji="0" sz="1300" b="1" i="0" u="none" strike="noStrike" kern="1200" cap="none" spc="-60" normalizeH="0" baseline="0" noProof="0" dirty="0">
                <a:ln>
                  <a:noFill/>
                </a:ln>
                <a:solidFill>
                  <a:srgbClr val="003F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300" b="1" i="0" u="none" strike="noStrike" kern="1200" cap="none" spc="15" normalizeH="0" baseline="0" noProof="0" dirty="0">
                <a:ln>
                  <a:noFill/>
                </a:ln>
                <a:solidFill>
                  <a:srgbClr val="003F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СЕРВИСА: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137050" y="1803150"/>
            <a:ext cx="1614805" cy="35623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lvl="0" indent="50800" algn="l" defTabSz="914400" rtl="0" eaLnBrk="1" fontAlgn="auto" latinLnBrk="0" hangingPunct="1">
              <a:lnSpc>
                <a:spcPts val="123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«РЖД Логистика» </a:t>
            </a:r>
            <a:r>
              <a:rPr kumimoji="0" sz="115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—  оператор</a:t>
            </a:r>
            <a:r>
              <a:rPr kumimoji="0" sz="1150" b="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сервиса</a:t>
            </a:r>
            <a:endParaRPr kumimoji="0" sz="115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37050" y="2712078"/>
            <a:ext cx="2238375" cy="1993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Отправка </a:t>
            </a:r>
            <a:r>
              <a:rPr kumimoji="0" sz="115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от 1-го</a:t>
            </a:r>
            <a:r>
              <a:rPr kumimoji="0" sz="1150" b="0" i="0" u="none" strike="noStrike" kern="120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15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контейнера</a:t>
            </a:r>
            <a:endParaRPr kumimoji="0" sz="115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137050" y="5046656"/>
            <a:ext cx="2077085" cy="51308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ts val="123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Возможность поддержания  </a:t>
            </a:r>
            <a:r>
              <a:rPr kumimoji="0" sz="1150" b="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температурного режима на  </a:t>
            </a:r>
            <a:r>
              <a:rPr kumimoji="0" sz="115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всем пути </a:t>
            </a:r>
            <a:r>
              <a:rPr kumimoji="0" sz="1150" b="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следования</a:t>
            </a:r>
            <a:endParaRPr kumimoji="0" sz="115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137050" y="3307124"/>
            <a:ext cx="2439035" cy="66992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240"/>
              </a:lnSpc>
              <a:spcBef>
                <a:spcPts val="2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Собственный </a:t>
            </a:r>
            <a:r>
              <a:rPr kumimoji="0" sz="1150" b="0" i="0" u="none" strike="noStrike" kern="120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парк</a:t>
            </a:r>
            <a:r>
              <a:rPr kumimoji="0" sz="115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150" b="0" i="0" u="none" strike="noStrike" kern="1200" cap="none" spc="-15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нов</a:t>
            </a:r>
            <a:r>
              <a:rPr kumimoji="0" lang="ru-RU" sz="1150" b="0" i="0" u="none" strike="noStrike" kern="1200" cap="none" spc="-15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ых</a:t>
            </a:r>
            <a:r>
              <a:rPr kumimoji="0" sz="115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 </a:t>
            </a:r>
            <a:r>
              <a:rPr kumimoji="0" sz="115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(2021 года) автономных  </a:t>
            </a:r>
            <a:r>
              <a:rPr kumimoji="0" sz="1150" b="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рефрижераторных </a:t>
            </a:r>
            <a:r>
              <a:rPr kumimoji="0" sz="115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контейнеров  для ж/д</a:t>
            </a:r>
            <a:r>
              <a:rPr kumimoji="0" sz="1150" b="0" i="0" u="none" strike="noStrike" kern="120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150" b="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перевозки</a:t>
            </a:r>
            <a:endParaRPr kumimoji="0" sz="115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37050" y="4294685"/>
            <a:ext cx="2447925" cy="340477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23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Перевозка </a:t>
            </a:r>
            <a:r>
              <a:rPr kumimoji="0" sz="115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в </a:t>
            </a:r>
            <a:r>
              <a:rPr kumimoji="0" sz="1150" b="0" i="0" u="none" strike="noStrike" kern="1200" cap="none" spc="-15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рефрижераторном</a:t>
            </a:r>
            <a:r>
              <a:rPr kumimoji="0" sz="1150" b="0" i="0" u="none" strike="noStrike" kern="1200" cap="none" spc="-15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 </a:t>
            </a:r>
            <a:r>
              <a:rPr kumimoji="0" sz="1150" b="0" i="0" u="none" strike="noStrike" kern="120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контейнере</a:t>
            </a:r>
            <a:r>
              <a:rPr kumimoji="0" sz="115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lang="ru-RU" sz="1150" b="0" i="0" u="none" strike="noStrike" kern="1200" cap="none" spc="-1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от двери до двери</a:t>
            </a:r>
            <a:endParaRPr kumimoji="0" sz="115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137050" y="5955601"/>
            <a:ext cx="1329055" cy="35623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230"/>
              </a:lnSpc>
              <a:spcBef>
                <a:spcPts val="25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Круглосуточная  диспетчериза</a:t>
            </a:r>
            <a:r>
              <a:rPr kumimoji="0" sz="1150" b="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ция</a:t>
            </a:r>
            <a:endParaRPr kumimoji="0" sz="115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41" y="1410471"/>
            <a:ext cx="914402" cy="5088646"/>
          </a:xfrm>
          <a:prstGeom prst="rect">
            <a:avLst/>
          </a:prstGeom>
        </p:spPr>
      </p:pic>
      <p:sp>
        <p:nvSpPr>
          <p:cNvPr id="13" name="Holder 6"/>
          <p:cNvSpPr txBox="1">
            <a:spLocks/>
          </p:cNvSpPr>
          <p:nvPr/>
        </p:nvSpPr>
        <p:spPr>
          <a:xfrm>
            <a:off x="380510" y="6612607"/>
            <a:ext cx="1037165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11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ПЕРЕВОЗКИ МСП: КАРТА МАРШРУТОВ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143000"/>
            <a:ext cx="3124200" cy="3305158"/>
          </a:xfrm>
          <a:prstGeom prst="rect">
            <a:avLst/>
          </a:prstGeom>
          <a:pattFill prst="lt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4681" y="1779053"/>
            <a:ext cx="29895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dirty="0" smtClean="0">
                <a:solidFill>
                  <a:srgbClr val="44546A"/>
                </a:solidFill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Первый поезд был отправлен</a:t>
            </a: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100" b="1" dirty="0">
                <a:solidFill>
                  <a:srgbClr val="9A3487"/>
                </a:solidFill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7 августа 2023 г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9A3487"/>
              </a:solidFill>
              <a:effectLst/>
              <a:uLnTx/>
              <a:uFillTx/>
              <a:latin typeface="Verdan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680" y="3595116"/>
            <a:ext cx="29895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100" dirty="0" smtClean="0">
                <a:solidFill>
                  <a:srgbClr val="44546A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Привлекательные фиксированные ставки </a:t>
            </a:r>
            <a:r>
              <a:rPr lang="ru-RU" sz="1100" dirty="0">
                <a:solidFill>
                  <a:srgbClr val="44546A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на отправку сборных </a:t>
            </a:r>
            <a:r>
              <a:rPr lang="ru-RU" sz="1100" dirty="0" smtClean="0">
                <a:solidFill>
                  <a:srgbClr val="44546A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грузов для МСП.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9A3487"/>
              </a:solidFill>
              <a:effectLst/>
              <a:uLnTx/>
              <a:uFillTx/>
              <a:latin typeface="Verdana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4681" y="2271556"/>
            <a:ext cx="29895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100" dirty="0" smtClean="0">
                <a:solidFill>
                  <a:srgbClr val="44546A"/>
                </a:solidFill>
                <a:ea typeface="Calibri" panose="020F0502020204030204" pitchFamily="34" charset="0"/>
              </a:rPr>
              <a:t>Полный </a:t>
            </a:r>
            <a:r>
              <a:rPr lang="ru-RU" sz="1100" dirty="0">
                <a:solidFill>
                  <a:srgbClr val="44546A"/>
                </a:solidFill>
                <a:ea typeface="Calibri" panose="020F0502020204030204" pitchFamily="34" charset="0"/>
              </a:rPr>
              <a:t>комплекс услуг по консолидации грузов из регионов </a:t>
            </a:r>
            <a:r>
              <a:rPr lang="ru-RU" sz="1100" dirty="0" smtClean="0">
                <a:solidFill>
                  <a:srgbClr val="44546A"/>
                </a:solidFill>
                <a:ea typeface="Calibri" panose="020F0502020204030204" pitchFamily="34" charset="0"/>
              </a:rPr>
              <a:t>СЗО, ЦФО </a:t>
            </a:r>
            <a:r>
              <a:rPr lang="ru-RU" sz="1100" dirty="0">
                <a:solidFill>
                  <a:srgbClr val="44546A"/>
                </a:solidFill>
                <a:ea typeface="Calibri" panose="020F0502020204030204" pitchFamily="34" charset="0"/>
              </a:rPr>
              <a:t>и </a:t>
            </a:r>
            <a:r>
              <a:rPr lang="ru-RU" sz="1100" dirty="0" smtClean="0">
                <a:solidFill>
                  <a:srgbClr val="44546A"/>
                </a:solidFill>
                <a:ea typeface="Calibri" panose="020F0502020204030204" pitchFamily="34" charset="0"/>
              </a:rPr>
              <a:t>ПФО.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4682" y="1287820"/>
            <a:ext cx="2989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ПЕРЕВОЗКА СБОРНЫХ ГРУЗОВ ДЛЯМСП</a:t>
            </a:r>
            <a:r>
              <a:rPr kumimoji="0" lang="ru-RU" sz="1200" b="1" i="0" u="none" strike="noStrike" kern="1200" cap="none" spc="0" normalizeH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Verdana"/>
                <a:ea typeface="SimSun" panose="02010600030101010101" pitchFamily="2" charset="-122"/>
                <a:cs typeface="Times New Roman" panose="02020603050405020304" pitchFamily="18" charset="0"/>
              </a:rPr>
              <a:t> РОССИЯ - КИТАЙ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Verdana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681" y="2933336"/>
            <a:ext cx="298952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100" dirty="0">
                <a:solidFill>
                  <a:srgbClr val="44546A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Привлечением грузовой базы и предоставлением подвижного состава занимается АО «РЖД Бизнес Актив».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9A3487"/>
              </a:solidFill>
              <a:effectLst/>
              <a:uLnTx/>
              <a:uFillTx/>
              <a:latin typeface="Verdana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840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47625" y="403627"/>
            <a:ext cx="3528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214459"/>
                </a:solidFill>
                <a:latin typeface="Verdana"/>
                <a:cs typeface="Verdana"/>
              </a:rPr>
              <a:t>УПРАВЛЕНИЕ ЦЕПЯМИ</a:t>
            </a:r>
            <a:r>
              <a:rPr sz="1400" b="1" spc="-100" dirty="0">
                <a:solidFill>
                  <a:srgbClr val="214459"/>
                </a:solidFill>
                <a:latin typeface="Verdana"/>
                <a:cs typeface="Verdana"/>
              </a:rPr>
              <a:t> </a:t>
            </a:r>
            <a:r>
              <a:rPr sz="1400" b="1" spc="5" dirty="0">
                <a:solidFill>
                  <a:srgbClr val="214459"/>
                </a:solidFill>
                <a:latin typeface="Verdana"/>
                <a:cs typeface="Verdana"/>
              </a:rPr>
              <a:t>ПОСТАВОК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5613" y="3475198"/>
            <a:ext cx="4815587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АО «РЖД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Логистика» </a:t>
            </a:r>
            <a:r>
              <a:rPr sz="1200" dirty="0" err="1">
                <a:solidFill>
                  <a:srgbClr val="231F20"/>
                </a:solidFill>
                <a:latin typeface="Verdana"/>
                <a:cs typeface="Verdana"/>
              </a:rPr>
              <a:t>является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lang="ru-RU" sz="1200" dirty="0" smtClean="0">
                <a:solidFill>
                  <a:srgbClr val="231F20"/>
                </a:solidFill>
                <a:latin typeface="Verdana"/>
                <a:cs typeface="Verdana"/>
              </a:rPr>
              <a:t>ведущей </a:t>
            </a:r>
            <a:r>
              <a:rPr sz="1200" spc="-5" dirty="0" err="1" smtClean="0">
                <a:solidFill>
                  <a:srgbClr val="231F20"/>
                </a:solidFill>
                <a:latin typeface="Verdana"/>
                <a:cs typeface="Verdana"/>
              </a:rPr>
              <a:t>сетевой</a:t>
            </a:r>
            <a:r>
              <a:rPr sz="1200" spc="-5" dirty="0" smtClean="0">
                <a:solidFill>
                  <a:srgbClr val="231F20"/>
                </a:solidFill>
                <a:latin typeface="Verdana"/>
                <a:cs typeface="Verdana"/>
              </a:rPr>
              <a:t> 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компанией,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работающей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в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сегменте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логистического  аутсорсинга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 промпредприятий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5613" y="5247129"/>
            <a:ext cx="4324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Гарантия стабильного завоза сырья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и вывоза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готовой  продукции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90614" y="3479289"/>
            <a:ext cx="4691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Высвобождение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ресурсов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клиента и концентрация</a:t>
            </a:r>
            <a:r>
              <a:rPr sz="12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усилий 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на производстве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– увеличение объемов</a:t>
            </a:r>
            <a:r>
              <a:rPr sz="12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производства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5613" y="4317337"/>
            <a:ext cx="49231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Оптимизация бюджета на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логистику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за счет снижения затрат  на транспорт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и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разработки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оптимальных логистических 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решений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90614" y="4506770"/>
            <a:ext cx="28257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Консалтинг любого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звена</a:t>
            </a:r>
            <a:r>
              <a:rPr sz="12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поставок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90614" y="5244843"/>
            <a:ext cx="22580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Комплексное</a:t>
            </a:r>
            <a:r>
              <a:rPr sz="1200" spc="-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обслуживание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90614" y="5435343"/>
            <a:ext cx="4673600" cy="779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640" indent="-281940">
              <a:lnSpc>
                <a:spcPct val="100000"/>
              </a:lnSpc>
              <a:spcBef>
                <a:spcPts val="100"/>
              </a:spcBef>
              <a:buClr>
                <a:srgbClr val="003F53"/>
              </a:buClr>
              <a:buChar char="•"/>
              <a:tabLst>
                <a:tab pos="294640" algn="l"/>
                <a:tab pos="295275" algn="l"/>
              </a:tabLst>
            </a:pP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Оформление перевозочных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документов</a:t>
            </a:r>
            <a:endParaRPr sz="1200">
              <a:latin typeface="Verdana"/>
              <a:cs typeface="Verdana"/>
            </a:endParaRPr>
          </a:p>
          <a:p>
            <a:pPr marL="294640" indent="-281940">
              <a:lnSpc>
                <a:spcPct val="100000"/>
              </a:lnSpc>
              <a:spcBef>
                <a:spcPts val="60"/>
              </a:spcBef>
              <a:buClr>
                <a:srgbClr val="003F53"/>
              </a:buClr>
              <a:buChar char="•"/>
              <a:tabLst>
                <a:tab pos="294640" algn="l"/>
                <a:tab pos="295275" algn="l"/>
              </a:tabLst>
            </a:pP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Оплата тарифа</a:t>
            </a:r>
            <a:endParaRPr sz="1200">
              <a:latin typeface="Verdana"/>
              <a:cs typeface="Verdana"/>
            </a:endParaRPr>
          </a:p>
          <a:p>
            <a:pPr marL="294640" indent="-281940">
              <a:lnSpc>
                <a:spcPct val="100000"/>
              </a:lnSpc>
              <a:spcBef>
                <a:spcPts val="60"/>
              </a:spcBef>
              <a:buClr>
                <a:srgbClr val="003F53"/>
              </a:buClr>
              <a:buChar char="•"/>
              <a:tabLst>
                <a:tab pos="294640" algn="l"/>
                <a:tab pos="295275" algn="l"/>
              </a:tabLst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Функции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грузоотправителя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и</a:t>
            </a:r>
            <a:r>
              <a:rPr sz="1200" spc="-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грузополучателя</a:t>
            </a:r>
            <a:endParaRPr sz="1200">
              <a:latin typeface="Verdana"/>
              <a:cs typeface="Verdana"/>
            </a:endParaRPr>
          </a:p>
          <a:p>
            <a:pPr marL="294640" indent="-281940">
              <a:lnSpc>
                <a:spcPct val="100000"/>
              </a:lnSpc>
              <a:spcBef>
                <a:spcPts val="60"/>
              </a:spcBef>
              <a:buClr>
                <a:srgbClr val="003F53"/>
              </a:buClr>
              <a:buChar char="•"/>
              <a:tabLst>
                <a:tab pos="294640" algn="l"/>
                <a:tab pos="295275" algn="l"/>
              </a:tabLst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Взаимодействие с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перевозчиками (в т.ч. ОАО</a:t>
            </a:r>
            <a:r>
              <a:rPr sz="12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«РЖД»),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19214" y="6189723"/>
            <a:ext cx="180911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стивидорами,</a:t>
            </a:r>
            <a:r>
              <a:rPr sz="1200" spc="-7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портами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4500" y="1196032"/>
            <a:ext cx="10910570" cy="19234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Комплексные логистические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решения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для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промышленных предприятий,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 включая:</a:t>
            </a:r>
            <a:endParaRPr sz="1200">
              <a:latin typeface="Verdana"/>
              <a:cs typeface="Verdana"/>
            </a:endParaRPr>
          </a:p>
          <a:p>
            <a:pPr marL="294640" marR="5080" indent="-281940">
              <a:lnSpc>
                <a:spcPct val="100000"/>
              </a:lnSpc>
              <a:spcBef>
                <a:spcPts val="910"/>
              </a:spcBef>
              <a:buClr>
                <a:srgbClr val="003F53"/>
              </a:buClr>
              <a:buChar char="•"/>
              <a:tabLst>
                <a:tab pos="294640" algn="l"/>
                <a:tab pos="295275" algn="l"/>
              </a:tabLst>
            </a:pP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Организацию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внутризаводской логистики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(обслуживание транспортной инфраструктуры, предоставление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услуг локомотивной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тяги,  погрузочно-разгрузочные работы)</a:t>
            </a:r>
            <a:endParaRPr sz="1200">
              <a:latin typeface="Verdana"/>
              <a:cs typeface="Verdana"/>
            </a:endParaRPr>
          </a:p>
          <a:p>
            <a:pPr marL="294640" indent="-281940">
              <a:lnSpc>
                <a:spcPct val="100000"/>
              </a:lnSpc>
              <a:spcBef>
                <a:spcPts val="910"/>
              </a:spcBef>
              <a:buClr>
                <a:srgbClr val="003F53"/>
              </a:buClr>
              <a:buChar char="•"/>
              <a:tabLst>
                <a:tab pos="294640" algn="l"/>
                <a:tab pos="295275" algn="l"/>
              </a:tabLst>
            </a:pP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Управление товаропотоками предприятий (завоз сырья,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доставка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готовой</a:t>
            </a:r>
            <a:r>
              <a:rPr sz="1200" spc="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продукции)</a:t>
            </a:r>
            <a:endParaRPr sz="1200">
              <a:latin typeface="Verdana"/>
              <a:cs typeface="Verdana"/>
            </a:endParaRPr>
          </a:p>
          <a:p>
            <a:pPr marL="294640" indent="-281940">
              <a:lnSpc>
                <a:spcPct val="100000"/>
              </a:lnSpc>
              <a:spcBef>
                <a:spcPts val="910"/>
              </a:spcBef>
              <a:buClr>
                <a:srgbClr val="003F53"/>
              </a:buClr>
              <a:buChar char="•"/>
              <a:tabLst>
                <a:tab pos="294640" algn="l"/>
                <a:tab pos="295275" algn="l"/>
              </a:tabLst>
            </a:pP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Совершенствование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логистических </a:t>
            </a:r>
            <a:r>
              <a:rPr sz="1200" spc="-5" dirty="0">
                <a:solidFill>
                  <a:srgbClr val="231F20"/>
                </a:solidFill>
                <a:latin typeface="Verdana"/>
                <a:cs typeface="Verdana"/>
              </a:rPr>
              <a:t>технологий (моделирование, </a:t>
            </a:r>
            <a:r>
              <a:rPr sz="1200" dirty="0">
                <a:solidFill>
                  <a:srgbClr val="231F20"/>
                </a:solidFill>
                <a:latin typeface="Verdana"/>
                <a:cs typeface="Verdana"/>
              </a:rPr>
              <a:t>логистический консалтинг)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50">
              <a:latin typeface="Times New Roman"/>
              <a:cs typeface="Times New Roman"/>
            </a:endParaRPr>
          </a:p>
          <a:p>
            <a:pPr marL="389255" algn="ctr">
              <a:lnSpc>
                <a:spcPct val="100000"/>
              </a:lnSpc>
              <a:spcBef>
                <a:spcPts val="5"/>
              </a:spcBef>
            </a:pPr>
            <a:r>
              <a:rPr sz="1400" spc="-30" dirty="0">
                <a:solidFill>
                  <a:srgbClr val="E83627"/>
                </a:solidFill>
                <a:latin typeface="FSRAILWAY Bold"/>
                <a:cs typeface="FSRAILWAY Bold"/>
              </a:rPr>
              <a:t>ПРЕИМУЩЕСТВА</a:t>
            </a:r>
            <a:endParaRPr sz="1400">
              <a:latin typeface="FSRAILWAY Bold"/>
              <a:cs typeface="FSRAILWAY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ZDL">
  <a:themeElements>
    <a:clrScheme name="РЖД Логистика">
      <a:dk1>
        <a:srgbClr val="44546A"/>
      </a:dk1>
      <a:lt1>
        <a:sysClr val="window" lastClr="FFFFFF"/>
      </a:lt1>
      <a:dk2>
        <a:srgbClr val="44546A"/>
      </a:dk2>
      <a:lt2>
        <a:srgbClr val="D6DCE4"/>
      </a:lt2>
      <a:accent1>
        <a:srgbClr val="44546A"/>
      </a:accent1>
      <a:accent2>
        <a:srgbClr val="ED7D31"/>
      </a:accent2>
      <a:accent3>
        <a:srgbClr val="5B9BD5"/>
      </a:accent3>
      <a:accent4>
        <a:srgbClr val="9A3487"/>
      </a:accent4>
      <a:accent5>
        <a:srgbClr val="E73F22"/>
      </a:accent5>
      <a:accent6>
        <a:srgbClr val="70AD47"/>
      </a:accent6>
      <a:hlink>
        <a:srgbClr val="4472C4"/>
      </a:hlink>
      <a:folHlink>
        <a:srgbClr val="4472C4"/>
      </a:folHlink>
    </a:clrScheme>
    <a:fontScheme name="Другая 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pattFill prst="ltUpDiag">
          <a:fgClr>
            <a:schemeClr val="tx2">
              <a:lumMod val="40000"/>
              <a:lumOff val="60000"/>
            </a:schemeClr>
          </a:fgClr>
          <a:bgClr>
            <a:schemeClr val="bg1"/>
          </a:bgClr>
        </a:patt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Шаблон презентаций 2021.pptx  -  только для чтения" id="{907EB642-A523-4A36-8FFF-BC2DA610566C}" vid="{F22ED413-BC22-4462-89F0-541FCD8797DF}"/>
    </a:ext>
  </a:extLst>
</a:theme>
</file>

<file path=ppt/theme/theme3.xml><?xml version="1.0" encoding="utf-8"?>
<a:theme xmlns:a="http://schemas.openxmlformats.org/drawingml/2006/main" name="1_RZDL">
  <a:themeElements>
    <a:clrScheme name="РЖД Логистика">
      <a:dk1>
        <a:srgbClr val="44546A"/>
      </a:dk1>
      <a:lt1>
        <a:sysClr val="window" lastClr="FFFFFF"/>
      </a:lt1>
      <a:dk2>
        <a:srgbClr val="44546A"/>
      </a:dk2>
      <a:lt2>
        <a:srgbClr val="D6DCE4"/>
      </a:lt2>
      <a:accent1>
        <a:srgbClr val="44546A"/>
      </a:accent1>
      <a:accent2>
        <a:srgbClr val="ED7D31"/>
      </a:accent2>
      <a:accent3>
        <a:srgbClr val="5B9BD5"/>
      </a:accent3>
      <a:accent4>
        <a:srgbClr val="9A3487"/>
      </a:accent4>
      <a:accent5>
        <a:srgbClr val="E73F22"/>
      </a:accent5>
      <a:accent6>
        <a:srgbClr val="70AD47"/>
      </a:accent6>
      <a:hlink>
        <a:srgbClr val="4472C4"/>
      </a:hlink>
      <a:folHlink>
        <a:srgbClr val="4472C4"/>
      </a:folHlink>
    </a:clrScheme>
    <a:fontScheme name="Другая 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pattFill prst="ltUpDiag">
          <a:fgClr>
            <a:schemeClr val="tx2">
              <a:lumMod val="40000"/>
              <a:lumOff val="60000"/>
            </a:schemeClr>
          </a:fgClr>
          <a:bgClr>
            <a:schemeClr val="bg1"/>
          </a:bgClr>
        </a:patt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Шаблон презентаций 2021.pptx  -  только для чтения" id="{907EB642-A523-4A36-8FFF-BC2DA610566C}" vid="{F22ED413-BC22-4462-89F0-541FCD8797DF}"/>
    </a:ext>
  </a:extLst>
</a:theme>
</file>

<file path=ppt/theme/theme4.xml><?xml version="1.0" encoding="utf-8"?>
<a:theme xmlns:a="http://schemas.openxmlformats.org/drawingml/2006/main" name="2_RZDL">
  <a:themeElements>
    <a:clrScheme name="РЖД Логистика">
      <a:dk1>
        <a:srgbClr val="44546A"/>
      </a:dk1>
      <a:lt1>
        <a:sysClr val="window" lastClr="FFFFFF"/>
      </a:lt1>
      <a:dk2>
        <a:srgbClr val="44546A"/>
      </a:dk2>
      <a:lt2>
        <a:srgbClr val="D6DCE4"/>
      </a:lt2>
      <a:accent1>
        <a:srgbClr val="44546A"/>
      </a:accent1>
      <a:accent2>
        <a:srgbClr val="ED7D31"/>
      </a:accent2>
      <a:accent3>
        <a:srgbClr val="5B9BD5"/>
      </a:accent3>
      <a:accent4>
        <a:srgbClr val="9A3487"/>
      </a:accent4>
      <a:accent5>
        <a:srgbClr val="E73F22"/>
      </a:accent5>
      <a:accent6>
        <a:srgbClr val="70AD47"/>
      </a:accent6>
      <a:hlink>
        <a:srgbClr val="4472C4"/>
      </a:hlink>
      <a:folHlink>
        <a:srgbClr val="4472C4"/>
      </a:folHlink>
    </a:clrScheme>
    <a:fontScheme name="Другая 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pattFill prst="ltUpDiag">
          <a:fgClr>
            <a:schemeClr val="tx2">
              <a:lumMod val="40000"/>
              <a:lumOff val="60000"/>
            </a:schemeClr>
          </a:fgClr>
          <a:bgClr>
            <a:schemeClr val="bg1"/>
          </a:bgClr>
        </a:patt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Презентация14" id="{3D9B6802-D754-4017-8589-5EF1BDBAA4DB}" vid="{62049E33-BDF3-4A0C-9FFF-F9863E26E4E5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1294</Words>
  <Application>Microsoft Office PowerPoint</Application>
  <PresentationFormat>Широкоэкранный</PresentationFormat>
  <Paragraphs>146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SimSun</vt:lpstr>
      <vt:lpstr>Arial</vt:lpstr>
      <vt:lpstr>Calibri</vt:lpstr>
      <vt:lpstr>FSRAILWAY Bold</vt:lpstr>
      <vt:lpstr>RussianRail G Pro Extended</vt:lpstr>
      <vt:lpstr>Times New Roman</vt:lpstr>
      <vt:lpstr>Verdana</vt:lpstr>
      <vt:lpstr>Office Theme</vt:lpstr>
      <vt:lpstr>RZDL</vt:lpstr>
      <vt:lpstr>1_RZDL</vt:lpstr>
      <vt:lpstr>2_RZDL</vt:lpstr>
      <vt:lpstr>АО «РЖД Логистика»</vt:lpstr>
      <vt:lpstr>ЛОГИСТИЧЕСКАЯ ЭКОСИСТЕМА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АО «РЖД Логистика»</dc:title>
  <dc:creator>Фандеев Илья Владимирович</dc:creator>
  <cp:lastModifiedBy>Каршин Антон Петрович</cp:lastModifiedBy>
  <cp:revision>17</cp:revision>
  <dcterms:created xsi:type="dcterms:W3CDTF">2023-03-10T15:22:36Z</dcterms:created>
  <dcterms:modified xsi:type="dcterms:W3CDTF">2023-11-14T09:45:16Z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2023-03-10T00:00:00Z</vt:filetime>
  </property>
  <property fmtid="{D5CDD505-2E9C-101B-9397-08002B2CF9AE}" pid="3" name="Creator">
    <vt:lpwstr>Adobe InDesign CC 13.1 (Windows)</vt:lpwstr>
  </property>
  <property fmtid="{D5CDD505-2E9C-101B-9397-08002B2CF9AE}" pid="4" name="LastSaved">
    <vt:filetime>2023-03-10T00:00:00Z</vt:filetime>
  </property>
</Properties>
</file>